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ppt/tags/tag1.xml" ContentType="application/vnd.openxmlformats-officedocument.presentationml.tag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35"/>
  </p:notesMasterIdLst>
  <p:handoutMasterIdLst>
    <p:handoutMasterId r:id="rId36"/>
  </p:handoutMasterIdLst>
  <p:sldIdLst>
    <p:sldId id="256" r:id="rId4"/>
    <p:sldId id="284" r:id="rId5"/>
    <p:sldId id="658" r:id="rId6"/>
    <p:sldId id="631" r:id="rId7"/>
    <p:sldId id="679" r:id="rId8"/>
    <p:sldId id="659" r:id="rId9"/>
    <p:sldId id="688" r:id="rId10"/>
    <p:sldId id="690" r:id="rId11"/>
    <p:sldId id="691" r:id="rId12"/>
    <p:sldId id="693" r:id="rId13"/>
    <p:sldId id="692" r:id="rId14"/>
    <p:sldId id="662" r:id="rId15"/>
    <p:sldId id="660" r:id="rId16"/>
    <p:sldId id="661" r:id="rId17"/>
    <p:sldId id="677" r:id="rId18"/>
    <p:sldId id="663" r:id="rId19"/>
    <p:sldId id="683" r:id="rId20"/>
    <p:sldId id="684" r:id="rId21"/>
    <p:sldId id="681" r:id="rId22"/>
    <p:sldId id="671" r:id="rId23"/>
    <p:sldId id="682" r:id="rId24"/>
    <p:sldId id="672" r:id="rId25"/>
    <p:sldId id="685" r:id="rId26"/>
    <p:sldId id="673" r:id="rId27"/>
    <p:sldId id="686" r:id="rId28"/>
    <p:sldId id="674" r:id="rId29"/>
    <p:sldId id="687" r:id="rId30"/>
    <p:sldId id="675" r:id="rId31"/>
    <p:sldId id="676" r:id="rId32"/>
    <p:sldId id="678" r:id="rId33"/>
    <p:sldId id="286" r:id="rId34"/>
  </p:sldIdLst>
  <p:sldSz cx="10691813" cy="7559675"/>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3" autoAdjust="0"/>
    <p:restoredTop sz="94694"/>
  </p:normalViewPr>
  <p:slideViewPr>
    <p:cSldViewPr snapToGrid="0" snapToObjects="1" showGuides="1">
      <p:cViewPr varScale="1">
        <p:scale>
          <a:sx n="60" d="100"/>
          <a:sy n="60" d="100"/>
        </p:scale>
        <p:origin x="1184" y="60"/>
      </p:cViewPr>
      <p:guideLst>
        <p:guide orient="horz" pos="2381"/>
        <p:guide pos="3368"/>
      </p:guideLst>
    </p:cSldViewPr>
  </p:slideViewPr>
  <p:notesTextViewPr>
    <p:cViewPr>
      <p:scale>
        <a:sx n="1" d="1"/>
        <a:sy n="1" d="1"/>
      </p:scale>
      <p:origin x="0" y="0"/>
    </p:cViewPr>
  </p:notesTextViewPr>
  <p:notesViewPr>
    <p:cSldViewPr snapToGrid="0" snapToObjects="1">
      <p:cViewPr varScale="1">
        <p:scale>
          <a:sx n="150" d="100"/>
          <a:sy n="150" d="100"/>
        </p:scale>
        <p:origin x="572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ganymede\group\CommunityAssets\Parks%20&amp;%20Reserves\Strategy%20&amp;%20policy\4.%20AMPS\AMPS%202021\strategic%20framework\Planning%20Roadmap%20metadata%20-%20draft%20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17211436875602"/>
          <c:y val="2.3206751054852322E-2"/>
          <c:w val="0.78841078225533612"/>
          <c:h val="0.89957723472532247"/>
        </c:manualLayout>
      </c:layout>
      <c:barChart>
        <c:barDir val="bar"/>
        <c:grouping val="stacked"/>
        <c:varyColors val="0"/>
        <c:ser>
          <c:idx val="0"/>
          <c:order val="0"/>
          <c:tx>
            <c:strRef>
              <c:f>'Gannt chart'!$N$6</c:f>
              <c:strCache>
                <c:ptCount val="1"/>
                <c:pt idx="0">
                  <c:v>Start date</c:v>
                </c:pt>
              </c:strCache>
            </c:strRef>
          </c:tx>
          <c:spPr>
            <a:noFill/>
            <a:ln>
              <a:noFill/>
            </a:ln>
            <a:effectLst/>
          </c:spPr>
          <c:invertIfNegative val="0"/>
          <c:cat>
            <c:strRef>
              <c:f>'Gannt chart'!$L$7:$L$36</c:f>
              <c:strCache>
                <c:ptCount val="30"/>
                <c:pt idx="0">
                  <c:v>Reserves Techincal Advice</c:v>
                </c:pt>
                <c:pt idx="1">
                  <c:v>Raglan Coastal RMP</c:v>
                </c:pt>
                <c:pt idx="2">
                  <c:v>Woodlands RMP</c:v>
                </c:pt>
                <c:pt idx="3">
                  <c:v>The Point &amp; Kiingitanga RMP</c:v>
                </c:pt>
                <c:pt idx="4">
                  <c:v>Natural parks RMP </c:v>
                </c:pt>
                <c:pt idx="5">
                  <c:v>General Policies RMP</c:v>
                </c:pt>
                <c:pt idx="6">
                  <c:v>Sports Park RMP </c:v>
                </c:pt>
                <c:pt idx="7">
                  <c:v>Neighbourhood Parks RMP </c:v>
                </c:pt>
                <c:pt idx="8">
                  <c:v>Lake Hakanoa RMP</c:v>
                </c:pt>
                <c:pt idx="9">
                  <c:v>Lake Kainui RMP</c:v>
                </c:pt>
                <c:pt idx="10">
                  <c:v>Lake Puketirini RMP</c:v>
                </c:pt>
                <c:pt idx="11">
                  <c:v>Lake Rotokauri RMP </c:v>
                </c:pt>
                <c:pt idx="12">
                  <c:v>Reserves and Beaches Bylaw</c:v>
                </c:pt>
                <c:pt idx="13">
                  <c:v>Freedom Camping Bylaw</c:v>
                </c:pt>
                <c:pt idx="14">
                  <c:v>Public Places Bylaw</c:v>
                </c:pt>
                <c:pt idx="15">
                  <c:v>Playground Strategy</c:v>
                </c:pt>
                <c:pt idx="16">
                  <c:v>Tamahere Cycle Strategy</c:v>
                </c:pt>
                <c:pt idx="17">
                  <c:v>Trails Strategy </c:v>
                </c:pt>
                <c:pt idx="18">
                  <c:v>Public Toilet Strategy</c:v>
                </c:pt>
                <c:pt idx="19">
                  <c:v>Parks Strategy</c:v>
                </c:pt>
                <c:pt idx="20">
                  <c:v>Conservation Strategy</c:v>
                </c:pt>
                <c:pt idx="21">
                  <c:v>Esplanade Strategy</c:v>
                </c:pt>
                <c:pt idx="22">
                  <c:v>Proposed Cemetery Strategy</c:v>
                </c:pt>
                <c:pt idx="23">
                  <c:v>Proposed Aquatic Strategy</c:v>
                </c:pt>
                <c:pt idx="24">
                  <c:v>Proposed Events Strategy</c:v>
                </c:pt>
                <c:pt idx="25">
                  <c:v>Proposed Halls Strategy </c:v>
                </c:pt>
                <c:pt idx="26">
                  <c:v>Proposed Boat Ramp Strategy </c:v>
                </c:pt>
                <c:pt idx="27">
                  <c:v>Heritage Policy</c:v>
                </c:pt>
                <c:pt idx="28">
                  <c:v>District Tree Policy</c:v>
                </c:pt>
                <c:pt idx="29">
                  <c:v>Grass Verge Policy</c:v>
                </c:pt>
              </c:strCache>
            </c:strRef>
          </c:cat>
          <c:val>
            <c:numRef>
              <c:f>'Gannt chart'!$N$7:$N$36</c:f>
              <c:numCache>
                <c:formatCode>General</c:formatCode>
                <c:ptCount val="30"/>
                <c:pt idx="0">
                  <c:v>2000</c:v>
                </c:pt>
                <c:pt idx="1">
                  <c:v>2020.5</c:v>
                </c:pt>
                <c:pt idx="2">
                  <c:v>2020</c:v>
                </c:pt>
                <c:pt idx="3">
                  <c:v>2018</c:v>
                </c:pt>
                <c:pt idx="4">
                  <c:v>2018</c:v>
                </c:pt>
                <c:pt idx="5">
                  <c:v>2014</c:v>
                </c:pt>
                <c:pt idx="6">
                  <c:v>2014</c:v>
                </c:pt>
                <c:pt idx="7">
                  <c:v>2014</c:v>
                </c:pt>
                <c:pt idx="8">
                  <c:v>2011</c:v>
                </c:pt>
                <c:pt idx="9">
                  <c:v>2010</c:v>
                </c:pt>
                <c:pt idx="10">
                  <c:v>2008</c:v>
                </c:pt>
                <c:pt idx="11">
                  <c:v>1999</c:v>
                </c:pt>
                <c:pt idx="12">
                  <c:v>2015</c:v>
                </c:pt>
                <c:pt idx="13">
                  <c:v>2015</c:v>
                </c:pt>
                <c:pt idx="14">
                  <c:v>2015</c:v>
                </c:pt>
                <c:pt idx="15">
                  <c:v>2016</c:v>
                </c:pt>
                <c:pt idx="16">
                  <c:v>2015</c:v>
                </c:pt>
                <c:pt idx="17">
                  <c:v>2015</c:v>
                </c:pt>
                <c:pt idx="18">
                  <c:v>2014</c:v>
                </c:pt>
                <c:pt idx="19">
                  <c:v>2013</c:v>
                </c:pt>
                <c:pt idx="20">
                  <c:v>2003</c:v>
                </c:pt>
                <c:pt idx="21">
                  <c:v>1999</c:v>
                </c:pt>
                <c:pt idx="22">
                  <c:v>2022</c:v>
                </c:pt>
                <c:pt idx="23">
                  <c:v>2022</c:v>
                </c:pt>
                <c:pt idx="24">
                  <c:v>2022</c:v>
                </c:pt>
                <c:pt idx="25">
                  <c:v>2022</c:v>
                </c:pt>
                <c:pt idx="26">
                  <c:v>2022</c:v>
                </c:pt>
                <c:pt idx="27">
                  <c:v>2014</c:v>
                </c:pt>
                <c:pt idx="28">
                  <c:v>2015</c:v>
                </c:pt>
                <c:pt idx="29">
                  <c:v>2016</c:v>
                </c:pt>
              </c:numCache>
            </c:numRef>
          </c:val>
          <c:extLst>
            <c:ext xmlns:c16="http://schemas.microsoft.com/office/drawing/2014/chart" uri="{C3380CC4-5D6E-409C-BE32-E72D297353CC}">
              <c16:uniqueId val="{00000000-B6F8-4502-9448-32C16012F660}"/>
            </c:ext>
          </c:extLst>
        </c:ser>
        <c:ser>
          <c:idx val="1"/>
          <c:order val="1"/>
          <c:tx>
            <c:strRef>
              <c:f>'Gannt chart'!$O$6</c:f>
              <c:strCache>
                <c:ptCount val="1"/>
                <c:pt idx="0">
                  <c:v>Prep duration </c:v>
                </c:pt>
              </c:strCache>
            </c:strRef>
          </c:tx>
          <c:spPr>
            <a:solidFill>
              <a:schemeClr val="accent2"/>
            </a:solidFill>
            <a:ln>
              <a:noFill/>
            </a:ln>
            <a:effectLst/>
          </c:spPr>
          <c:invertIfNegative val="0"/>
          <c:cat>
            <c:strRef>
              <c:f>'Gannt chart'!$L$7:$L$36</c:f>
              <c:strCache>
                <c:ptCount val="30"/>
                <c:pt idx="0">
                  <c:v>Reserves Techincal Advice</c:v>
                </c:pt>
                <c:pt idx="1">
                  <c:v>Raglan Coastal RMP</c:v>
                </c:pt>
                <c:pt idx="2">
                  <c:v>Woodlands RMP</c:v>
                </c:pt>
                <c:pt idx="3">
                  <c:v>The Point &amp; Kiingitanga RMP</c:v>
                </c:pt>
                <c:pt idx="4">
                  <c:v>Natural parks RMP </c:v>
                </c:pt>
                <c:pt idx="5">
                  <c:v>General Policies RMP</c:v>
                </c:pt>
                <c:pt idx="6">
                  <c:v>Sports Park RMP </c:v>
                </c:pt>
                <c:pt idx="7">
                  <c:v>Neighbourhood Parks RMP </c:v>
                </c:pt>
                <c:pt idx="8">
                  <c:v>Lake Hakanoa RMP</c:v>
                </c:pt>
                <c:pt idx="9">
                  <c:v>Lake Kainui RMP</c:v>
                </c:pt>
                <c:pt idx="10">
                  <c:v>Lake Puketirini RMP</c:v>
                </c:pt>
                <c:pt idx="11">
                  <c:v>Lake Rotokauri RMP </c:v>
                </c:pt>
                <c:pt idx="12">
                  <c:v>Reserves and Beaches Bylaw</c:v>
                </c:pt>
                <c:pt idx="13">
                  <c:v>Freedom Camping Bylaw</c:v>
                </c:pt>
                <c:pt idx="14">
                  <c:v>Public Places Bylaw</c:v>
                </c:pt>
                <c:pt idx="15">
                  <c:v>Playground Strategy</c:v>
                </c:pt>
                <c:pt idx="16">
                  <c:v>Tamahere Cycle Strategy</c:v>
                </c:pt>
                <c:pt idx="17">
                  <c:v>Trails Strategy </c:v>
                </c:pt>
                <c:pt idx="18">
                  <c:v>Public Toilet Strategy</c:v>
                </c:pt>
                <c:pt idx="19">
                  <c:v>Parks Strategy</c:v>
                </c:pt>
                <c:pt idx="20">
                  <c:v>Conservation Strategy</c:v>
                </c:pt>
                <c:pt idx="21">
                  <c:v>Esplanade Strategy</c:v>
                </c:pt>
                <c:pt idx="22">
                  <c:v>Proposed Cemetery Strategy</c:v>
                </c:pt>
                <c:pt idx="23">
                  <c:v>Proposed Aquatic Strategy</c:v>
                </c:pt>
                <c:pt idx="24">
                  <c:v>Proposed Events Strategy</c:v>
                </c:pt>
                <c:pt idx="25">
                  <c:v>Proposed Halls Strategy </c:v>
                </c:pt>
                <c:pt idx="26">
                  <c:v>Proposed Boat Ramp Strategy </c:v>
                </c:pt>
                <c:pt idx="27">
                  <c:v>Heritage Policy</c:v>
                </c:pt>
                <c:pt idx="28">
                  <c:v>District Tree Policy</c:v>
                </c:pt>
                <c:pt idx="29">
                  <c:v>Grass Verge Policy</c:v>
                </c:pt>
              </c:strCache>
            </c:strRef>
          </c:cat>
          <c:val>
            <c:numRef>
              <c:f>'Gannt chart'!$O$7:$O$36</c:f>
              <c:numCache>
                <c:formatCode>General</c:formatCode>
                <c:ptCount val="30"/>
                <c:pt idx="0">
                  <c:v>0</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numCache>
            </c:numRef>
          </c:val>
          <c:extLst>
            <c:ext xmlns:c16="http://schemas.microsoft.com/office/drawing/2014/chart" uri="{C3380CC4-5D6E-409C-BE32-E72D297353CC}">
              <c16:uniqueId val="{00000001-B6F8-4502-9448-32C16012F660}"/>
            </c:ext>
          </c:extLst>
        </c:ser>
        <c:ser>
          <c:idx val="2"/>
          <c:order val="2"/>
          <c:tx>
            <c:strRef>
              <c:f>'Gannt chart'!$P$6</c:f>
              <c:strCache>
                <c:ptCount val="1"/>
                <c:pt idx="0">
                  <c:v>lifespan </c:v>
                </c:pt>
              </c:strCache>
            </c:strRef>
          </c:tx>
          <c:spPr>
            <a:solidFill>
              <a:schemeClr val="accent3"/>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3-B6F8-4502-9448-32C16012F660}"/>
              </c:ext>
            </c:extLst>
          </c:dPt>
          <c:dPt>
            <c:idx val="2"/>
            <c:invertIfNegative val="0"/>
            <c:bubble3D val="0"/>
            <c:spPr>
              <a:solidFill>
                <a:srgbClr val="C00000"/>
              </a:solidFill>
              <a:ln>
                <a:noFill/>
              </a:ln>
              <a:effectLst/>
            </c:spPr>
            <c:extLst>
              <c:ext xmlns:c16="http://schemas.microsoft.com/office/drawing/2014/chart" uri="{C3380CC4-5D6E-409C-BE32-E72D297353CC}">
                <c16:uniqueId val="{00000005-B6F8-4502-9448-32C16012F660}"/>
              </c:ext>
            </c:extLst>
          </c:dPt>
          <c:dPt>
            <c:idx val="3"/>
            <c:invertIfNegative val="0"/>
            <c:bubble3D val="0"/>
            <c:spPr>
              <a:solidFill>
                <a:srgbClr val="C00000"/>
              </a:solidFill>
              <a:ln>
                <a:noFill/>
              </a:ln>
              <a:effectLst/>
            </c:spPr>
            <c:extLst>
              <c:ext xmlns:c16="http://schemas.microsoft.com/office/drawing/2014/chart" uri="{C3380CC4-5D6E-409C-BE32-E72D297353CC}">
                <c16:uniqueId val="{00000007-B6F8-4502-9448-32C16012F660}"/>
              </c:ext>
            </c:extLst>
          </c:dPt>
          <c:dPt>
            <c:idx val="4"/>
            <c:invertIfNegative val="0"/>
            <c:bubble3D val="0"/>
            <c:spPr>
              <a:solidFill>
                <a:srgbClr val="C00000"/>
              </a:solidFill>
              <a:ln>
                <a:noFill/>
              </a:ln>
              <a:effectLst/>
            </c:spPr>
            <c:extLst>
              <c:ext xmlns:c16="http://schemas.microsoft.com/office/drawing/2014/chart" uri="{C3380CC4-5D6E-409C-BE32-E72D297353CC}">
                <c16:uniqueId val="{00000009-B6F8-4502-9448-32C16012F660}"/>
              </c:ext>
            </c:extLst>
          </c:dPt>
          <c:dPt>
            <c:idx val="5"/>
            <c:invertIfNegative val="0"/>
            <c:bubble3D val="0"/>
            <c:spPr>
              <a:solidFill>
                <a:srgbClr val="C00000"/>
              </a:solidFill>
              <a:ln>
                <a:noFill/>
              </a:ln>
              <a:effectLst/>
            </c:spPr>
            <c:extLst>
              <c:ext xmlns:c16="http://schemas.microsoft.com/office/drawing/2014/chart" uri="{C3380CC4-5D6E-409C-BE32-E72D297353CC}">
                <c16:uniqueId val="{0000000B-B6F8-4502-9448-32C16012F660}"/>
              </c:ext>
            </c:extLst>
          </c:dPt>
          <c:dPt>
            <c:idx val="6"/>
            <c:invertIfNegative val="0"/>
            <c:bubble3D val="0"/>
            <c:spPr>
              <a:solidFill>
                <a:srgbClr val="C00000"/>
              </a:solidFill>
              <a:ln>
                <a:noFill/>
              </a:ln>
              <a:effectLst/>
            </c:spPr>
            <c:extLst>
              <c:ext xmlns:c16="http://schemas.microsoft.com/office/drawing/2014/chart" uri="{C3380CC4-5D6E-409C-BE32-E72D297353CC}">
                <c16:uniqueId val="{0000000D-B6F8-4502-9448-32C16012F660}"/>
              </c:ext>
            </c:extLst>
          </c:dPt>
          <c:dPt>
            <c:idx val="7"/>
            <c:invertIfNegative val="0"/>
            <c:bubble3D val="0"/>
            <c:spPr>
              <a:solidFill>
                <a:srgbClr val="C00000"/>
              </a:solidFill>
              <a:ln>
                <a:noFill/>
              </a:ln>
              <a:effectLst/>
            </c:spPr>
            <c:extLst>
              <c:ext xmlns:c16="http://schemas.microsoft.com/office/drawing/2014/chart" uri="{C3380CC4-5D6E-409C-BE32-E72D297353CC}">
                <c16:uniqueId val="{0000000F-B6F8-4502-9448-32C16012F660}"/>
              </c:ext>
            </c:extLst>
          </c:dPt>
          <c:dPt>
            <c:idx val="8"/>
            <c:invertIfNegative val="0"/>
            <c:bubble3D val="0"/>
            <c:spPr>
              <a:solidFill>
                <a:srgbClr val="C00000"/>
              </a:solidFill>
              <a:ln>
                <a:noFill/>
              </a:ln>
              <a:effectLst/>
            </c:spPr>
            <c:extLst>
              <c:ext xmlns:c16="http://schemas.microsoft.com/office/drawing/2014/chart" uri="{C3380CC4-5D6E-409C-BE32-E72D297353CC}">
                <c16:uniqueId val="{00000011-B6F8-4502-9448-32C16012F660}"/>
              </c:ext>
            </c:extLst>
          </c:dPt>
          <c:dPt>
            <c:idx val="9"/>
            <c:invertIfNegative val="0"/>
            <c:bubble3D val="0"/>
            <c:spPr>
              <a:solidFill>
                <a:srgbClr val="C00000"/>
              </a:solidFill>
              <a:ln>
                <a:noFill/>
              </a:ln>
              <a:effectLst/>
            </c:spPr>
            <c:extLst>
              <c:ext xmlns:c16="http://schemas.microsoft.com/office/drawing/2014/chart" uri="{C3380CC4-5D6E-409C-BE32-E72D297353CC}">
                <c16:uniqueId val="{00000013-B6F8-4502-9448-32C16012F660}"/>
              </c:ext>
            </c:extLst>
          </c:dPt>
          <c:dPt>
            <c:idx val="10"/>
            <c:invertIfNegative val="0"/>
            <c:bubble3D val="0"/>
            <c:spPr>
              <a:solidFill>
                <a:srgbClr val="C00000"/>
              </a:solidFill>
              <a:ln>
                <a:noFill/>
              </a:ln>
              <a:effectLst/>
            </c:spPr>
            <c:extLst>
              <c:ext xmlns:c16="http://schemas.microsoft.com/office/drawing/2014/chart" uri="{C3380CC4-5D6E-409C-BE32-E72D297353CC}">
                <c16:uniqueId val="{00000015-B6F8-4502-9448-32C16012F660}"/>
              </c:ext>
            </c:extLst>
          </c:dPt>
          <c:dPt>
            <c:idx val="11"/>
            <c:invertIfNegative val="0"/>
            <c:bubble3D val="0"/>
            <c:spPr>
              <a:solidFill>
                <a:srgbClr val="C00000"/>
              </a:solidFill>
              <a:ln>
                <a:noFill/>
              </a:ln>
              <a:effectLst/>
            </c:spPr>
            <c:extLst>
              <c:ext xmlns:c16="http://schemas.microsoft.com/office/drawing/2014/chart" uri="{C3380CC4-5D6E-409C-BE32-E72D297353CC}">
                <c16:uniqueId val="{00000017-B6F8-4502-9448-32C16012F660}"/>
              </c:ext>
            </c:extLst>
          </c:dPt>
          <c:dPt>
            <c:idx val="1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B6F8-4502-9448-32C16012F660}"/>
              </c:ext>
            </c:extLst>
          </c:dPt>
          <c:dPt>
            <c:idx val="1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B-B6F8-4502-9448-32C16012F660}"/>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B6F8-4502-9448-32C16012F660}"/>
              </c:ext>
            </c:extLst>
          </c:dPt>
          <c:dPt>
            <c:idx val="15"/>
            <c:invertIfNegative val="0"/>
            <c:bubble3D val="0"/>
            <c:spPr>
              <a:solidFill>
                <a:schemeClr val="accent5">
                  <a:lumMod val="50000"/>
                </a:schemeClr>
              </a:solidFill>
              <a:ln>
                <a:noFill/>
              </a:ln>
              <a:effectLst/>
            </c:spPr>
            <c:extLst>
              <c:ext xmlns:c16="http://schemas.microsoft.com/office/drawing/2014/chart" uri="{C3380CC4-5D6E-409C-BE32-E72D297353CC}">
                <c16:uniqueId val="{0000001F-B6F8-4502-9448-32C16012F660}"/>
              </c:ext>
            </c:extLst>
          </c:dPt>
          <c:dPt>
            <c:idx val="16"/>
            <c:invertIfNegative val="0"/>
            <c:bubble3D val="0"/>
            <c:spPr>
              <a:solidFill>
                <a:schemeClr val="accent5">
                  <a:lumMod val="50000"/>
                </a:schemeClr>
              </a:solidFill>
              <a:ln>
                <a:noFill/>
              </a:ln>
              <a:effectLst/>
            </c:spPr>
            <c:extLst>
              <c:ext xmlns:c16="http://schemas.microsoft.com/office/drawing/2014/chart" uri="{C3380CC4-5D6E-409C-BE32-E72D297353CC}">
                <c16:uniqueId val="{00000021-B6F8-4502-9448-32C16012F660}"/>
              </c:ext>
            </c:extLst>
          </c:dPt>
          <c:dPt>
            <c:idx val="17"/>
            <c:invertIfNegative val="0"/>
            <c:bubble3D val="0"/>
            <c:spPr>
              <a:solidFill>
                <a:schemeClr val="accent5">
                  <a:lumMod val="50000"/>
                </a:schemeClr>
              </a:solidFill>
              <a:ln>
                <a:noFill/>
              </a:ln>
              <a:effectLst/>
            </c:spPr>
            <c:extLst>
              <c:ext xmlns:c16="http://schemas.microsoft.com/office/drawing/2014/chart" uri="{C3380CC4-5D6E-409C-BE32-E72D297353CC}">
                <c16:uniqueId val="{00000023-B6F8-4502-9448-32C16012F660}"/>
              </c:ext>
            </c:extLst>
          </c:dPt>
          <c:dPt>
            <c:idx val="18"/>
            <c:invertIfNegative val="0"/>
            <c:bubble3D val="0"/>
            <c:spPr>
              <a:solidFill>
                <a:schemeClr val="accent5">
                  <a:lumMod val="50000"/>
                </a:schemeClr>
              </a:solidFill>
              <a:ln>
                <a:noFill/>
              </a:ln>
              <a:effectLst/>
            </c:spPr>
            <c:extLst>
              <c:ext xmlns:c16="http://schemas.microsoft.com/office/drawing/2014/chart" uri="{C3380CC4-5D6E-409C-BE32-E72D297353CC}">
                <c16:uniqueId val="{00000025-B6F8-4502-9448-32C16012F660}"/>
              </c:ext>
            </c:extLst>
          </c:dPt>
          <c:dPt>
            <c:idx val="19"/>
            <c:invertIfNegative val="0"/>
            <c:bubble3D val="0"/>
            <c:spPr>
              <a:solidFill>
                <a:schemeClr val="accent5">
                  <a:lumMod val="50000"/>
                </a:schemeClr>
              </a:solidFill>
              <a:ln>
                <a:noFill/>
              </a:ln>
              <a:effectLst/>
            </c:spPr>
            <c:extLst>
              <c:ext xmlns:c16="http://schemas.microsoft.com/office/drawing/2014/chart" uri="{C3380CC4-5D6E-409C-BE32-E72D297353CC}">
                <c16:uniqueId val="{00000027-B6F8-4502-9448-32C16012F660}"/>
              </c:ext>
            </c:extLst>
          </c:dPt>
          <c:dPt>
            <c:idx val="20"/>
            <c:invertIfNegative val="0"/>
            <c:bubble3D val="0"/>
            <c:spPr>
              <a:solidFill>
                <a:schemeClr val="accent5">
                  <a:lumMod val="50000"/>
                </a:schemeClr>
              </a:solidFill>
              <a:ln>
                <a:noFill/>
              </a:ln>
              <a:effectLst/>
            </c:spPr>
            <c:extLst>
              <c:ext xmlns:c16="http://schemas.microsoft.com/office/drawing/2014/chart" uri="{C3380CC4-5D6E-409C-BE32-E72D297353CC}">
                <c16:uniqueId val="{00000029-B6F8-4502-9448-32C16012F660}"/>
              </c:ext>
            </c:extLst>
          </c:dPt>
          <c:dPt>
            <c:idx val="21"/>
            <c:invertIfNegative val="0"/>
            <c:bubble3D val="0"/>
            <c:spPr>
              <a:solidFill>
                <a:schemeClr val="accent5">
                  <a:lumMod val="50000"/>
                </a:schemeClr>
              </a:solidFill>
              <a:ln>
                <a:noFill/>
              </a:ln>
              <a:effectLst/>
            </c:spPr>
            <c:extLst>
              <c:ext xmlns:c16="http://schemas.microsoft.com/office/drawing/2014/chart" uri="{C3380CC4-5D6E-409C-BE32-E72D297353CC}">
                <c16:uniqueId val="{0000002B-B6F8-4502-9448-32C16012F660}"/>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2D-B6F8-4502-9448-32C16012F660}"/>
              </c:ext>
            </c:extLst>
          </c:dPt>
          <c:dPt>
            <c:idx val="23"/>
            <c:invertIfNegative val="0"/>
            <c:bubble3D val="0"/>
            <c:spPr>
              <a:solidFill>
                <a:srgbClr val="5B9BD5"/>
              </a:solidFill>
              <a:ln>
                <a:noFill/>
              </a:ln>
              <a:effectLst/>
            </c:spPr>
            <c:extLst>
              <c:ext xmlns:c16="http://schemas.microsoft.com/office/drawing/2014/chart" uri="{C3380CC4-5D6E-409C-BE32-E72D297353CC}">
                <c16:uniqueId val="{0000002F-B6F8-4502-9448-32C16012F660}"/>
              </c:ext>
            </c:extLst>
          </c:dPt>
          <c:dPt>
            <c:idx val="24"/>
            <c:invertIfNegative val="0"/>
            <c:bubble3D val="0"/>
            <c:spPr>
              <a:solidFill>
                <a:srgbClr val="5B9BD5"/>
              </a:solidFill>
              <a:ln>
                <a:noFill/>
              </a:ln>
              <a:effectLst/>
            </c:spPr>
            <c:extLst>
              <c:ext xmlns:c16="http://schemas.microsoft.com/office/drawing/2014/chart" uri="{C3380CC4-5D6E-409C-BE32-E72D297353CC}">
                <c16:uniqueId val="{00000031-B6F8-4502-9448-32C16012F660}"/>
              </c:ext>
            </c:extLst>
          </c:dPt>
          <c:dPt>
            <c:idx val="25"/>
            <c:invertIfNegative val="0"/>
            <c:bubble3D val="0"/>
            <c:spPr>
              <a:solidFill>
                <a:srgbClr val="5B9BD5"/>
              </a:solidFill>
              <a:ln>
                <a:noFill/>
              </a:ln>
              <a:effectLst/>
            </c:spPr>
            <c:extLst>
              <c:ext xmlns:c16="http://schemas.microsoft.com/office/drawing/2014/chart" uri="{C3380CC4-5D6E-409C-BE32-E72D297353CC}">
                <c16:uniqueId val="{00000033-B6F8-4502-9448-32C16012F660}"/>
              </c:ext>
            </c:extLst>
          </c:dPt>
          <c:dPt>
            <c:idx val="26"/>
            <c:invertIfNegative val="0"/>
            <c:bubble3D val="0"/>
            <c:spPr>
              <a:solidFill>
                <a:srgbClr val="5B9BD5"/>
              </a:solidFill>
              <a:ln>
                <a:noFill/>
              </a:ln>
              <a:effectLst/>
            </c:spPr>
            <c:extLst>
              <c:ext xmlns:c16="http://schemas.microsoft.com/office/drawing/2014/chart" uri="{C3380CC4-5D6E-409C-BE32-E72D297353CC}">
                <c16:uniqueId val="{00000035-B6F8-4502-9448-32C16012F660}"/>
              </c:ext>
            </c:extLst>
          </c:dPt>
          <c:dPt>
            <c:idx val="27"/>
            <c:invertIfNegative val="0"/>
            <c:bubble3D val="0"/>
            <c:spPr>
              <a:solidFill>
                <a:schemeClr val="accent6"/>
              </a:solidFill>
              <a:ln>
                <a:noFill/>
              </a:ln>
              <a:effectLst/>
            </c:spPr>
            <c:extLst>
              <c:ext xmlns:c16="http://schemas.microsoft.com/office/drawing/2014/chart" uri="{C3380CC4-5D6E-409C-BE32-E72D297353CC}">
                <c16:uniqueId val="{00000037-B6F8-4502-9448-32C16012F660}"/>
              </c:ext>
            </c:extLst>
          </c:dPt>
          <c:dPt>
            <c:idx val="28"/>
            <c:invertIfNegative val="0"/>
            <c:bubble3D val="0"/>
            <c:spPr>
              <a:solidFill>
                <a:schemeClr val="accent6"/>
              </a:solidFill>
              <a:ln>
                <a:noFill/>
              </a:ln>
              <a:effectLst/>
            </c:spPr>
            <c:extLst>
              <c:ext xmlns:c16="http://schemas.microsoft.com/office/drawing/2014/chart" uri="{C3380CC4-5D6E-409C-BE32-E72D297353CC}">
                <c16:uniqueId val="{00000039-B6F8-4502-9448-32C16012F660}"/>
              </c:ext>
            </c:extLst>
          </c:dPt>
          <c:dPt>
            <c:idx val="29"/>
            <c:invertIfNegative val="0"/>
            <c:bubble3D val="0"/>
            <c:spPr>
              <a:solidFill>
                <a:schemeClr val="accent6"/>
              </a:solidFill>
              <a:ln>
                <a:noFill/>
              </a:ln>
              <a:effectLst/>
            </c:spPr>
            <c:extLst>
              <c:ext xmlns:c16="http://schemas.microsoft.com/office/drawing/2014/chart" uri="{C3380CC4-5D6E-409C-BE32-E72D297353CC}">
                <c16:uniqueId val="{00000039-7E7C-47FD-ADB8-F036BE5C32DE}"/>
              </c:ext>
            </c:extLst>
          </c:dPt>
          <c:cat>
            <c:strRef>
              <c:f>'Gannt chart'!$L$7:$L$36</c:f>
              <c:strCache>
                <c:ptCount val="30"/>
                <c:pt idx="0">
                  <c:v>Reserves Techincal Advice</c:v>
                </c:pt>
                <c:pt idx="1">
                  <c:v>Raglan Coastal RMP</c:v>
                </c:pt>
                <c:pt idx="2">
                  <c:v>Woodlands RMP</c:v>
                </c:pt>
                <c:pt idx="3">
                  <c:v>The Point &amp; Kiingitanga RMP</c:v>
                </c:pt>
                <c:pt idx="4">
                  <c:v>Natural parks RMP </c:v>
                </c:pt>
                <c:pt idx="5">
                  <c:v>General Policies RMP</c:v>
                </c:pt>
                <c:pt idx="6">
                  <c:v>Sports Park RMP </c:v>
                </c:pt>
                <c:pt idx="7">
                  <c:v>Neighbourhood Parks RMP </c:v>
                </c:pt>
                <c:pt idx="8">
                  <c:v>Lake Hakanoa RMP</c:v>
                </c:pt>
                <c:pt idx="9">
                  <c:v>Lake Kainui RMP</c:v>
                </c:pt>
                <c:pt idx="10">
                  <c:v>Lake Puketirini RMP</c:v>
                </c:pt>
                <c:pt idx="11">
                  <c:v>Lake Rotokauri RMP </c:v>
                </c:pt>
                <c:pt idx="12">
                  <c:v>Reserves and Beaches Bylaw</c:v>
                </c:pt>
                <c:pt idx="13">
                  <c:v>Freedom Camping Bylaw</c:v>
                </c:pt>
                <c:pt idx="14">
                  <c:v>Public Places Bylaw</c:v>
                </c:pt>
                <c:pt idx="15">
                  <c:v>Playground Strategy</c:v>
                </c:pt>
                <c:pt idx="16">
                  <c:v>Tamahere Cycle Strategy</c:v>
                </c:pt>
                <c:pt idx="17">
                  <c:v>Trails Strategy </c:v>
                </c:pt>
                <c:pt idx="18">
                  <c:v>Public Toilet Strategy</c:v>
                </c:pt>
                <c:pt idx="19">
                  <c:v>Parks Strategy</c:v>
                </c:pt>
                <c:pt idx="20">
                  <c:v>Conservation Strategy</c:v>
                </c:pt>
                <c:pt idx="21">
                  <c:v>Esplanade Strategy</c:v>
                </c:pt>
                <c:pt idx="22">
                  <c:v>Proposed Cemetery Strategy</c:v>
                </c:pt>
                <c:pt idx="23">
                  <c:v>Proposed Aquatic Strategy</c:v>
                </c:pt>
                <c:pt idx="24">
                  <c:v>Proposed Events Strategy</c:v>
                </c:pt>
                <c:pt idx="25">
                  <c:v>Proposed Halls Strategy </c:v>
                </c:pt>
                <c:pt idx="26">
                  <c:v>Proposed Boat Ramp Strategy </c:v>
                </c:pt>
                <c:pt idx="27">
                  <c:v>Heritage Policy</c:v>
                </c:pt>
                <c:pt idx="28">
                  <c:v>District Tree Policy</c:v>
                </c:pt>
                <c:pt idx="29">
                  <c:v>Grass Verge Policy</c:v>
                </c:pt>
              </c:strCache>
            </c:strRef>
          </c:cat>
          <c:val>
            <c:numRef>
              <c:f>'Gannt chart'!$P$7:$P$36</c:f>
              <c:numCache>
                <c:formatCode>General</c:formatCode>
                <c:ptCount val="30"/>
                <c:pt idx="0">
                  <c:v>50</c:v>
                </c:pt>
                <c:pt idx="1">
                  <c:v>10</c:v>
                </c:pt>
                <c:pt idx="2">
                  <c:v>10</c:v>
                </c:pt>
                <c:pt idx="3">
                  <c:v>10</c:v>
                </c:pt>
                <c:pt idx="4">
                  <c:v>10</c:v>
                </c:pt>
                <c:pt idx="5">
                  <c:v>5</c:v>
                </c:pt>
                <c:pt idx="6">
                  <c:v>5</c:v>
                </c:pt>
                <c:pt idx="7">
                  <c:v>5</c:v>
                </c:pt>
                <c:pt idx="8">
                  <c:v>10</c:v>
                </c:pt>
                <c:pt idx="9">
                  <c:v>10</c:v>
                </c:pt>
                <c:pt idx="10">
                  <c:v>10</c:v>
                </c:pt>
                <c:pt idx="11">
                  <c:v>10</c:v>
                </c:pt>
                <c:pt idx="12">
                  <c:v>5</c:v>
                </c:pt>
                <c:pt idx="13">
                  <c:v>5</c:v>
                </c:pt>
                <c:pt idx="14">
                  <c:v>5</c:v>
                </c:pt>
                <c:pt idx="15">
                  <c:v>10</c:v>
                </c:pt>
                <c:pt idx="16">
                  <c:v>10</c:v>
                </c:pt>
                <c:pt idx="17">
                  <c:v>10</c:v>
                </c:pt>
                <c:pt idx="18">
                  <c:v>10</c:v>
                </c:pt>
                <c:pt idx="19">
                  <c:v>10</c:v>
                </c:pt>
                <c:pt idx="20">
                  <c:v>20</c:v>
                </c:pt>
                <c:pt idx="21">
                  <c:v>10</c:v>
                </c:pt>
                <c:pt idx="22">
                  <c:v>10</c:v>
                </c:pt>
                <c:pt idx="23">
                  <c:v>10</c:v>
                </c:pt>
                <c:pt idx="24">
                  <c:v>10</c:v>
                </c:pt>
                <c:pt idx="25">
                  <c:v>10</c:v>
                </c:pt>
                <c:pt idx="26">
                  <c:v>10</c:v>
                </c:pt>
                <c:pt idx="27">
                  <c:v>5</c:v>
                </c:pt>
                <c:pt idx="28">
                  <c:v>5</c:v>
                </c:pt>
                <c:pt idx="29">
                  <c:v>5</c:v>
                </c:pt>
              </c:numCache>
            </c:numRef>
          </c:val>
          <c:extLst>
            <c:ext xmlns:c16="http://schemas.microsoft.com/office/drawing/2014/chart" uri="{C3380CC4-5D6E-409C-BE32-E72D297353CC}">
              <c16:uniqueId val="{0000003A-B6F8-4502-9448-32C16012F660}"/>
            </c:ext>
          </c:extLst>
        </c:ser>
        <c:dLbls>
          <c:showLegendKey val="0"/>
          <c:showVal val="0"/>
          <c:showCatName val="0"/>
          <c:showSerName val="0"/>
          <c:showPercent val="0"/>
          <c:showBubbleSize val="0"/>
        </c:dLbls>
        <c:gapWidth val="150"/>
        <c:overlap val="100"/>
        <c:axId val="463475824"/>
        <c:axId val="463474184"/>
      </c:barChart>
      <c:catAx>
        <c:axId val="46347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3474184"/>
        <c:crosses val="autoZero"/>
        <c:auto val="1"/>
        <c:lblAlgn val="ctr"/>
        <c:lblOffset val="100"/>
        <c:noMultiLvlLbl val="0"/>
      </c:catAx>
      <c:valAx>
        <c:axId val="463474184"/>
        <c:scaling>
          <c:orientation val="minMax"/>
          <c:max val="2035"/>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out"/>
        <c:tickLblPos val="nextTo"/>
        <c:spPr>
          <a:noFill/>
          <a:ln>
            <a:solidFill>
              <a:schemeClr val="accent1"/>
            </a:solidFill>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3475824"/>
        <c:crosses val="autoZero"/>
        <c:crossBetween val="between"/>
        <c:majorUnit val="5"/>
        <c:minorUnit val="3"/>
      </c:valAx>
      <c:spPr>
        <a:noFill/>
        <a:ln>
          <a:noFill/>
        </a:ln>
        <a:effectLst/>
      </c:spPr>
    </c:plotArea>
    <c:legend>
      <c:legendPos val="r"/>
      <c:legendEntry>
        <c:idx val="0"/>
        <c:delete val="1"/>
      </c:legendEntry>
      <c:layout>
        <c:manualLayout>
          <c:xMode val="edge"/>
          <c:yMode val="edge"/>
          <c:x val="0.20010346325451631"/>
          <c:y val="0.79695850746746"/>
          <c:w val="0.13029607646502789"/>
          <c:h val="7.12030300009967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'Gannt chart'!$C$4</c:f>
              <c:strCache>
                <c:ptCount val="1"/>
                <c:pt idx="0">
                  <c:v>Start date</c:v>
                </c:pt>
              </c:strCache>
            </c:strRef>
          </c:tx>
          <c:spPr>
            <a:noFill/>
            <a:ln>
              <a:noFill/>
            </a:ln>
            <a:effectLst/>
          </c:spPr>
          <c:invertIfNegative val="0"/>
          <c:cat>
            <c:strRef>
              <c:f>'Gannt chart'!$A$5:$A$25</c:f>
              <c:strCache>
                <c:ptCount val="21"/>
                <c:pt idx="0">
                  <c:v>Raglan Coastal RMP</c:v>
                </c:pt>
                <c:pt idx="1">
                  <c:v>Woodlands RMP</c:v>
                </c:pt>
                <c:pt idx="2">
                  <c:v>The Point &amp; Kiingitanga RMP</c:v>
                </c:pt>
                <c:pt idx="3">
                  <c:v>Natural parks RMP </c:v>
                </c:pt>
                <c:pt idx="4">
                  <c:v>General Policies RMP</c:v>
                </c:pt>
                <c:pt idx="5">
                  <c:v>Sports Park RMP </c:v>
                </c:pt>
                <c:pt idx="6">
                  <c:v>Neighbourhood Parks RMP </c:v>
                </c:pt>
                <c:pt idx="7">
                  <c:v>Lake Hakanoa RMP</c:v>
                </c:pt>
                <c:pt idx="8">
                  <c:v>Lake Kainui RMP</c:v>
                </c:pt>
                <c:pt idx="9">
                  <c:v>Lake Puketirini RMP</c:v>
                </c:pt>
                <c:pt idx="10">
                  <c:v>Lake Rotokauri RMP </c:v>
                </c:pt>
                <c:pt idx="11">
                  <c:v>Reserves and Beaches Bylaw</c:v>
                </c:pt>
                <c:pt idx="12">
                  <c:v>Freedom Camping Bylaw</c:v>
                </c:pt>
                <c:pt idx="13">
                  <c:v>Public Places Bylaw</c:v>
                </c:pt>
                <c:pt idx="14">
                  <c:v>Playground Strategy</c:v>
                </c:pt>
                <c:pt idx="15">
                  <c:v>Tamahere Cycle Strategy</c:v>
                </c:pt>
                <c:pt idx="16">
                  <c:v>Trails Strategy </c:v>
                </c:pt>
                <c:pt idx="17">
                  <c:v>Public Toilet Strategy</c:v>
                </c:pt>
                <c:pt idx="18">
                  <c:v>Parks Strategy</c:v>
                </c:pt>
                <c:pt idx="19">
                  <c:v>Conservation Strategy</c:v>
                </c:pt>
                <c:pt idx="20">
                  <c:v>Esplanade Strategy</c:v>
                </c:pt>
              </c:strCache>
            </c:strRef>
          </c:cat>
          <c:val>
            <c:numRef>
              <c:f>'Gannt chart'!$C$5:$C$25</c:f>
              <c:numCache>
                <c:formatCode>General</c:formatCode>
                <c:ptCount val="21"/>
                <c:pt idx="0">
                  <c:v>2021</c:v>
                </c:pt>
                <c:pt idx="1">
                  <c:v>2020</c:v>
                </c:pt>
                <c:pt idx="2">
                  <c:v>2018</c:v>
                </c:pt>
                <c:pt idx="3">
                  <c:v>2018</c:v>
                </c:pt>
                <c:pt idx="4">
                  <c:v>2014</c:v>
                </c:pt>
                <c:pt idx="5">
                  <c:v>2014</c:v>
                </c:pt>
                <c:pt idx="6">
                  <c:v>2014</c:v>
                </c:pt>
                <c:pt idx="7">
                  <c:v>2011</c:v>
                </c:pt>
                <c:pt idx="8">
                  <c:v>2010</c:v>
                </c:pt>
                <c:pt idx="9">
                  <c:v>2008</c:v>
                </c:pt>
                <c:pt idx="10">
                  <c:v>1999</c:v>
                </c:pt>
                <c:pt idx="11">
                  <c:v>2015</c:v>
                </c:pt>
                <c:pt idx="12">
                  <c:v>2015</c:v>
                </c:pt>
                <c:pt idx="13">
                  <c:v>2015</c:v>
                </c:pt>
                <c:pt idx="14">
                  <c:v>2016</c:v>
                </c:pt>
                <c:pt idx="15">
                  <c:v>2015</c:v>
                </c:pt>
                <c:pt idx="16">
                  <c:v>2015</c:v>
                </c:pt>
                <c:pt idx="17">
                  <c:v>2014</c:v>
                </c:pt>
                <c:pt idx="18">
                  <c:v>2013</c:v>
                </c:pt>
                <c:pt idx="19">
                  <c:v>2003</c:v>
                </c:pt>
                <c:pt idx="20">
                  <c:v>1999</c:v>
                </c:pt>
              </c:numCache>
            </c:numRef>
          </c:val>
          <c:extLst>
            <c:ext xmlns:c16="http://schemas.microsoft.com/office/drawing/2014/chart" uri="{C3380CC4-5D6E-409C-BE32-E72D297353CC}">
              <c16:uniqueId val="{00000000-A36E-4C7B-B3B2-0389E52268FF}"/>
            </c:ext>
          </c:extLst>
        </c:ser>
        <c:ser>
          <c:idx val="1"/>
          <c:order val="1"/>
          <c:tx>
            <c:strRef>
              <c:f>'Gannt chart'!$D$4</c:f>
              <c:strCache>
                <c:ptCount val="1"/>
                <c:pt idx="0">
                  <c:v>Prep duration </c:v>
                </c:pt>
              </c:strCache>
            </c:strRef>
          </c:tx>
          <c:spPr>
            <a:noFill/>
            <a:ln>
              <a:solidFill>
                <a:schemeClr val="tx1"/>
              </a:solidFill>
            </a:ln>
            <a:effectLst/>
          </c:spPr>
          <c:invertIfNegative val="0"/>
          <c:cat>
            <c:strRef>
              <c:f>'Gannt chart'!$A$5:$A$25</c:f>
              <c:strCache>
                <c:ptCount val="21"/>
                <c:pt idx="0">
                  <c:v>Raglan Coastal RMP</c:v>
                </c:pt>
                <c:pt idx="1">
                  <c:v>Woodlands RMP</c:v>
                </c:pt>
                <c:pt idx="2">
                  <c:v>The Point &amp; Kiingitanga RMP</c:v>
                </c:pt>
                <c:pt idx="3">
                  <c:v>Natural parks RMP </c:v>
                </c:pt>
                <c:pt idx="4">
                  <c:v>General Policies RMP</c:v>
                </c:pt>
                <c:pt idx="5">
                  <c:v>Sports Park RMP </c:v>
                </c:pt>
                <c:pt idx="6">
                  <c:v>Neighbourhood Parks RMP </c:v>
                </c:pt>
                <c:pt idx="7">
                  <c:v>Lake Hakanoa RMP</c:v>
                </c:pt>
                <c:pt idx="8">
                  <c:v>Lake Kainui RMP</c:v>
                </c:pt>
                <c:pt idx="9">
                  <c:v>Lake Puketirini RMP</c:v>
                </c:pt>
                <c:pt idx="10">
                  <c:v>Lake Rotokauri RMP </c:v>
                </c:pt>
                <c:pt idx="11">
                  <c:v>Reserves and Beaches Bylaw</c:v>
                </c:pt>
                <c:pt idx="12">
                  <c:v>Freedom Camping Bylaw</c:v>
                </c:pt>
                <c:pt idx="13">
                  <c:v>Public Places Bylaw</c:v>
                </c:pt>
                <c:pt idx="14">
                  <c:v>Playground Strategy</c:v>
                </c:pt>
                <c:pt idx="15">
                  <c:v>Tamahere Cycle Strategy</c:v>
                </c:pt>
                <c:pt idx="16">
                  <c:v>Trails Strategy </c:v>
                </c:pt>
                <c:pt idx="17">
                  <c:v>Public Toilet Strategy</c:v>
                </c:pt>
                <c:pt idx="18">
                  <c:v>Parks Strategy</c:v>
                </c:pt>
                <c:pt idx="19">
                  <c:v>Conservation Strategy</c:v>
                </c:pt>
                <c:pt idx="20">
                  <c:v>Esplanade Strategy</c:v>
                </c:pt>
              </c:strCache>
            </c:strRef>
          </c:cat>
          <c:val>
            <c:numRef>
              <c:f>'Gannt chart'!$D$5:$D$25</c:f>
              <c:numCache>
                <c:formatCode>General</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numRef>
          </c:val>
          <c:extLst>
            <c:ext xmlns:c16="http://schemas.microsoft.com/office/drawing/2014/chart" uri="{C3380CC4-5D6E-409C-BE32-E72D297353CC}">
              <c16:uniqueId val="{00000001-A36E-4C7B-B3B2-0389E52268FF}"/>
            </c:ext>
          </c:extLst>
        </c:ser>
        <c:ser>
          <c:idx val="2"/>
          <c:order val="2"/>
          <c:tx>
            <c:strRef>
              <c:f>'Gannt chart'!$E$4</c:f>
              <c:strCache>
                <c:ptCount val="1"/>
                <c:pt idx="0">
                  <c:v>lifespan </c:v>
                </c:pt>
              </c:strCache>
            </c:strRef>
          </c:tx>
          <c:spPr>
            <a:solidFill>
              <a:schemeClr val="accent3"/>
            </a:solidFill>
            <a:ln>
              <a:noFill/>
            </a:ln>
            <a:effectLst/>
          </c:spPr>
          <c:invertIfNegative val="0"/>
          <c:dPt>
            <c:idx val="11"/>
            <c:invertIfNegative val="0"/>
            <c:bubble3D val="0"/>
            <c:spPr>
              <a:solidFill>
                <a:srgbClr val="FFFF00"/>
              </a:solidFill>
              <a:ln>
                <a:noFill/>
              </a:ln>
              <a:effectLst/>
            </c:spPr>
            <c:extLst>
              <c:ext xmlns:c16="http://schemas.microsoft.com/office/drawing/2014/chart" uri="{C3380CC4-5D6E-409C-BE32-E72D297353CC}">
                <c16:uniqueId val="{00000003-A36E-4C7B-B3B2-0389E52268FF}"/>
              </c:ext>
            </c:extLst>
          </c:dPt>
          <c:dPt>
            <c:idx val="12"/>
            <c:invertIfNegative val="0"/>
            <c:bubble3D val="0"/>
            <c:spPr>
              <a:solidFill>
                <a:srgbClr val="FFFF00"/>
              </a:solidFill>
              <a:ln>
                <a:noFill/>
              </a:ln>
              <a:effectLst/>
            </c:spPr>
            <c:extLst>
              <c:ext xmlns:c16="http://schemas.microsoft.com/office/drawing/2014/chart" uri="{C3380CC4-5D6E-409C-BE32-E72D297353CC}">
                <c16:uniqueId val="{00000005-A36E-4C7B-B3B2-0389E52268FF}"/>
              </c:ext>
            </c:extLst>
          </c:dPt>
          <c:dPt>
            <c:idx val="13"/>
            <c:invertIfNegative val="0"/>
            <c:bubble3D val="0"/>
            <c:spPr>
              <a:solidFill>
                <a:srgbClr val="FFFF00"/>
              </a:solidFill>
              <a:ln>
                <a:noFill/>
              </a:ln>
              <a:effectLst/>
            </c:spPr>
            <c:extLst>
              <c:ext xmlns:c16="http://schemas.microsoft.com/office/drawing/2014/chart" uri="{C3380CC4-5D6E-409C-BE32-E72D297353CC}">
                <c16:uniqueId val="{00000007-A36E-4C7B-B3B2-0389E52268FF}"/>
              </c:ext>
            </c:extLst>
          </c:dPt>
          <c:cat>
            <c:strRef>
              <c:f>'Gannt chart'!$A$5:$A$25</c:f>
              <c:strCache>
                <c:ptCount val="21"/>
                <c:pt idx="0">
                  <c:v>Raglan Coastal RMP</c:v>
                </c:pt>
                <c:pt idx="1">
                  <c:v>Woodlands RMP</c:v>
                </c:pt>
                <c:pt idx="2">
                  <c:v>The Point &amp; Kiingitanga RMP</c:v>
                </c:pt>
                <c:pt idx="3">
                  <c:v>Natural parks RMP </c:v>
                </c:pt>
                <c:pt idx="4">
                  <c:v>General Policies RMP</c:v>
                </c:pt>
                <c:pt idx="5">
                  <c:v>Sports Park RMP </c:v>
                </c:pt>
                <c:pt idx="6">
                  <c:v>Neighbourhood Parks RMP </c:v>
                </c:pt>
                <c:pt idx="7">
                  <c:v>Lake Hakanoa RMP</c:v>
                </c:pt>
                <c:pt idx="8">
                  <c:v>Lake Kainui RMP</c:v>
                </c:pt>
                <c:pt idx="9">
                  <c:v>Lake Puketirini RMP</c:v>
                </c:pt>
                <c:pt idx="10">
                  <c:v>Lake Rotokauri RMP </c:v>
                </c:pt>
                <c:pt idx="11">
                  <c:v>Reserves and Beaches Bylaw</c:v>
                </c:pt>
                <c:pt idx="12">
                  <c:v>Freedom Camping Bylaw</c:v>
                </c:pt>
                <c:pt idx="13">
                  <c:v>Public Places Bylaw</c:v>
                </c:pt>
                <c:pt idx="14">
                  <c:v>Playground Strategy</c:v>
                </c:pt>
                <c:pt idx="15">
                  <c:v>Tamahere Cycle Strategy</c:v>
                </c:pt>
                <c:pt idx="16">
                  <c:v>Trails Strategy </c:v>
                </c:pt>
                <c:pt idx="17">
                  <c:v>Public Toilet Strategy</c:v>
                </c:pt>
                <c:pt idx="18">
                  <c:v>Parks Strategy</c:v>
                </c:pt>
                <c:pt idx="19">
                  <c:v>Conservation Strategy</c:v>
                </c:pt>
                <c:pt idx="20">
                  <c:v>Esplanade Strategy</c:v>
                </c:pt>
              </c:strCache>
            </c:strRef>
          </c:cat>
          <c:val>
            <c:numRef>
              <c:f>'Gannt chart'!$E$5:$E$25</c:f>
              <c:numCache>
                <c:formatCode>General</c:formatCode>
                <c:ptCount val="21"/>
                <c:pt idx="0">
                  <c:v>10</c:v>
                </c:pt>
                <c:pt idx="1">
                  <c:v>10</c:v>
                </c:pt>
                <c:pt idx="2">
                  <c:v>10</c:v>
                </c:pt>
                <c:pt idx="3">
                  <c:v>10</c:v>
                </c:pt>
                <c:pt idx="4">
                  <c:v>5</c:v>
                </c:pt>
                <c:pt idx="5">
                  <c:v>5</c:v>
                </c:pt>
                <c:pt idx="6">
                  <c:v>5</c:v>
                </c:pt>
                <c:pt idx="7">
                  <c:v>10</c:v>
                </c:pt>
                <c:pt idx="8">
                  <c:v>10</c:v>
                </c:pt>
                <c:pt idx="9">
                  <c:v>10</c:v>
                </c:pt>
                <c:pt idx="10">
                  <c:v>10</c:v>
                </c:pt>
                <c:pt idx="11">
                  <c:v>5</c:v>
                </c:pt>
                <c:pt idx="12">
                  <c:v>5</c:v>
                </c:pt>
                <c:pt idx="13">
                  <c:v>5</c:v>
                </c:pt>
                <c:pt idx="14">
                  <c:v>10</c:v>
                </c:pt>
                <c:pt idx="15">
                  <c:v>10</c:v>
                </c:pt>
                <c:pt idx="16">
                  <c:v>10</c:v>
                </c:pt>
                <c:pt idx="17">
                  <c:v>10</c:v>
                </c:pt>
                <c:pt idx="18">
                  <c:v>10</c:v>
                </c:pt>
                <c:pt idx="19">
                  <c:v>20</c:v>
                </c:pt>
                <c:pt idx="20">
                  <c:v>10</c:v>
                </c:pt>
              </c:numCache>
            </c:numRef>
          </c:val>
          <c:extLst>
            <c:ext xmlns:c16="http://schemas.microsoft.com/office/drawing/2014/chart" uri="{C3380CC4-5D6E-409C-BE32-E72D297353CC}">
              <c16:uniqueId val="{00000008-A36E-4C7B-B3B2-0389E52268FF}"/>
            </c:ext>
          </c:extLst>
        </c:ser>
        <c:dLbls>
          <c:showLegendKey val="0"/>
          <c:showVal val="0"/>
          <c:showCatName val="0"/>
          <c:showSerName val="0"/>
          <c:showPercent val="0"/>
          <c:showBubbleSize val="0"/>
        </c:dLbls>
        <c:gapWidth val="150"/>
        <c:overlap val="100"/>
        <c:axId val="463475824"/>
        <c:axId val="463474184"/>
      </c:barChart>
      <c:catAx>
        <c:axId val="46347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474184"/>
        <c:crosses val="autoZero"/>
        <c:auto val="1"/>
        <c:lblAlgn val="ctr"/>
        <c:lblOffset val="100"/>
        <c:noMultiLvlLbl val="0"/>
      </c:catAx>
      <c:valAx>
        <c:axId val="463474184"/>
        <c:scaling>
          <c:orientation val="minMax"/>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out"/>
        <c:tickLblPos val="nextTo"/>
        <c:spPr>
          <a:noFill/>
          <a:ln>
            <a:solidFill>
              <a:schemeClr val="accent1"/>
            </a:solid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475824"/>
        <c:crosses val="autoZero"/>
        <c:crossBetween val="between"/>
        <c:majorUnit val="5"/>
        <c:min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4D05A-1CC3-4B31-8E76-E2885A0E6760}" type="doc">
      <dgm:prSet loTypeId="urn:microsoft.com/office/officeart/2005/8/layout/pyramid1" loCatId="pyramid" qsTypeId="urn:microsoft.com/office/officeart/2005/8/quickstyle/simple1" qsCatId="simple" csTypeId="urn:microsoft.com/office/officeart/2005/8/colors/accent4_3" csCatId="accent4" phldr="1"/>
      <dgm:spPr/>
    </dgm:pt>
    <dgm:pt modelId="{E12027D7-A7E7-4EAB-9AFA-C735685B08EE}">
      <dgm:prSet phldrT="[Text]" custT="1"/>
      <dgm:spPr/>
      <dgm:t>
        <a:bodyPr/>
        <a:lstStyle/>
        <a:p>
          <a:pPr algn="ctr"/>
          <a:endParaRPr lang="en-NZ" sz="3200" dirty="0"/>
        </a:p>
      </dgm:t>
    </dgm:pt>
    <dgm:pt modelId="{5AEBC43B-A3B7-4AD8-8EFA-609A440CCA16}" type="parTrans" cxnId="{55513D49-7432-4A7D-A148-C39D2875113D}">
      <dgm:prSet/>
      <dgm:spPr/>
      <dgm:t>
        <a:bodyPr/>
        <a:lstStyle/>
        <a:p>
          <a:endParaRPr lang="en-NZ"/>
        </a:p>
      </dgm:t>
    </dgm:pt>
    <dgm:pt modelId="{B2B14497-F217-4B82-B4AA-5DE25B239B70}" type="sibTrans" cxnId="{55513D49-7432-4A7D-A148-C39D2875113D}">
      <dgm:prSet/>
      <dgm:spPr/>
      <dgm:t>
        <a:bodyPr/>
        <a:lstStyle/>
        <a:p>
          <a:endParaRPr lang="en-NZ"/>
        </a:p>
      </dgm:t>
    </dgm:pt>
    <dgm:pt modelId="{A4883F4F-78D1-4380-976E-CA7058482E0A}">
      <dgm:prSet phldrT="[Text]" custT="1"/>
      <dgm:spPr/>
      <dgm:t>
        <a:bodyPr/>
        <a:lstStyle/>
        <a:p>
          <a:pPr algn="ctr"/>
          <a:endParaRPr lang="en-NZ" sz="3200" dirty="0"/>
        </a:p>
      </dgm:t>
    </dgm:pt>
    <dgm:pt modelId="{6FD4E839-16BC-47AB-A4F6-F9D84315E152}" type="parTrans" cxnId="{AF5FEE33-4F3A-4E16-A9D2-F2AE5E41FFBF}">
      <dgm:prSet/>
      <dgm:spPr/>
      <dgm:t>
        <a:bodyPr/>
        <a:lstStyle/>
        <a:p>
          <a:endParaRPr lang="en-NZ"/>
        </a:p>
      </dgm:t>
    </dgm:pt>
    <dgm:pt modelId="{9FC8F4C1-8527-4007-A5C3-ADFBB771B89E}" type="sibTrans" cxnId="{AF5FEE33-4F3A-4E16-A9D2-F2AE5E41FFBF}">
      <dgm:prSet/>
      <dgm:spPr/>
      <dgm:t>
        <a:bodyPr/>
        <a:lstStyle/>
        <a:p>
          <a:endParaRPr lang="en-NZ"/>
        </a:p>
      </dgm:t>
    </dgm:pt>
    <dgm:pt modelId="{4F4D2016-435C-4BE8-AFFC-1FF8E6C29A0D}">
      <dgm:prSet phldrT="[Text]" custT="1"/>
      <dgm:spPr/>
      <dgm:t>
        <a:bodyPr/>
        <a:lstStyle/>
        <a:p>
          <a:pPr algn="ctr"/>
          <a:endParaRPr lang="en-NZ" sz="3200" dirty="0"/>
        </a:p>
      </dgm:t>
    </dgm:pt>
    <dgm:pt modelId="{3E905B4F-E249-4E8A-B862-4CEEB88806A3}" type="parTrans" cxnId="{880619BD-A517-4423-BEFB-769B9478DDE3}">
      <dgm:prSet/>
      <dgm:spPr/>
      <dgm:t>
        <a:bodyPr/>
        <a:lstStyle/>
        <a:p>
          <a:endParaRPr lang="en-NZ"/>
        </a:p>
      </dgm:t>
    </dgm:pt>
    <dgm:pt modelId="{663250E2-66BA-4AB4-A19A-2D4A0BF33F0E}" type="sibTrans" cxnId="{880619BD-A517-4423-BEFB-769B9478DDE3}">
      <dgm:prSet/>
      <dgm:spPr/>
      <dgm:t>
        <a:bodyPr/>
        <a:lstStyle/>
        <a:p>
          <a:endParaRPr lang="en-NZ"/>
        </a:p>
      </dgm:t>
    </dgm:pt>
    <dgm:pt modelId="{E4F9F802-CB07-4B32-8799-5865EC730671}" type="pres">
      <dgm:prSet presAssocID="{2F94D05A-1CC3-4B31-8E76-E2885A0E6760}" presName="Name0" presStyleCnt="0">
        <dgm:presLayoutVars>
          <dgm:dir/>
          <dgm:animLvl val="lvl"/>
          <dgm:resizeHandles val="exact"/>
        </dgm:presLayoutVars>
      </dgm:prSet>
      <dgm:spPr/>
    </dgm:pt>
    <dgm:pt modelId="{C1A992B5-D2A5-4160-93FF-E1C7272BA4AC}" type="pres">
      <dgm:prSet presAssocID="{A4883F4F-78D1-4380-976E-CA7058482E0A}" presName="Name8" presStyleCnt="0"/>
      <dgm:spPr/>
    </dgm:pt>
    <dgm:pt modelId="{58B876EF-06D6-4062-AF1E-DEC7C4930945}" type="pres">
      <dgm:prSet presAssocID="{A4883F4F-78D1-4380-976E-CA7058482E0A}" presName="level" presStyleLbl="node1" presStyleIdx="0" presStyleCnt="3">
        <dgm:presLayoutVars>
          <dgm:chMax val="1"/>
          <dgm:bulletEnabled val="1"/>
        </dgm:presLayoutVars>
      </dgm:prSet>
      <dgm:spPr/>
    </dgm:pt>
    <dgm:pt modelId="{5653B203-253C-4D21-80A7-1DA923770971}" type="pres">
      <dgm:prSet presAssocID="{A4883F4F-78D1-4380-976E-CA7058482E0A}" presName="levelTx" presStyleLbl="revTx" presStyleIdx="0" presStyleCnt="0">
        <dgm:presLayoutVars>
          <dgm:chMax val="1"/>
          <dgm:bulletEnabled val="1"/>
        </dgm:presLayoutVars>
      </dgm:prSet>
      <dgm:spPr/>
    </dgm:pt>
    <dgm:pt modelId="{6137C8BE-EFCB-49DC-A228-10F2E5CA35FE}" type="pres">
      <dgm:prSet presAssocID="{4F4D2016-435C-4BE8-AFFC-1FF8E6C29A0D}" presName="Name8" presStyleCnt="0"/>
      <dgm:spPr/>
    </dgm:pt>
    <dgm:pt modelId="{03C929DC-EBA2-40D9-9EB2-E2931EB4A222}" type="pres">
      <dgm:prSet presAssocID="{4F4D2016-435C-4BE8-AFFC-1FF8E6C29A0D}" presName="level" presStyleLbl="node1" presStyleIdx="1" presStyleCnt="3">
        <dgm:presLayoutVars>
          <dgm:chMax val="1"/>
          <dgm:bulletEnabled val="1"/>
        </dgm:presLayoutVars>
      </dgm:prSet>
      <dgm:spPr/>
    </dgm:pt>
    <dgm:pt modelId="{53014CEB-75E8-4BE5-A348-BB5164DE93F6}" type="pres">
      <dgm:prSet presAssocID="{4F4D2016-435C-4BE8-AFFC-1FF8E6C29A0D}" presName="levelTx" presStyleLbl="revTx" presStyleIdx="0" presStyleCnt="0">
        <dgm:presLayoutVars>
          <dgm:chMax val="1"/>
          <dgm:bulletEnabled val="1"/>
        </dgm:presLayoutVars>
      </dgm:prSet>
      <dgm:spPr/>
    </dgm:pt>
    <dgm:pt modelId="{E3EB8040-9FD7-4D12-8134-DAAF6C740648}" type="pres">
      <dgm:prSet presAssocID="{E12027D7-A7E7-4EAB-9AFA-C735685B08EE}" presName="Name8" presStyleCnt="0"/>
      <dgm:spPr/>
    </dgm:pt>
    <dgm:pt modelId="{4C6EFBCE-A62B-47E5-8A8A-4819904B03A4}" type="pres">
      <dgm:prSet presAssocID="{E12027D7-A7E7-4EAB-9AFA-C735685B08EE}" presName="level" presStyleLbl="node1" presStyleIdx="2" presStyleCnt="3">
        <dgm:presLayoutVars>
          <dgm:chMax val="1"/>
          <dgm:bulletEnabled val="1"/>
        </dgm:presLayoutVars>
      </dgm:prSet>
      <dgm:spPr/>
    </dgm:pt>
    <dgm:pt modelId="{BD9ADED2-59DC-4A69-B87E-2F40150AE82A}" type="pres">
      <dgm:prSet presAssocID="{E12027D7-A7E7-4EAB-9AFA-C735685B08EE}" presName="levelTx" presStyleLbl="revTx" presStyleIdx="0" presStyleCnt="0">
        <dgm:presLayoutVars>
          <dgm:chMax val="1"/>
          <dgm:bulletEnabled val="1"/>
        </dgm:presLayoutVars>
      </dgm:prSet>
      <dgm:spPr/>
    </dgm:pt>
  </dgm:ptLst>
  <dgm:cxnLst>
    <dgm:cxn modelId="{A72CF50C-4172-4CC2-8EC1-6F66D644AEEB}" type="presOf" srcId="{A4883F4F-78D1-4380-976E-CA7058482E0A}" destId="{5653B203-253C-4D21-80A7-1DA923770971}" srcOrd="1" destOrd="0" presId="urn:microsoft.com/office/officeart/2005/8/layout/pyramid1"/>
    <dgm:cxn modelId="{7AB9AC20-C6D4-4ACA-9C22-2B2AE4C86E9D}" type="presOf" srcId="{4F4D2016-435C-4BE8-AFFC-1FF8E6C29A0D}" destId="{03C929DC-EBA2-40D9-9EB2-E2931EB4A222}" srcOrd="0" destOrd="0" presId="urn:microsoft.com/office/officeart/2005/8/layout/pyramid1"/>
    <dgm:cxn modelId="{3F9C1922-8429-4180-8ED3-FC5984866C1B}" type="presOf" srcId="{2F94D05A-1CC3-4B31-8E76-E2885A0E6760}" destId="{E4F9F802-CB07-4B32-8799-5865EC730671}" srcOrd="0" destOrd="0" presId="urn:microsoft.com/office/officeart/2005/8/layout/pyramid1"/>
    <dgm:cxn modelId="{AF5FEE33-4F3A-4E16-A9D2-F2AE5E41FFBF}" srcId="{2F94D05A-1CC3-4B31-8E76-E2885A0E6760}" destId="{A4883F4F-78D1-4380-976E-CA7058482E0A}" srcOrd="0" destOrd="0" parTransId="{6FD4E839-16BC-47AB-A4F6-F9D84315E152}" sibTransId="{9FC8F4C1-8527-4007-A5C3-ADFBB771B89E}"/>
    <dgm:cxn modelId="{7F44C939-8BCE-48D1-B119-59B303231EC7}" type="presOf" srcId="{4F4D2016-435C-4BE8-AFFC-1FF8E6C29A0D}" destId="{53014CEB-75E8-4BE5-A348-BB5164DE93F6}" srcOrd="1" destOrd="0" presId="urn:microsoft.com/office/officeart/2005/8/layout/pyramid1"/>
    <dgm:cxn modelId="{27D1DB67-4820-4C7E-8F04-F9DB6932B804}" type="presOf" srcId="{E12027D7-A7E7-4EAB-9AFA-C735685B08EE}" destId="{4C6EFBCE-A62B-47E5-8A8A-4819904B03A4}" srcOrd="0" destOrd="0" presId="urn:microsoft.com/office/officeart/2005/8/layout/pyramid1"/>
    <dgm:cxn modelId="{55513D49-7432-4A7D-A148-C39D2875113D}" srcId="{2F94D05A-1CC3-4B31-8E76-E2885A0E6760}" destId="{E12027D7-A7E7-4EAB-9AFA-C735685B08EE}" srcOrd="2" destOrd="0" parTransId="{5AEBC43B-A3B7-4AD8-8EFA-609A440CCA16}" sibTransId="{B2B14497-F217-4B82-B4AA-5DE25B239B70}"/>
    <dgm:cxn modelId="{08D9DE9C-4454-4D5F-9968-E15CB6F19081}" type="presOf" srcId="{A4883F4F-78D1-4380-976E-CA7058482E0A}" destId="{58B876EF-06D6-4062-AF1E-DEC7C4930945}" srcOrd="0" destOrd="0" presId="urn:microsoft.com/office/officeart/2005/8/layout/pyramid1"/>
    <dgm:cxn modelId="{880619BD-A517-4423-BEFB-769B9478DDE3}" srcId="{2F94D05A-1CC3-4B31-8E76-E2885A0E6760}" destId="{4F4D2016-435C-4BE8-AFFC-1FF8E6C29A0D}" srcOrd="1" destOrd="0" parTransId="{3E905B4F-E249-4E8A-B862-4CEEB88806A3}" sibTransId="{663250E2-66BA-4AB4-A19A-2D4A0BF33F0E}"/>
    <dgm:cxn modelId="{4B2D21D1-B0EE-4BE7-9E32-0350191E74F5}" type="presOf" srcId="{E12027D7-A7E7-4EAB-9AFA-C735685B08EE}" destId="{BD9ADED2-59DC-4A69-B87E-2F40150AE82A}" srcOrd="1" destOrd="0" presId="urn:microsoft.com/office/officeart/2005/8/layout/pyramid1"/>
    <dgm:cxn modelId="{8AB72329-2016-4FE4-AE93-25FE4C9C8B8B}" type="presParOf" srcId="{E4F9F802-CB07-4B32-8799-5865EC730671}" destId="{C1A992B5-D2A5-4160-93FF-E1C7272BA4AC}" srcOrd="0" destOrd="0" presId="urn:microsoft.com/office/officeart/2005/8/layout/pyramid1"/>
    <dgm:cxn modelId="{4DBFBF8C-E452-405A-8909-51795EBEAC2C}" type="presParOf" srcId="{C1A992B5-D2A5-4160-93FF-E1C7272BA4AC}" destId="{58B876EF-06D6-4062-AF1E-DEC7C4930945}" srcOrd="0" destOrd="0" presId="urn:microsoft.com/office/officeart/2005/8/layout/pyramid1"/>
    <dgm:cxn modelId="{3A7837AA-87E1-43B2-B167-301DE75AC0AC}" type="presParOf" srcId="{C1A992B5-D2A5-4160-93FF-E1C7272BA4AC}" destId="{5653B203-253C-4D21-80A7-1DA923770971}" srcOrd="1" destOrd="0" presId="urn:microsoft.com/office/officeart/2005/8/layout/pyramid1"/>
    <dgm:cxn modelId="{F39D8379-879D-4669-9869-F0564B214581}" type="presParOf" srcId="{E4F9F802-CB07-4B32-8799-5865EC730671}" destId="{6137C8BE-EFCB-49DC-A228-10F2E5CA35FE}" srcOrd="1" destOrd="0" presId="urn:microsoft.com/office/officeart/2005/8/layout/pyramid1"/>
    <dgm:cxn modelId="{DAA995A1-98C2-4AE3-A89B-A05F0A4A5853}" type="presParOf" srcId="{6137C8BE-EFCB-49DC-A228-10F2E5CA35FE}" destId="{03C929DC-EBA2-40D9-9EB2-E2931EB4A222}" srcOrd="0" destOrd="0" presId="urn:microsoft.com/office/officeart/2005/8/layout/pyramid1"/>
    <dgm:cxn modelId="{A95E8693-30C8-4BEF-BBAE-56D9F644CE87}" type="presParOf" srcId="{6137C8BE-EFCB-49DC-A228-10F2E5CA35FE}" destId="{53014CEB-75E8-4BE5-A348-BB5164DE93F6}" srcOrd="1" destOrd="0" presId="urn:microsoft.com/office/officeart/2005/8/layout/pyramid1"/>
    <dgm:cxn modelId="{6FCE8FF0-036E-407A-BF0E-0FCA4DD6D6DD}" type="presParOf" srcId="{E4F9F802-CB07-4B32-8799-5865EC730671}" destId="{E3EB8040-9FD7-4D12-8134-DAAF6C740648}" srcOrd="2" destOrd="0" presId="urn:microsoft.com/office/officeart/2005/8/layout/pyramid1"/>
    <dgm:cxn modelId="{998C6F6A-B287-4795-B7C2-05ED92F00D7D}" type="presParOf" srcId="{E3EB8040-9FD7-4D12-8134-DAAF6C740648}" destId="{4C6EFBCE-A62B-47E5-8A8A-4819904B03A4}" srcOrd="0" destOrd="0" presId="urn:microsoft.com/office/officeart/2005/8/layout/pyramid1"/>
    <dgm:cxn modelId="{2AEF6F77-FA25-4D3B-90AD-9CF778FA6FD9}" type="presParOf" srcId="{E3EB8040-9FD7-4D12-8134-DAAF6C740648}" destId="{BD9ADED2-59DC-4A69-B87E-2F40150AE82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C355E-8CF6-2A4F-90E4-90977B446A29}" type="doc">
      <dgm:prSet loTypeId="urn:microsoft.com/office/officeart/2005/8/layout/process1" loCatId="" qsTypeId="urn:microsoft.com/office/officeart/2005/8/quickstyle/simple1" qsCatId="simple" csTypeId="urn:microsoft.com/office/officeart/2005/8/colors/accent0_3" csCatId="mainScheme" phldr="1"/>
      <dgm:spPr/>
    </dgm:pt>
    <dgm:pt modelId="{2A9A7F5B-350E-5D41-8020-D45D2C19B5EA}">
      <dgm:prSet phldrT="[Text]"/>
      <dgm:spPr/>
      <dgm:t>
        <a:bodyPr/>
        <a:lstStyle/>
        <a:p>
          <a:r>
            <a:rPr lang="en-GB" b="1" dirty="0"/>
            <a:t>June</a:t>
          </a:r>
        </a:p>
      </dgm:t>
    </dgm:pt>
    <dgm:pt modelId="{B9696A9C-82DB-A749-BC2D-C84E717240FE}" type="parTrans" cxnId="{CE2460F7-E3F2-E442-A812-8D80E97C561C}">
      <dgm:prSet/>
      <dgm:spPr/>
      <dgm:t>
        <a:bodyPr/>
        <a:lstStyle/>
        <a:p>
          <a:endParaRPr lang="en-GB"/>
        </a:p>
      </dgm:t>
    </dgm:pt>
    <dgm:pt modelId="{48F70ED7-0AA8-A744-BD4F-30221B5A6260}" type="sibTrans" cxnId="{CE2460F7-E3F2-E442-A812-8D80E97C561C}">
      <dgm:prSet/>
      <dgm:spPr/>
      <dgm:t>
        <a:bodyPr/>
        <a:lstStyle/>
        <a:p>
          <a:endParaRPr lang="en-GB"/>
        </a:p>
      </dgm:t>
    </dgm:pt>
    <dgm:pt modelId="{FFB21D2C-A7E7-6A4D-AB4F-E7CCF4A98967}">
      <dgm:prSet phldrT="[Text]"/>
      <dgm:spPr/>
      <dgm:t>
        <a:bodyPr/>
        <a:lstStyle/>
        <a:p>
          <a:r>
            <a:rPr lang="en-GB" b="1" dirty="0"/>
            <a:t>July</a:t>
          </a:r>
        </a:p>
      </dgm:t>
    </dgm:pt>
    <dgm:pt modelId="{9C50197E-C9A8-1E46-B9A4-D7B34EF04753}" type="parTrans" cxnId="{A46710C5-8862-B841-B1FE-29A491A1C2BB}">
      <dgm:prSet/>
      <dgm:spPr/>
      <dgm:t>
        <a:bodyPr/>
        <a:lstStyle/>
        <a:p>
          <a:endParaRPr lang="en-GB"/>
        </a:p>
      </dgm:t>
    </dgm:pt>
    <dgm:pt modelId="{5D9DFED4-76BD-BB4C-87DA-160A8F680044}" type="sibTrans" cxnId="{A46710C5-8862-B841-B1FE-29A491A1C2BB}">
      <dgm:prSet/>
      <dgm:spPr/>
      <dgm:t>
        <a:bodyPr/>
        <a:lstStyle/>
        <a:p>
          <a:endParaRPr lang="en-GB"/>
        </a:p>
      </dgm:t>
    </dgm:pt>
    <dgm:pt modelId="{A852FB36-5736-A14D-B101-BAC2289E431E}">
      <dgm:prSet phldrT="[Text]"/>
      <dgm:spPr/>
      <dgm:t>
        <a:bodyPr/>
        <a:lstStyle/>
        <a:p>
          <a:r>
            <a:rPr lang="en-GB" b="1" dirty="0"/>
            <a:t>August</a:t>
          </a:r>
        </a:p>
      </dgm:t>
    </dgm:pt>
    <dgm:pt modelId="{32A76C50-93E4-2946-ACBC-071FF2D33FE0}" type="parTrans" cxnId="{CE594771-CC2D-584D-9634-36C9FFBD0412}">
      <dgm:prSet/>
      <dgm:spPr/>
      <dgm:t>
        <a:bodyPr/>
        <a:lstStyle/>
        <a:p>
          <a:endParaRPr lang="en-GB"/>
        </a:p>
      </dgm:t>
    </dgm:pt>
    <dgm:pt modelId="{4675F830-DDF7-7244-8CCD-8C1A71421181}" type="sibTrans" cxnId="{CE594771-CC2D-584D-9634-36C9FFBD0412}">
      <dgm:prSet/>
      <dgm:spPr/>
      <dgm:t>
        <a:bodyPr/>
        <a:lstStyle/>
        <a:p>
          <a:endParaRPr lang="en-GB"/>
        </a:p>
      </dgm:t>
    </dgm:pt>
    <dgm:pt modelId="{BC12561E-3FA7-B04D-B7F2-C24077D6ECC6}">
      <dgm:prSet phldrT="[Text]"/>
      <dgm:spPr/>
      <dgm:t>
        <a:bodyPr/>
        <a:lstStyle/>
        <a:p>
          <a:r>
            <a:rPr lang="en-GB" dirty="0"/>
            <a:t>Prepare information for engagement</a:t>
          </a:r>
        </a:p>
      </dgm:t>
    </dgm:pt>
    <dgm:pt modelId="{865CF5AC-DA50-F543-9AAF-2C6F175F7E79}" type="parTrans" cxnId="{F8D85B37-0575-9B4D-A147-0325895ECF08}">
      <dgm:prSet/>
      <dgm:spPr/>
      <dgm:t>
        <a:bodyPr/>
        <a:lstStyle/>
        <a:p>
          <a:endParaRPr lang="en-GB"/>
        </a:p>
      </dgm:t>
    </dgm:pt>
    <dgm:pt modelId="{8C565BE3-E017-E14A-B844-4B9241AF03BE}" type="sibTrans" cxnId="{F8D85B37-0575-9B4D-A147-0325895ECF08}">
      <dgm:prSet/>
      <dgm:spPr/>
      <dgm:t>
        <a:bodyPr/>
        <a:lstStyle/>
        <a:p>
          <a:endParaRPr lang="en-GB"/>
        </a:p>
      </dgm:t>
    </dgm:pt>
    <dgm:pt modelId="{B60AA2F5-8CD7-B347-A26C-3EAAFB31B2D7}">
      <dgm:prSet phldrT="[Text]"/>
      <dgm:spPr/>
      <dgm:t>
        <a:bodyPr/>
        <a:lstStyle/>
        <a:p>
          <a:r>
            <a:rPr lang="en-GB" dirty="0"/>
            <a:t>Councillor Workshop</a:t>
          </a:r>
        </a:p>
      </dgm:t>
    </dgm:pt>
    <dgm:pt modelId="{54BB7E92-3AD0-674F-935D-55BD11127E6B}" type="parTrans" cxnId="{9D443ED2-48C3-EF44-8B1D-72AF4E2F363A}">
      <dgm:prSet/>
      <dgm:spPr/>
      <dgm:t>
        <a:bodyPr/>
        <a:lstStyle/>
        <a:p>
          <a:endParaRPr lang="en-GB"/>
        </a:p>
      </dgm:t>
    </dgm:pt>
    <dgm:pt modelId="{BEF325E9-B34F-EB4F-BEF1-F2A73A82EF51}" type="sibTrans" cxnId="{9D443ED2-48C3-EF44-8B1D-72AF4E2F363A}">
      <dgm:prSet/>
      <dgm:spPr/>
      <dgm:t>
        <a:bodyPr/>
        <a:lstStyle/>
        <a:p>
          <a:endParaRPr lang="en-GB"/>
        </a:p>
      </dgm:t>
    </dgm:pt>
    <dgm:pt modelId="{D3B4EC8B-5CDD-CE4C-85E3-A56A7B2D451A}">
      <dgm:prSet phldrT="[Text]"/>
      <dgm:spPr/>
      <dgm:t>
        <a:bodyPr/>
        <a:lstStyle/>
        <a:p>
          <a:r>
            <a:rPr lang="en-GB" b="1" dirty="0"/>
            <a:t>September</a:t>
          </a:r>
        </a:p>
      </dgm:t>
    </dgm:pt>
    <dgm:pt modelId="{B7604134-D7B7-8A4C-AF15-D2845B9C97D1}" type="parTrans" cxnId="{4548968A-2EEE-AE48-A2BC-3EA752BCC023}">
      <dgm:prSet/>
      <dgm:spPr/>
      <dgm:t>
        <a:bodyPr/>
        <a:lstStyle/>
        <a:p>
          <a:endParaRPr lang="en-GB"/>
        </a:p>
      </dgm:t>
    </dgm:pt>
    <dgm:pt modelId="{AFE3515A-D131-094D-BAC0-53C59FD14D51}" type="sibTrans" cxnId="{4548968A-2EEE-AE48-A2BC-3EA752BCC023}">
      <dgm:prSet/>
      <dgm:spPr/>
      <dgm:t>
        <a:bodyPr/>
        <a:lstStyle/>
        <a:p>
          <a:endParaRPr lang="en-GB"/>
        </a:p>
      </dgm:t>
    </dgm:pt>
    <dgm:pt modelId="{C75D8C95-3636-E143-8EEC-933494865C33}">
      <dgm:prSet phldrT="[Text]"/>
      <dgm:spPr/>
      <dgm:t>
        <a:bodyPr/>
        <a:lstStyle/>
        <a:p>
          <a:r>
            <a:rPr lang="en-GB" dirty="0"/>
            <a:t>Alert key stakeholders of upcoming engagement</a:t>
          </a:r>
        </a:p>
      </dgm:t>
    </dgm:pt>
    <dgm:pt modelId="{8496A344-448A-8745-A9A7-479FEA1337E2}" type="parTrans" cxnId="{E59F23D9-DBD4-6D47-ACBC-A534A8FFB5F6}">
      <dgm:prSet/>
      <dgm:spPr/>
      <dgm:t>
        <a:bodyPr/>
        <a:lstStyle/>
        <a:p>
          <a:endParaRPr lang="en-GB"/>
        </a:p>
      </dgm:t>
    </dgm:pt>
    <dgm:pt modelId="{86FE6ED4-38E3-C94A-8A82-CB897AFD5847}" type="sibTrans" cxnId="{E59F23D9-DBD4-6D47-ACBC-A534A8FFB5F6}">
      <dgm:prSet/>
      <dgm:spPr/>
      <dgm:t>
        <a:bodyPr/>
        <a:lstStyle/>
        <a:p>
          <a:endParaRPr lang="en-GB"/>
        </a:p>
      </dgm:t>
    </dgm:pt>
    <dgm:pt modelId="{D72FC331-7884-574D-BCA2-9086920B97F3}">
      <dgm:prSet phldrT="[Text]"/>
      <dgm:spPr/>
      <dgm:t>
        <a:bodyPr/>
        <a:lstStyle/>
        <a:p>
          <a:r>
            <a:rPr lang="en-GB" dirty="0"/>
            <a:t>Begin engagement </a:t>
          </a:r>
        </a:p>
      </dgm:t>
    </dgm:pt>
    <dgm:pt modelId="{D69B46A7-63F2-6549-ADB5-5D943D04CB05}" type="parTrans" cxnId="{47166901-C041-0441-AF4A-F1D6550A6B0F}">
      <dgm:prSet/>
      <dgm:spPr/>
      <dgm:t>
        <a:bodyPr/>
        <a:lstStyle/>
        <a:p>
          <a:endParaRPr lang="en-GB"/>
        </a:p>
      </dgm:t>
    </dgm:pt>
    <dgm:pt modelId="{37FC7D0E-8109-F740-B227-F002E48DA5D3}" type="sibTrans" cxnId="{47166901-C041-0441-AF4A-F1D6550A6B0F}">
      <dgm:prSet/>
      <dgm:spPr/>
      <dgm:t>
        <a:bodyPr/>
        <a:lstStyle/>
        <a:p>
          <a:endParaRPr lang="en-GB"/>
        </a:p>
      </dgm:t>
    </dgm:pt>
    <dgm:pt modelId="{8F1E4FF9-A915-E540-BBE2-786B7BF66050}">
      <dgm:prSet phldrT="[Text]"/>
      <dgm:spPr/>
      <dgm:t>
        <a:bodyPr/>
        <a:lstStyle/>
        <a:p>
          <a:r>
            <a:rPr lang="en-GB" dirty="0"/>
            <a:t>Engagement on strategy development - invite feedback</a:t>
          </a:r>
        </a:p>
      </dgm:t>
    </dgm:pt>
    <dgm:pt modelId="{74BD7AC1-E907-DB48-8D00-EFE3D7F41DC2}" type="parTrans" cxnId="{54A533AA-52D8-7A4A-8975-0247D0518345}">
      <dgm:prSet/>
      <dgm:spPr/>
      <dgm:t>
        <a:bodyPr/>
        <a:lstStyle/>
        <a:p>
          <a:endParaRPr lang="en-GB"/>
        </a:p>
      </dgm:t>
    </dgm:pt>
    <dgm:pt modelId="{299A3E71-012D-4D43-B87F-8F8CA64FD9CC}" type="sibTrans" cxnId="{54A533AA-52D8-7A4A-8975-0247D0518345}">
      <dgm:prSet/>
      <dgm:spPr/>
      <dgm:t>
        <a:bodyPr/>
        <a:lstStyle/>
        <a:p>
          <a:endParaRPr lang="en-GB"/>
        </a:p>
      </dgm:t>
    </dgm:pt>
    <dgm:pt modelId="{2B8104FC-44DD-0649-9ECE-D4AE79BEA1F5}">
      <dgm:prSet phldrT="[Text]"/>
      <dgm:spPr/>
      <dgm:t>
        <a:bodyPr/>
        <a:lstStyle/>
        <a:p>
          <a:r>
            <a:rPr lang="en-GB" dirty="0"/>
            <a:t>Surveys (online and paper)</a:t>
          </a:r>
        </a:p>
      </dgm:t>
    </dgm:pt>
    <dgm:pt modelId="{FB39E739-21B3-9A48-B333-6AAABE138BD5}" type="parTrans" cxnId="{D37A3118-EE84-B544-B486-A8CAA7D1C0B0}">
      <dgm:prSet/>
      <dgm:spPr/>
      <dgm:t>
        <a:bodyPr/>
        <a:lstStyle/>
        <a:p>
          <a:endParaRPr lang="en-GB"/>
        </a:p>
      </dgm:t>
    </dgm:pt>
    <dgm:pt modelId="{AFC674FF-F536-2C40-A848-1F3134AAA588}" type="sibTrans" cxnId="{D37A3118-EE84-B544-B486-A8CAA7D1C0B0}">
      <dgm:prSet/>
      <dgm:spPr/>
      <dgm:t>
        <a:bodyPr/>
        <a:lstStyle/>
        <a:p>
          <a:endParaRPr lang="en-GB"/>
        </a:p>
      </dgm:t>
    </dgm:pt>
    <dgm:pt modelId="{204BF351-0F9E-5949-A05A-A38ACCE9147F}">
      <dgm:prSet phldrT="[Text]"/>
      <dgm:spPr/>
      <dgm:t>
        <a:bodyPr/>
        <a:lstStyle/>
        <a:p>
          <a:r>
            <a:rPr lang="en-GB" dirty="0"/>
            <a:t>Local Drop-in sessions</a:t>
          </a:r>
        </a:p>
      </dgm:t>
    </dgm:pt>
    <dgm:pt modelId="{0A825E90-668A-0346-AC68-35CBB646CF18}" type="parTrans" cxnId="{9813DC0A-5004-554A-BD90-73946926CCA9}">
      <dgm:prSet/>
      <dgm:spPr/>
      <dgm:t>
        <a:bodyPr/>
        <a:lstStyle/>
        <a:p>
          <a:endParaRPr lang="en-GB"/>
        </a:p>
      </dgm:t>
    </dgm:pt>
    <dgm:pt modelId="{59CA73F5-A77D-6249-A2D3-03376C0C082F}" type="sibTrans" cxnId="{9813DC0A-5004-554A-BD90-73946926CCA9}">
      <dgm:prSet/>
      <dgm:spPr/>
      <dgm:t>
        <a:bodyPr/>
        <a:lstStyle/>
        <a:p>
          <a:endParaRPr lang="en-GB"/>
        </a:p>
      </dgm:t>
    </dgm:pt>
    <dgm:pt modelId="{111E27B7-E6A7-7F41-9C40-342E897E83ED}">
      <dgm:prSet phldrT="[Text]"/>
      <dgm:spPr/>
      <dgm:t>
        <a:bodyPr/>
        <a:lstStyle/>
        <a:p>
          <a:r>
            <a:rPr lang="en-GB" dirty="0"/>
            <a:t>Engagement closes</a:t>
          </a:r>
        </a:p>
      </dgm:t>
    </dgm:pt>
    <dgm:pt modelId="{B5F81404-6AA6-3149-9520-A9C4D7D413A7}" type="parTrans" cxnId="{F278F436-5683-5C45-9F6F-E3C4209C97F9}">
      <dgm:prSet/>
      <dgm:spPr/>
      <dgm:t>
        <a:bodyPr/>
        <a:lstStyle/>
        <a:p>
          <a:endParaRPr lang="en-GB"/>
        </a:p>
      </dgm:t>
    </dgm:pt>
    <dgm:pt modelId="{7467967E-E658-2F4F-BC48-A4DB0DD88FCE}" type="sibTrans" cxnId="{F278F436-5683-5C45-9F6F-E3C4209C97F9}">
      <dgm:prSet/>
      <dgm:spPr/>
      <dgm:t>
        <a:bodyPr/>
        <a:lstStyle/>
        <a:p>
          <a:endParaRPr lang="en-GB"/>
        </a:p>
      </dgm:t>
    </dgm:pt>
    <dgm:pt modelId="{F827C4E9-BDF7-A84B-89CD-804E9A18DB9B}">
      <dgm:prSet phldrT="[Text]"/>
      <dgm:spPr/>
      <dgm:t>
        <a:bodyPr/>
        <a:lstStyle/>
        <a:p>
          <a:r>
            <a:rPr lang="en-GB" dirty="0"/>
            <a:t>Collate feedback and prepare strategy.</a:t>
          </a:r>
        </a:p>
      </dgm:t>
    </dgm:pt>
    <dgm:pt modelId="{F1BA9D05-917D-C249-80B7-70A371E8FCC5}" type="parTrans" cxnId="{7B6A3EEC-B37D-8947-B119-9EAD40962439}">
      <dgm:prSet/>
      <dgm:spPr/>
      <dgm:t>
        <a:bodyPr/>
        <a:lstStyle/>
        <a:p>
          <a:endParaRPr lang="en-GB"/>
        </a:p>
      </dgm:t>
    </dgm:pt>
    <dgm:pt modelId="{B2DFBA77-6E5E-7546-8533-106261309089}" type="sibTrans" cxnId="{7B6A3EEC-B37D-8947-B119-9EAD40962439}">
      <dgm:prSet/>
      <dgm:spPr/>
      <dgm:t>
        <a:bodyPr/>
        <a:lstStyle/>
        <a:p>
          <a:endParaRPr lang="en-GB"/>
        </a:p>
      </dgm:t>
    </dgm:pt>
    <dgm:pt modelId="{0E85E412-4438-064B-BC30-56AFCDC0BCE7}">
      <dgm:prSet phldrT="[Text]"/>
      <dgm:spPr/>
      <dgm:t>
        <a:bodyPr/>
        <a:lstStyle/>
        <a:p>
          <a:r>
            <a:rPr lang="en-GB" dirty="0"/>
            <a:t>Present CFS strategy to Councillors</a:t>
          </a:r>
        </a:p>
      </dgm:t>
    </dgm:pt>
    <dgm:pt modelId="{344D6A34-8914-CD44-A519-E0B0FDED4F86}" type="parTrans" cxnId="{F92003E5-6B8B-2C49-A091-F12D13ACC104}">
      <dgm:prSet/>
      <dgm:spPr/>
      <dgm:t>
        <a:bodyPr/>
        <a:lstStyle/>
        <a:p>
          <a:endParaRPr lang="en-GB"/>
        </a:p>
      </dgm:t>
    </dgm:pt>
    <dgm:pt modelId="{E74392BF-66DB-D245-A1FA-185155937264}" type="sibTrans" cxnId="{F92003E5-6B8B-2C49-A091-F12D13ACC104}">
      <dgm:prSet/>
      <dgm:spPr/>
      <dgm:t>
        <a:bodyPr/>
        <a:lstStyle/>
        <a:p>
          <a:endParaRPr lang="en-GB"/>
        </a:p>
      </dgm:t>
    </dgm:pt>
    <dgm:pt modelId="{60AA2776-C852-E24D-898A-E1A89ACB0325}">
      <dgm:prSet phldrT="[Text]"/>
      <dgm:spPr/>
      <dgm:t>
        <a:bodyPr/>
        <a:lstStyle/>
        <a:p>
          <a:r>
            <a:rPr lang="en-GB" dirty="0"/>
            <a:t>Engagement on CFS strategy</a:t>
          </a:r>
        </a:p>
      </dgm:t>
    </dgm:pt>
    <dgm:pt modelId="{833474B7-8C6B-BF4A-9E2F-B61AF428AF34}" type="parTrans" cxnId="{E058F94B-BBA4-AD42-9A31-69EA2FA4A79E}">
      <dgm:prSet/>
      <dgm:spPr/>
      <dgm:t>
        <a:bodyPr/>
        <a:lstStyle/>
        <a:p>
          <a:endParaRPr lang="en-GB"/>
        </a:p>
      </dgm:t>
    </dgm:pt>
    <dgm:pt modelId="{5CDCF99D-ECEB-0D4E-B094-F8D15B9BC9B7}" type="sibTrans" cxnId="{E058F94B-BBA4-AD42-9A31-69EA2FA4A79E}">
      <dgm:prSet/>
      <dgm:spPr/>
      <dgm:t>
        <a:bodyPr/>
        <a:lstStyle/>
        <a:p>
          <a:endParaRPr lang="en-GB"/>
        </a:p>
      </dgm:t>
    </dgm:pt>
    <dgm:pt modelId="{1343A7C2-1255-D64D-9FBC-D4591615A5AD}">
      <dgm:prSet phldrT="[Text]"/>
      <dgm:spPr/>
      <dgm:t>
        <a:bodyPr/>
        <a:lstStyle/>
        <a:p>
          <a:r>
            <a:rPr lang="en-GB" dirty="0"/>
            <a:t>Prepare for adoption</a:t>
          </a:r>
        </a:p>
      </dgm:t>
    </dgm:pt>
    <dgm:pt modelId="{ADB131FB-C445-144F-B6B7-32B3DD64B451}" type="parTrans" cxnId="{65A862C2-41D2-884F-AC95-8F71B4360666}">
      <dgm:prSet/>
      <dgm:spPr/>
      <dgm:t>
        <a:bodyPr/>
        <a:lstStyle/>
        <a:p>
          <a:endParaRPr lang="en-GB"/>
        </a:p>
      </dgm:t>
    </dgm:pt>
    <dgm:pt modelId="{6B3F8292-9A5D-4D4E-8D05-674639C19E4B}" type="sibTrans" cxnId="{65A862C2-41D2-884F-AC95-8F71B4360666}">
      <dgm:prSet/>
      <dgm:spPr/>
      <dgm:t>
        <a:bodyPr/>
        <a:lstStyle/>
        <a:p>
          <a:endParaRPr lang="en-GB"/>
        </a:p>
      </dgm:t>
    </dgm:pt>
    <dgm:pt modelId="{CCA2F16A-7A7F-D343-AABC-62EB6CA67914}" type="pres">
      <dgm:prSet presAssocID="{780C355E-8CF6-2A4F-90E4-90977B446A29}" presName="Name0" presStyleCnt="0">
        <dgm:presLayoutVars>
          <dgm:dir/>
          <dgm:resizeHandles val="exact"/>
        </dgm:presLayoutVars>
      </dgm:prSet>
      <dgm:spPr/>
    </dgm:pt>
    <dgm:pt modelId="{E326A6A5-DF96-484A-A817-08414C729CFE}" type="pres">
      <dgm:prSet presAssocID="{2A9A7F5B-350E-5D41-8020-D45D2C19B5EA}" presName="node" presStyleLbl="node1" presStyleIdx="0" presStyleCnt="4" custScaleY="141382">
        <dgm:presLayoutVars>
          <dgm:bulletEnabled val="1"/>
        </dgm:presLayoutVars>
      </dgm:prSet>
      <dgm:spPr/>
    </dgm:pt>
    <dgm:pt modelId="{7F7F661F-3FCC-1C4C-B4F8-AE7C33CB78C4}" type="pres">
      <dgm:prSet presAssocID="{48F70ED7-0AA8-A744-BD4F-30221B5A6260}" presName="sibTrans" presStyleLbl="sibTrans2D1" presStyleIdx="0" presStyleCnt="3"/>
      <dgm:spPr/>
    </dgm:pt>
    <dgm:pt modelId="{4249BF6D-1D24-9847-B326-2D25B976BBE8}" type="pres">
      <dgm:prSet presAssocID="{48F70ED7-0AA8-A744-BD4F-30221B5A6260}" presName="connectorText" presStyleLbl="sibTrans2D1" presStyleIdx="0" presStyleCnt="3"/>
      <dgm:spPr/>
    </dgm:pt>
    <dgm:pt modelId="{951062C8-D097-CA48-9F4C-BC7323864815}" type="pres">
      <dgm:prSet presAssocID="{FFB21D2C-A7E7-6A4D-AB4F-E7CCF4A98967}" presName="node" presStyleLbl="node1" presStyleIdx="1" presStyleCnt="4" custScaleY="144034">
        <dgm:presLayoutVars>
          <dgm:bulletEnabled val="1"/>
        </dgm:presLayoutVars>
      </dgm:prSet>
      <dgm:spPr/>
    </dgm:pt>
    <dgm:pt modelId="{D7B1FA90-882C-E443-A728-450AA91E2EAA}" type="pres">
      <dgm:prSet presAssocID="{5D9DFED4-76BD-BB4C-87DA-160A8F680044}" presName="sibTrans" presStyleLbl="sibTrans2D1" presStyleIdx="1" presStyleCnt="3"/>
      <dgm:spPr/>
    </dgm:pt>
    <dgm:pt modelId="{5F8816C1-A4DF-2B45-912C-33568B007A98}" type="pres">
      <dgm:prSet presAssocID="{5D9DFED4-76BD-BB4C-87DA-160A8F680044}" presName="connectorText" presStyleLbl="sibTrans2D1" presStyleIdx="1" presStyleCnt="3"/>
      <dgm:spPr/>
    </dgm:pt>
    <dgm:pt modelId="{A96A44EE-DD44-6F43-9E8F-0BC1DD136EE1}" type="pres">
      <dgm:prSet presAssocID="{A852FB36-5736-A14D-B101-BAC2289E431E}" presName="node" presStyleLbl="node1" presStyleIdx="2" presStyleCnt="4" custScaleY="141807">
        <dgm:presLayoutVars>
          <dgm:bulletEnabled val="1"/>
        </dgm:presLayoutVars>
      </dgm:prSet>
      <dgm:spPr/>
    </dgm:pt>
    <dgm:pt modelId="{7E387E41-33B4-5947-8C89-1D1A0AB915AD}" type="pres">
      <dgm:prSet presAssocID="{4675F830-DDF7-7244-8CCD-8C1A71421181}" presName="sibTrans" presStyleLbl="sibTrans2D1" presStyleIdx="2" presStyleCnt="3"/>
      <dgm:spPr/>
    </dgm:pt>
    <dgm:pt modelId="{D2DEDD0C-8890-0540-9C89-FF097F04FE88}" type="pres">
      <dgm:prSet presAssocID="{4675F830-DDF7-7244-8CCD-8C1A71421181}" presName="connectorText" presStyleLbl="sibTrans2D1" presStyleIdx="2" presStyleCnt="3"/>
      <dgm:spPr/>
    </dgm:pt>
    <dgm:pt modelId="{88E881DF-5AB6-F44A-B99D-A719F0BB4B9E}" type="pres">
      <dgm:prSet presAssocID="{D3B4EC8B-5CDD-CE4C-85E3-A56A7B2D451A}" presName="node" presStyleLbl="node1" presStyleIdx="3" presStyleCnt="4" custScaleY="143292">
        <dgm:presLayoutVars>
          <dgm:bulletEnabled val="1"/>
        </dgm:presLayoutVars>
      </dgm:prSet>
      <dgm:spPr/>
    </dgm:pt>
  </dgm:ptLst>
  <dgm:cxnLst>
    <dgm:cxn modelId="{47166901-C041-0441-AF4A-F1D6550A6B0F}" srcId="{2A9A7F5B-350E-5D41-8020-D45D2C19B5EA}" destId="{D72FC331-7884-574D-BCA2-9086920B97F3}" srcOrd="3" destOrd="0" parTransId="{D69B46A7-63F2-6549-ADB5-5D943D04CB05}" sibTransId="{37FC7D0E-8109-F740-B227-F002E48DA5D3}"/>
    <dgm:cxn modelId="{9813DC0A-5004-554A-BD90-73946926CCA9}" srcId="{FFB21D2C-A7E7-6A4D-AB4F-E7CCF4A98967}" destId="{204BF351-0F9E-5949-A05A-A38ACCE9147F}" srcOrd="1" destOrd="0" parTransId="{0A825E90-668A-0346-AC68-35CBB646CF18}" sibTransId="{59CA73F5-A77D-6249-A2D3-03376C0C082F}"/>
    <dgm:cxn modelId="{54A2CD0F-B8B4-5C48-A086-82E44DCF69DF}" type="presOf" srcId="{F827C4E9-BDF7-A84B-89CD-804E9A18DB9B}" destId="{A96A44EE-DD44-6F43-9E8F-0BC1DD136EE1}" srcOrd="0" destOrd="2" presId="urn:microsoft.com/office/officeart/2005/8/layout/process1"/>
    <dgm:cxn modelId="{D37A3118-EE84-B544-B486-A8CAA7D1C0B0}" srcId="{FFB21D2C-A7E7-6A4D-AB4F-E7CCF4A98967}" destId="{2B8104FC-44DD-0649-9ECE-D4AE79BEA1F5}" srcOrd="2" destOrd="0" parTransId="{FB39E739-21B3-9A48-B333-6AAABE138BD5}" sibTransId="{AFC674FF-F536-2C40-A848-1F3134AAA588}"/>
    <dgm:cxn modelId="{37AE1F1B-ED87-1743-B373-9DF5208755D6}" type="presOf" srcId="{5D9DFED4-76BD-BB4C-87DA-160A8F680044}" destId="{D7B1FA90-882C-E443-A728-450AA91E2EAA}" srcOrd="0" destOrd="0" presId="urn:microsoft.com/office/officeart/2005/8/layout/process1"/>
    <dgm:cxn modelId="{8EFB611F-B73D-4642-8785-8FD9E800A061}" type="presOf" srcId="{48F70ED7-0AA8-A744-BD4F-30221B5A6260}" destId="{4249BF6D-1D24-9847-B326-2D25B976BBE8}" srcOrd="1" destOrd="0" presId="urn:microsoft.com/office/officeart/2005/8/layout/process1"/>
    <dgm:cxn modelId="{1F91D920-C62A-2047-A2E0-3606C3426688}" type="presOf" srcId="{A852FB36-5736-A14D-B101-BAC2289E431E}" destId="{A96A44EE-DD44-6F43-9E8F-0BC1DD136EE1}" srcOrd="0" destOrd="0" presId="urn:microsoft.com/office/officeart/2005/8/layout/process1"/>
    <dgm:cxn modelId="{AC4B4922-EA4C-2545-BE6F-056C017FDF3F}" type="presOf" srcId="{BC12561E-3FA7-B04D-B7F2-C24077D6ECC6}" destId="{E326A6A5-DF96-484A-A817-08414C729CFE}" srcOrd="0" destOrd="2" presId="urn:microsoft.com/office/officeart/2005/8/layout/process1"/>
    <dgm:cxn modelId="{BEFD2024-672A-9A4A-ADF0-E2413AA119C7}" type="presOf" srcId="{0E85E412-4438-064B-BC30-56AFCDC0BCE7}" destId="{A96A44EE-DD44-6F43-9E8F-0BC1DD136EE1}" srcOrd="0" destOrd="3" presId="urn:microsoft.com/office/officeart/2005/8/layout/process1"/>
    <dgm:cxn modelId="{B1257933-51AC-6249-9CC8-5E59C95693F0}" type="presOf" srcId="{1343A7C2-1255-D64D-9FBC-D4591615A5AD}" destId="{88E881DF-5AB6-F44A-B99D-A719F0BB4B9E}" srcOrd="0" destOrd="2" presId="urn:microsoft.com/office/officeart/2005/8/layout/process1"/>
    <dgm:cxn modelId="{F278F436-5683-5C45-9F6F-E3C4209C97F9}" srcId="{A852FB36-5736-A14D-B101-BAC2289E431E}" destId="{111E27B7-E6A7-7F41-9C40-342E897E83ED}" srcOrd="0" destOrd="0" parTransId="{B5F81404-6AA6-3149-9520-A9C4D7D413A7}" sibTransId="{7467967E-E658-2F4F-BC48-A4DB0DD88FCE}"/>
    <dgm:cxn modelId="{F8D85B37-0575-9B4D-A147-0325895ECF08}" srcId="{2A9A7F5B-350E-5D41-8020-D45D2C19B5EA}" destId="{BC12561E-3FA7-B04D-B7F2-C24077D6ECC6}" srcOrd="1" destOrd="0" parTransId="{865CF5AC-DA50-F543-9AAF-2C6F175F7E79}" sibTransId="{8C565BE3-E017-E14A-B844-4B9241AF03BE}"/>
    <dgm:cxn modelId="{D5E7CB3D-5CF5-F940-98F9-EAD7E511DEE9}" type="presOf" srcId="{48F70ED7-0AA8-A744-BD4F-30221B5A6260}" destId="{7F7F661F-3FCC-1C4C-B4F8-AE7C33CB78C4}" srcOrd="0" destOrd="0" presId="urn:microsoft.com/office/officeart/2005/8/layout/process1"/>
    <dgm:cxn modelId="{8968E05D-5430-EB43-9E3C-D929843E7D20}" type="presOf" srcId="{4675F830-DDF7-7244-8CCD-8C1A71421181}" destId="{7E387E41-33B4-5947-8C89-1D1A0AB915AD}" srcOrd="0" destOrd="0" presId="urn:microsoft.com/office/officeart/2005/8/layout/process1"/>
    <dgm:cxn modelId="{9486866A-C62D-5F48-8A88-A55878CADBAD}" type="presOf" srcId="{2B8104FC-44DD-0649-9ECE-D4AE79BEA1F5}" destId="{951062C8-D097-CA48-9F4C-BC7323864815}" srcOrd="0" destOrd="3" presId="urn:microsoft.com/office/officeart/2005/8/layout/process1"/>
    <dgm:cxn modelId="{E058F94B-BBA4-AD42-9A31-69EA2FA4A79E}" srcId="{D3B4EC8B-5CDD-CE4C-85E3-A56A7B2D451A}" destId="{60AA2776-C852-E24D-898A-E1A89ACB0325}" srcOrd="0" destOrd="0" parTransId="{833474B7-8C6B-BF4A-9E2F-B61AF428AF34}" sibTransId="{5CDCF99D-ECEB-0D4E-B094-F8D15B9BC9B7}"/>
    <dgm:cxn modelId="{CE594771-CC2D-584D-9634-36C9FFBD0412}" srcId="{780C355E-8CF6-2A4F-90E4-90977B446A29}" destId="{A852FB36-5736-A14D-B101-BAC2289E431E}" srcOrd="2" destOrd="0" parTransId="{32A76C50-93E4-2946-ACBC-071FF2D33FE0}" sibTransId="{4675F830-DDF7-7244-8CCD-8C1A71421181}"/>
    <dgm:cxn modelId="{3477FE56-5F74-BD43-AE47-F818B11E2D95}" type="presOf" srcId="{FFB21D2C-A7E7-6A4D-AB4F-E7CCF4A98967}" destId="{951062C8-D097-CA48-9F4C-BC7323864815}" srcOrd="0" destOrd="0" presId="urn:microsoft.com/office/officeart/2005/8/layout/process1"/>
    <dgm:cxn modelId="{132B1D84-7350-354D-A8E1-CE9B7BC84C19}" type="presOf" srcId="{C75D8C95-3636-E143-8EEC-933494865C33}" destId="{E326A6A5-DF96-484A-A817-08414C729CFE}" srcOrd="0" destOrd="3" presId="urn:microsoft.com/office/officeart/2005/8/layout/process1"/>
    <dgm:cxn modelId="{4548968A-2EEE-AE48-A2BC-3EA752BCC023}" srcId="{780C355E-8CF6-2A4F-90E4-90977B446A29}" destId="{D3B4EC8B-5CDD-CE4C-85E3-A56A7B2D451A}" srcOrd="3" destOrd="0" parTransId="{B7604134-D7B7-8A4C-AF15-D2845B9C97D1}" sibTransId="{AFE3515A-D131-094D-BAC0-53C59FD14D51}"/>
    <dgm:cxn modelId="{4166338B-F045-994D-BE7F-1648C36A8109}" type="presOf" srcId="{5D9DFED4-76BD-BB4C-87DA-160A8F680044}" destId="{5F8816C1-A4DF-2B45-912C-33568B007A98}" srcOrd="1" destOrd="0" presId="urn:microsoft.com/office/officeart/2005/8/layout/process1"/>
    <dgm:cxn modelId="{DD25E68F-BF88-E840-B905-A0057DA934E6}" type="presOf" srcId="{60AA2776-C852-E24D-898A-E1A89ACB0325}" destId="{88E881DF-5AB6-F44A-B99D-A719F0BB4B9E}" srcOrd="0" destOrd="1" presId="urn:microsoft.com/office/officeart/2005/8/layout/process1"/>
    <dgm:cxn modelId="{EE9FD395-74AB-FA42-AD86-E01754A5F619}" type="presOf" srcId="{2A9A7F5B-350E-5D41-8020-D45D2C19B5EA}" destId="{E326A6A5-DF96-484A-A817-08414C729CFE}" srcOrd="0" destOrd="0" presId="urn:microsoft.com/office/officeart/2005/8/layout/process1"/>
    <dgm:cxn modelId="{ACB0AF98-0E3C-584C-B4F3-E1421FF54101}" type="presOf" srcId="{780C355E-8CF6-2A4F-90E4-90977B446A29}" destId="{CCA2F16A-7A7F-D343-AABC-62EB6CA67914}" srcOrd="0" destOrd="0" presId="urn:microsoft.com/office/officeart/2005/8/layout/process1"/>
    <dgm:cxn modelId="{C75C8CA3-B1DF-944C-BEA1-024E57664E37}" type="presOf" srcId="{4675F830-DDF7-7244-8CCD-8C1A71421181}" destId="{D2DEDD0C-8890-0540-9C89-FF097F04FE88}" srcOrd="1" destOrd="0" presId="urn:microsoft.com/office/officeart/2005/8/layout/process1"/>
    <dgm:cxn modelId="{54A533AA-52D8-7A4A-8975-0247D0518345}" srcId="{FFB21D2C-A7E7-6A4D-AB4F-E7CCF4A98967}" destId="{8F1E4FF9-A915-E540-BBE2-786B7BF66050}" srcOrd="0" destOrd="0" parTransId="{74BD7AC1-E907-DB48-8D00-EFE3D7F41DC2}" sibTransId="{299A3E71-012D-4D43-B87F-8F8CA64FD9CC}"/>
    <dgm:cxn modelId="{CF2611B4-6E6C-624C-A73E-00A4D11EC687}" type="presOf" srcId="{111E27B7-E6A7-7F41-9C40-342E897E83ED}" destId="{A96A44EE-DD44-6F43-9E8F-0BC1DD136EE1}" srcOrd="0" destOrd="1" presId="urn:microsoft.com/office/officeart/2005/8/layout/process1"/>
    <dgm:cxn modelId="{5B4EC9BA-E653-7C40-8E8F-36C3BE4F5567}" type="presOf" srcId="{D3B4EC8B-5CDD-CE4C-85E3-A56A7B2D451A}" destId="{88E881DF-5AB6-F44A-B99D-A719F0BB4B9E}" srcOrd="0" destOrd="0" presId="urn:microsoft.com/office/officeart/2005/8/layout/process1"/>
    <dgm:cxn modelId="{4D1999BD-C0B1-7D4B-943C-9CF98F9E561F}" type="presOf" srcId="{D72FC331-7884-574D-BCA2-9086920B97F3}" destId="{E326A6A5-DF96-484A-A817-08414C729CFE}" srcOrd="0" destOrd="4" presId="urn:microsoft.com/office/officeart/2005/8/layout/process1"/>
    <dgm:cxn modelId="{73CD71BE-1248-9746-906D-732CE4336739}" type="presOf" srcId="{8F1E4FF9-A915-E540-BBE2-786B7BF66050}" destId="{951062C8-D097-CA48-9F4C-BC7323864815}" srcOrd="0" destOrd="1" presId="urn:microsoft.com/office/officeart/2005/8/layout/process1"/>
    <dgm:cxn modelId="{65A862C2-41D2-884F-AC95-8F71B4360666}" srcId="{D3B4EC8B-5CDD-CE4C-85E3-A56A7B2D451A}" destId="{1343A7C2-1255-D64D-9FBC-D4591615A5AD}" srcOrd="1" destOrd="0" parTransId="{ADB131FB-C445-144F-B6B7-32B3DD64B451}" sibTransId="{6B3F8292-9A5D-4D4E-8D05-674639C19E4B}"/>
    <dgm:cxn modelId="{A46710C5-8862-B841-B1FE-29A491A1C2BB}" srcId="{780C355E-8CF6-2A4F-90E4-90977B446A29}" destId="{FFB21D2C-A7E7-6A4D-AB4F-E7CCF4A98967}" srcOrd="1" destOrd="0" parTransId="{9C50197E-C9A8-1E46-B9A4-D7B34EF04753}" sibTransId="{5D9DFED4-76BD-BB4C-87DA-160A8F680044}"/>
    <dgm:cxn modelId="{D0DCA8C6-AE0A-F741-9E9F-D7EDD29F08E9}" type="presOf" srcId="{B60AA2F5-8CD7-B347-A26C-3EAAFB31B2D7}" destId="{E326A6A5-DF96-484A-A817-08414C729CFE}" srcOrd="0" destOrd="1" presId="urn:microsoft.com/office/officeart/2005/8/layout/process1"/>
    <dgm:cxn modelId="{9D443ED2-48C3-EF44-8B1D-72AF4E2F363A}" srcId="{2A9A7F5B-350E-5D41-8020-D45D2C19B5EA}" destId="{B60AA2F5-8CD7-B347-A26C-3EAAFB31B2D7}" srcOrd="0" destOrd="0" parTransId="{54BB7E92-3AD0-674F-935D-55BD11127E6B}" sibTransId="{BEF325E9-B34F-EB4F-BEF1-F2A73A82EF51}"/>
    <dgm:cxn modelId="{E59F23D9-DBD4-6D47-ACBC-A534A8FFB5F6}" srcId="{2A9A7F5B-350E-5D41-8020-D45D2C19B5EA}" destId="{C75D8C95-3636-E143-8EEC-933494865C33}" srcOrd="2" destOrd="0" parTransId="{8496A344-448A-8745-A9A7-479FEA1337E2}" sibTransId="{86FE6ED4-38E3-C94A-8A82-CB897AFD5847}"/>
    <dgm:cxn modelId="{A98008E1-9F78-504B-A449-BFBA857F1E65}" type="presOf" srcId="{204BF351-0F9E-5949-A05A-A38ACCE9147F}" destId="{951062C8-D097-CA48-9F4C-BC7323864815}" srcOrd="0" destOrd="2" presId="urn:microsoft.com/office/officeart/2005/8/layout/process1"/>
    <dgm:cxn modelId="{F92003E5-6B8B-2C49-A091-F12D13ACC104}" srcId="{A852FB36-5736-A14D-B101-BAC2289E431E}" destId="{0E85E412-4438-064B-BC30-56AFCDC0BCE7}" srcOrd="2" destOrd="0" parTransId="{344D6A34-8914-CD44-A519-E0B0FDED4F86}" sibTransId="{E74392BF-66DB-D245-A1FA-185155937264}"/>
    <dgm:cxn modelId="{7B6A3EEC-B37D-8947-B119-9EAD40962439}" srcId="{A852FB36-5736-A14D-B101-BAC2289E431E}" destId="{F827C4E9-BDF7-A84B-89CD-804E9A18DB9B}" srcOrd="1" destOrd="0" parTransId="{F1BA9D05-917D-C249-80B7-70A371E8FCC5}" sibTransId="{B2DFBA77-6E5E-7546-8533-106261309089}"/>
    <dgm:cxn modelId="{CE2460F7-E3F2-E442-A812-8D80E97C561C}" srcId="{780C355E-8CF6-2A4F-90E4-90977B446A29}" destId="{2A9A7F5B-350E-5D41-8020-D45D2C19B5EA}" srcOrd="0" destOrd="0" parTransId="{B9696A9C-82DB-A749-BC2D-C84E717240FE}" sibTransId="{48F70ED7-0AA8-A744-BD4F-30221B5A6260}"/>
    <dgm:cxn modelId="{E3B4DB59-948C-E242-82A6-9D1ED60D6F22}" type="presParOf" srcId="{CCA2F16A-7A7F-D343-AABC-62EB6CA67914}" destId="{E326A6A5-DF96-484A-A817-08414C729CFE}" srcOrd="0" destOrd="0" presId="urn:microsoft.com/office/officeart/2005/8/layout/process1"/>
    <dgm:cxn modelId="{AE9D7984-0BC8-A942-9203-D72139D0D769}" type="presParOf" srcId="{CCA2F16A-7A7F-D343-AABC-62EB6CA67914}" destId="{7F7F661F-3FCC-1C4C-B4F8-AE7C33CB78C4}" srcOrd="1" destOrd="0" presId="urn:microsoft.com/office/officeart/2005/8/layout/process1"/>
    <dgm:cxn modelId="{935F9DA2-61A1-5D4A-B6AA-B0AC59E469B0}" type="presParOf" srcId="{7F7F661F-3FCC-1C4C-B4F8-AE7C33CB78C4}" destId="{4249BF6D-1D24-9847-B326-2D25B976BBE8}" srcOrd="0" destOrd="0" presId="urn:microsoft.com/office/officeart/2005/8/layout/process1"/>
    <dgm:cxn modelId="{4F989EE8-8C8E-5543-B57C-3233D947CE61}" type="presParOf" srcId="{CCA2F16A-7A7F-D343-AABC-62EB6CA67914}" destId="{951062C8-D097-CA48-9F4C-BC7323864815}" srcOrd="2" destOrd="0" presId="urn:microsoft.com/office/officeart/2005/8/layout/process1"/>
    <dgm:cxn modelId="{D4A0BC3D-4D56-2947-A223-FDF39C1EF999}" type="presParOf" srcId="{CCA2F16A-7A7F-D343-AABC-62EB6CA67914}" destId="{D7B1FA90-882C-E443-A728-450AA91E2EAA}" srcOrd="3" destOrd="0" presId="urn:microsoft.com/office/officeart/2005/8/layout/process1"/>
    <dgm:cxn modelId="{9B32372A-A7F2-7648-B17B-26C0F51E5C19}" type="presParOf" srcId="{D7B1FA90-882C-E443-A728-450AA91E2EAA}" destId="{5F8816C1-A4DF-2B45-912C-33568B007A98}" srcOrd="0" destOrd="0" presId="urn:microsoft.com/office/officeart/2005/8/layout/process1"/>
    <dgm:cxn modelId="{C63E31E0-E4B8-8240-A7E5-D17A11D46972}" type="presParOf" srcId="{CCA2F16A-7A7F-D343-AABC-62EB6CA67914}" destId="{A96A44EE-DD44-6F43-9E8F-0BC1DD136EE1}" srcOrd="4" destOrd="0" presId="urn:microsoft.com/office/officeart/2005/8/layout/process1"/>
    <dgm:cxn modelId="{06EA2EAD-EB38-534C-88B1-F6F53786DCA2}" type="presParOf" srcId="{CCA2F16A-7A7F-D343-AABC-62EB6CA67914}" destId="{7E387E41-33B4-5947-8C89-1D1A0AB915AD}" srcOrd="5" destOrd="0" presId="urn:microsoft.com/office/officeart/2005/8/layout/process1"/>
    <dgm:cxn modelId="{1438FA89-ABBD-104B-A6AA-9B5E0ADF8DCA}" type="presParOf" srcId="{7E387E41-33B4-5947-8C89-1D1A0AB915AD}" destId="{D2DEDD0C-8890-0540-9C89-FF097F04FE88}" srcOrd="0" destOrd="0" presId="urn:microsoft.com/office/officeart/2005/8/layout/process1"/>
    <dgm:cxn modelId="{555427C7-5427-A74E-81A5-F22864B3D672}" type="presParOf" srcId="{CCA2F16A-7A7F-D343-AABC-62EB6CA67914}" destId="{88E881DF-5AB6-F44A-B99D-A719F0BB4B9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876EF-06D6-4062-AF1E-DEC7C4930945}">
      <dsp:nvSpPr>
        <dsp:cNvPr id="0" name=""/>
        <dsp:cNvSpPr/>
      </dsp:nvSpPr>
      <dsp:spPr>
        <a:xfrm>
          <a:off x="1661530" y="0"/>
          <a:ext cx="1661530" cy="1598848"/>
        </a:xfrm>
        <a:prstGeom prst="trapezoid">
          <a:avLst>
            <a:gd name="adj" fmla="val 5196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NZ" sz="3200" kern="1200" dirty="0"/>
        </a:p>
      </dsp:txBody>
      <dsp:txXfrm>
        <a:off x="1661530" y="0"/>
        <a:ext cx="1661530" cy="1598848"/>
      </dsp:txXfrm>
    </dsp:sp>
    <dsp:sp modelId="{03C929DC-EBA2-40D9-9EB2-E2931EB4A222}">
      <dsp:nvSpPr>
        <dsp:cNvPr id="0" name=""/>
        <dsp:cNvSpPr/>
      </dsp:nvSpPr>
      <dsp:spPr>
        <a:xfrm>
          <a:off x="830765" y="1598848"/>
          <a:ext cx="3323060" cy="1598848"/>
        </a:xfrm>
        <a:prstGeom prst="trapezoid">
          <a:avLst>
            <a:gd name="adj" fmla="val 51960"/>
          </a:avLst>
        </a:prstGeom>
        <a:solidFill>
          <a:schemeClr val="accent4">
            <a:shade val="80000"/>
            <a:hueOff val="273382"/>
            <a:satOff val="-32204"/>
            <a:lumOff val="189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NZ" sz="3200" kern="1200" dirty="0"/>
        </a:p>
      </dsp:txBody>
      <dsp:txXfrm>
        <a:off x="1412300" y="1598848"/>
        <a:ext cx="2159989" cy="1598848"/>
      </dsp:txXfrm>
    </dsp:sp>
    <dsp:sp modelId="{4C6EFBCE-A62B-47E5-8A8A-4819904B03A4}">
      <dsp:nvSpPr>
        <dsp:cNvPr id="0" name=""/>
        <dsp:cNvSpPr/>
      </dsp:nvSpPr>
      <dsp:spPr>
        <a:xfrm>
          <a:off x="0" y="3197696"/>
          <a:ext cx="4984590" cy="1598848"/>
        </a:xfrm>
        <a:prstGeom prst="trapezoid">
          <a:avLst>
            <a:gd name="adj" fmla="val 51960"/>
          </a:avLst>
        </a:prstGeom>
        <a:solidFill>
          <a:schemeClr val="accent4">
            <a:shade val="80000"/>
            <a:hueOff val="546765"/>
            <a:satOff val="-64408"/>
            <a:lumOff val="37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NZ" sz="3200" kern="1200" dirty="0"/>
        </a:p>
      </dsp:txBody>
      <dsp:txXfrm>
        <a:off x="872303" y="3197696"/>
        <a:ext cx="3239984" cy="1598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6A6A5-DF96-484A-A817-08414C729CFE}">
      <dsp:nvSpPr>
        <dsp:cNvPr id="0" name=""/>
        <dsp:cNvSpPr/>
      </dsp:nvSpPr>
      <dsp:spPr>
        <a:xfrm>
          <a:off x="3682" y="623048"/>
          <a:ext cx="1610201" cy="34148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June</a:t>
          </a:r>
        </a:p>
        <a:p>
          <a:pPr marL="114300" lvl="1" indent="-114300" algn="l" defTabSz="533400">
            <a:lnSpc>
              <a:spcPct val="90000"/>
            </a:lnSpc>
            <a:spcBef>
              <a:spcPct val="0"/>
            </a:spcBef>
            <a:spcAft>
              <a:spcPct val="15000"/>
            </a:spcAft>
            <a:buChar char="•"/>
          </a:pPr>
          <a:r>
            <a:rPr lang="en-GB" sz="1200" kern="1200" dirty="0"/>
            <a:t>Councillor Workshop</a:t>
          </a:r>
        </a:p>
        <a:p>
          <a:pPr marL="114300" lvl="1" indent="-114300" algn="l" defTabSz="533400">
            <a:lnSpc>
              <a:spcPct val="90000"/>
            </a:lnSpc>
            <a:spcBef>
              <a:spcPct val="0"/>
            </a:spcBef>
            <a:spcAft>
              <a:spcPct val="15000"/>
            </a:spcAft>
            <a:buChar char="•"/>
          </a:pPr>
          <a:r>
            <a:rPr lang="en-GB" sz="1200" kern="1200" dirty="0"/>
            <a:t>Prepare information for engagement</a:t>
          </a:r>
        </a:p>
        <a:p>
          <a:pPr marL="114300" lvl="1" indent="-114300" algn="l" defTabSz="533400">
            <a:lnSpc>
              <a:spcPct val="90000"/>
            </a:lnSpc>
            <a:spcBef>
              <a:spcPct val="0"/>
            </a:spcBef>
            <a:spcAft>
              <a:spcPct val="15000"/>
            </a:spcAft>
            <a:buChar char="•"/>
          </a:pPr>
          <a:r>
            <a:rPr lang="en-GB" sz="1200" kern="1200" dirty="0"/>
            <a:t>Alert key stakeholders of upcoming engagement</a:t>
          </a:r>
        </a:p>
        <a:p>
          <a:pPr marL="114300" lvl="1" indent="-114300" algn="l" defTabSz="533400">
            <a:lnSpc>
              <a:spcPct val="90000"/>
            </a:lnSpc>
            <a:spcBef>
              <a:spcPct val="0"/>
            </a:spcBef>
            <a:spcAft>
              <a:spcPct val="15000"/>
            </a:spcAft>
            <a:buChar char="•"/>
          </a:pPr>
          <a:r>
            <a:rPr lang="en-GB" sz="1200" kern="1200" dirty="0"/>
            <a:t>Begin engagement </a:t>
          </a:r>
        </a:p>
      </dsp:txBody>
      <dsp:txXfrm>
        <a:off x="50843" y="670209"/>
        <a:ext cx="1515879" cy="3320480"/>
      </dsp:txXfrm>
    </dsp:sp>
    <dsp:sp modelId="{7F7F661F-3FCC-1C4C-B4F8-AE7C33CB78C4}">
      <dsp:nvSpPr>
        <dsp:cNvPr id="0" name=""/>
        <dsp:cNvSpPr/>
      </dsp:nvSpPr>
      <dsp:spPr>
        <a:xfrm>
          <a:off x="1774904" y="2130785"/>
          <a:ext cx="341362" cy="39932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774904" y="2210651"/>
        <a:ext cx="238953" cy="239597"/>
      </dsp:txXfrm>
    </dsp:sp>
    <dsp:sp modelId="{951062C8-D097-CA48-9F4C-BC7323864815}">
      <dsp:nvSpPr>
        <dsp:cNvPr id="0" name=""/>
        <dsp:cNvSpPr/>
      </dsp:nvSpPr>
      <dsp:spPr>
        <a:xfrm>
          <a:off x="2257964" y="591022"/>
          <a:ext cx="1610201" cy="34788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July</a:t>
          </a:r>
        </a:p>
        <a:p>
          <a:pPr marL="114300" lvl="1" indent="-114300" algn="l" defTabSz="533400">
            <a:lnSpc>
              <a:spcPct val="90000"/>
            </a:lnSpc>
            <a:spcBef>
              <a:spcPct val="0"/>
            </a:spcBef>
            <a:spcAft>
              <a:spcPct val="15000"/>
            </a:spcAft>
            <a:buChar char="•"/>
          </a:pPr>
          <a:r>
            <a:rPr lang="en-GB" sz="1200" kern="1200" dirty="0"/>
            <a:t>Engagement on strategy development - invite feedback</a:t>
          </a:r>
        </a:p>
        <a:p>
          <a:pPr marL="114300" lvl="1" indent="-114300" algn="l" defTabSz="533400">
            <a:lnSpc>
              <a:spcPct val="90000"/>
            </a:lnSpc>
            <a:spcBef>
              <a:spcPct val="0"/>
            </a:spcBef>
            <a:spcAft>
              <a:spcPct val="15000"/>
            </a:spcAft>
            <a:buChar char="•"/>
          </a:pPr>
          <a:r>
            <a:rPr lang="en-GB" sz="1200" kern="1200" dirty="0"/>
            <a:t>Local Drop-in sessions</a:t>
          </a:r>
        </a:p>
        <a:p>
          <a:pPr marL="114300" lvl="1" indent="-114300" algn="l" defTabSz="533400">
            <a:lnSpc>
              <a:spcPct val="90000"/>
            </a:lnSpc>
            <a:spcBef>
              <a:spcPct val="0"/>
            </a:spcBef>
            <a:spcAft>
              <a:spcPct val="15000"/>
            </a:spcAft>
            <a:buChar char="•"/>
          </a:pPr>
          <a:r>
            <a:rPr lang="en-GB" sz="1200" kern="1200" dirty="0"/>
            <a:t>Surveys (online and paper)</a:t>
          </a:r>
        </a:p>
      </dsp:txBody>
      <dsp:txXfrm>
        <a:off x="2305125" y="638183"/>
        <a:ext cx="1515879" cy="3384533"/>
      </dsp:txXfrm>
    </dsp:sp>
    <dsp:sp modelId="{D7B1FA90-882C-E443-A728-450AA91E2EAA}">
      <dsp:nvSpPr>
        <dsp:cNvPr id="0" name=""/>
        <dsp:cNvSpPr/>
      </dsp:nvSpPr>
      <dsp:spPr>
        <a:xfrm>
          <a:off x="4029185" y="2130785"/>
          <a:ext cx="341362" cy="39932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029185" y="2210651"/>
        <a:ext cx="238953" cy="239597"/>
      </dsp:txXfrm>
    </dsp:sp>
    <dsp:sp modelId="{A96A44EE-DD44-6F43-9E8F-0BC1DD136EE1}">
      <dsp:nvSpPr>
        <dsp:cNvPr id="0" name=""/>
        <dsp:cNvSpPr/>
      </dsp:nvSpPr>
      <dsp:spPr>
        <a:xfrm>
          <a:off x="4512246" y="617916"/>
          <a:ext cx="1610201" cy="342506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August</a:t>
          </a:r>
        </a:p>
        <a:p>
          <a:pPr marL="114300" lvl="1" indent="-114300" algn="l" defTabSz="533400">
            <a:lnSpc>
              <a:spcPct val="90000"/>
            </a:lnSpc>
            <a:spcBef>
              <a:spcPct val="0"/>
            </a:spcBef>
            <a:spcAft>
              <a:spcPct val="15000"/>
            </a:spcAft>
            <a:buChar char="•"/>
          </a:pPr>
          <a:r>
            <a:rPr lang="en-GB" sz="1200" kern="1200" dirty="0"/>
            <a:t>Engagement closes</a:t>
          </a:r>
        </a:p>
        <a:p>
          <a:pPr marL="114300" lvl="1" indent="-114300" algn="l" defTabSz="533400">
            <a:lnSpc>
              <a:spcPct val="90000"/>
            </a:lnSpc>
            <a:spcBef>
              <a:spcPct val="0"/>
            </a:spcBef>
            <a:spcAft>
              <a:spcPct val="15000"/>
            </a:spcAft>
            <a:buChar char="•"/>
          </a:pPr>
          <a:r>
            <a:rPr lang="en-GB" sz="1200" kern="1200" dirty="0"/>
            <a:t>Collate feedback and prepare strategy.</a:t>
          </a:r>
        </a:p>
        <a:p>
          <a:pPr marL="114300" lvl="1" indent="-114300" algn="l" defTabSz="533400">
            <a:lnSpc>
              <a:spcPct val="90000"/>
            </a:lnSpc>
            <a:spcBef>
              <a:spcPct val="0"/>
            </a:spcBef>
            <a:spcAft>
              <a:spcPct val="15000"/>
            </a:spcAft>
            <a:buChar char="•"/>
          </a:pPr>
          <a:r>
            <a:rPr lang="en-GB" sz="1200" kern="1200" dirty="0"/>
            <a:t>Present CFS strategy to Councillors</a:t>
          </a:r>
        </a:p>
      </dsp:txBody>
      <dsp:txXfrm>
        <a:off x="4559407" y="665077"/>
        <a:ext cx="1515879" cy="3330745"/>
      </dsp:txXfrm>
    </dsp:sp>
    <dsp:sp modelId="{7E387E41-33B4-5947-8C89-1D1A0AB915AD}">
      <dsp:nvSpPr>
        <dsp:cNvPr id="0" name=""/>
        <dsp:cNvSpPr/>
      </dsp:nvSpPr>
      <dsp:spPr>
        <a:xfrm>
          <a:off x="6283467" y="2130785"/>
          <a:ext cx="341362" cy="39932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283467" y="2210651"/>
        <a:ext cx="238953" cy="239597"/>
      </dsp:txXfrm>
    </dsp:sp>
    <dsp:sp modelId="{88E881DF-5AB6-F44A-B99D-A719F0BB4B9E}">
      <dsp:nvSpPr>
        <dsp:cNvPr id="0" name=""/>
        <dsp:cNvSpPr/>
      </dsp:nvSpPr>
      <dsp:spPr>
        <a:xfrm>
          <a:off x="6766527" y="599982"/>
          <a:ext cx="1610201" cy="346093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t>September</a:t>
          </a:r>
        </a:p>
        <a:p>
          <a:pPr marL="114300" lvl="1" indent="-114300" algn="l" defTabSz="533400">
            <a:lnSpc>
              <a:spcPct val="90000"/>
            </a:lnSpc>
            <a:spcBef>
              <a:spcPct val="0"/>
            </a:spcBef>
            <a:spcAft>
              <a:spcPct val="15000"/>
            </a:spcAft>
            <a:buChar char="•"/>
          </a:pPr>
          <a:r>
            <a:rPr lang="en-GB" sz="1200" kern="1200" dirty="0"/>
            <a:t>Engagement on CFS strategy</a:t>
          </a:r>
        </a:p>
        <a:p>
          <a:pPr marL="114300" lvl="1" indent="-114300" algn="l" defTabSz="533400">
            <a:lnSpc>
              <a:spcPct val="90000"/>
            </a:lnSpc>
            <a:spcBef>
              <a:spcPct val="0"/>
            </a:spcBef>
            <a:spcAft>
              <a:spcPct val="15000"/>
            </a:spcAft>
            <a:buChar char="•"/>
          </a:pPr>
          <a:r>
            <a:rPr lang="en-GB" sz="1200" kern="1200" dirty="0"/>
            <a:t>Prepare for adoption</a:t>
          </a:r>
        </a:p>
      </dsp:txBody>
      <dsp:txXfrm>
        <a:off x="6813688" y="647143"/>
        <a:ext cx="1515879" cy="33666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FB4DD-AAE5-6D49-B734-CA032777A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0A2A59-1B74-0D4E-8B08-7DD8686990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79A6CA-4C76-BC46-98A9-8BBC4DC2D9F2}" type="datetimeFigureOut">
              <a:rPr lang="en-US" smtClean="0"/>
              <a:t>6/9/2023</a:t>
            </a:fld>
            <a:endParaRPr lang="en-US"/>
          </a:p>
        </p:txBody>
      </p:sp>
      <p:sp>
        <p:nvSpPr>
          <p:cNvPr id="4" name="Footer Placeholder 3">
            <a:extLst>
              <a:ext uri="{FF2B5EF4-FFF2-40B4-BE49-F238E27FC236}">
                <a16:creationId xmlns:a16="http://schemas.microsoft.com/office/drawing/2014/main" id="{95ECD271-8C74-7041-B37A-91A2B838F1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5B8E65-8ABB-2346-BA93-B378481EBD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DF1F6-28A6-D24C-9932-8441EF8B251B}" type="slidenum">
              <a:rPr lang="en-US" smtClean="0"/>
              <a:t>‹#›</a:t>
            </a:fld>
            <a:endParaRPr lang="en-US"/>
          </a:p>
        </p:txBody>
      </p:sp>
    </p:spTree>
    <p:extLst>
      <p:ext uri="{BB962C8B-B14F-4D97-AF65-F5344CB8AC3E}">
        <p14:creationId xmlns:p14="http://schemas.microsoft.com/office/powerpoint/2010/main" val="117383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EB3F3-306E-F848-BA64-1B0BC33A292A}" type="datetimeFigureOut">
              <a:rPr lang="en-US" smtClean="0"/>
              <a:t>6/9/2023</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A001A-4F2C-CB47-A3CE-445BF8C88D7E}" type="slidenum">
              <a:rPr lang="en-US" smtClean="0"/>
              <a:t>‹#›</a:t>
            </a:fld>
            <a:endParaRPr lang="en-US"/>
          </a:p>
        </p:txBody>
      </p:sp>
    </p:spTree>
    <p:extLst>
      <p:ext uri="{BB962C8B-B14F-4D97-AF65-F5344CB8AC3E}">
        <p14:creationId xmlns:p14="http://schemas.microsoft.com/office/powerpoint/2010/main" val="28894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On average it take 1.5 years to develop per RMP</a:t>
            </a:r>
          </a:p>
          <a:p>
            <a:pPr marL="171450" indent="-171450">
              <a:buFont typeface="Arial" panose="020B0604020202020204" pitchFamily="34" charset="0"/>
              <a:buChar char="•"/>
            </a:pPr>
            <a:r>
              <a:rPr lang="en-NZ" dirty="0"/>
              <a:t>On average it takes 1- 1.5 years per strategy </a:t>
            </a:r>
          </a:p>
          <a:p>
            <a:pPr marL="171450" indent="-171450">
              <a:buFont typeface="Arial" panose="020B0604020202020204" pitchFamily="34" charset="0"/>
              <a:buChar char="•"/>
            </a:pPr>
            <a:r>
              <a:rPr lang="en-NZ" dirty="0"/>
              <a:t>Bylaws and Policies have yet to be reviewed in detail.</a:t>
            </a:r>
          </a:p>
          <a:p>
            <a:pPr marL="171450" indent="-171450">
              <a:buFont typeface="Arial" panose="020B0604020202020204" pitchFamily="34" charset="0"/>
              <a:buChar char="•"/>
            </a:pPr>
            <a:r>
              <a:rPr lang="en-NZ" dirty="0"/>
              <a:t>Several documents being requested to be brought forward</a:t>
            </a:r>
          </a:p>
          <a:p>
            <a:pPr marL="171450" indent="-171450">
              <a:buFont typeface="Arial" panose="020B0604020202020204" pitchFamily="34" charset="0"/>
              <a:buChar char="•"/>
            </a:pPr>
            <a:r>
              <a:rPr lang="en-NZ" dirty="0"/>
              <a:t>Red line shows the current year and documents nearing review/out of date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8 Documents currently due for review </a:t>
            </a:r>
          </a:p>
          <a:p>
            <a:pPr marL="171450" indent="-171450">
              <a:buFont typeface="Arial" panose="020B0604020202020204" pitchFamily="34" charset="0"/>
              <a:buChar char="•"/>
            </a:pPr>
            <a:endParaRPr lang="en-NZ" dirty="0"/>
          </a:p>
          <a:p>
            <a:endParaRPr lang="en-NZ" dirty="0"/>
          </a:p>
          <a:p>
            <a:r>
              <a:rPr lang="en-NZ" dirty="0"/>
              <a:t>Gannt chart of expiry date not scheduled for review </a:t>
            </a:r>
          </a:p>
          <a:p>
            <a:endParaRPr lang="en-NZ" dirty="0"/>
          </a:p>
        </p:txBody>
      </p:sp>
      <p:sp>
        <p:nvSpPr>
          <p:cNvPr id="4" name="Slide Number Placeholder 3"/>
          <p:cNvSpPr>
            <a:spLocks noGrp="1"/>
          </p:cNvSpPr>
          <p:nvPr>
            <p:ph type="sldNum" sz="quarter" idx="5"/>
          </p:nvPr>
        </p:nvSpPr>
        <p:spPr/>
        <p:txBody>
          <a:bodyPr/>
          <a:lstStyle/>
          <a:p>
            <a:fld id="{D40130C0-1F42-4A7F-93B2-E73A804FB6E9}" type="slidenum">
              <a:rPr lang="en-NZ" smtClean="0"/>
              <a:t>4</a:t>
            </a:fld>
            <a:endParaRPr lang="en-NZ"/>
          </a:p>
        </p:txBody>
      </p:sp>
    </p:spTree>
    <p:extLst>
      <p:ext uri="{BB962C8B-B14F-4D97-AF65-F5344CB8AC3E}">
        <p14:creationId xmlns:p14="http://schemas.microsoft.com/office/powerpoint/2010/main" val="178332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This allows the strategic component of the document to remain in perpetuity, without the implementation component compromising its strategic intent</a:t>
            </a:r>
          </a:p>
          <a:p>
            <a:pPr marL="0" indent="0" algn="l">
              <a:buFont typeface="Arial" panose="020B0604020202020204" pitchFamily="34" charset="0"/>
              <a:buNone/>
            </a:pPr>
            <a:r>
              <a:rPr lang="en-US" dirty="0"/>
              <a:t>Better flow into LTP preparation and 10 year plan </a:t>
            </a:r>
          </a:p>
          <a:p>
            <a:r>
              <a:rPr lang="en-NZ" dirty="0"/>
              <a:t>Clear direction allowing for ‘refresh’ of the tactical &amp; operational faster to respond to our changing communities needs, without being slowed down by a large strategy review. </a:t>
            </a:r>
          </a:p>
          <a:p>
            <a:endParaRPr lang="en-NZ" dirty="0"/>
          </a:p>
          <a:p>
            <a:r>
              <a:rPr lang="en-NZ" dirty="0"/>
              <a:t>Sport Waikato is a key contracted relationship (part funded by all local councils). Their focus is purely on sport and recreation, and supporting all opportunities for the community to be active. This relationship helps bridge and connects us with our neighbouring Councils (Hadon our SW rep covers </a:t>
            </a:r>
            <a:r>
              <a:rPr lang="en-NZ" dirty="0" err="1"/>
              <a:t>waikato</a:t>
            </a:r>
            <a:r>
              <a:rPr lang="en-NZ" dirty="0"/>
              <a:t> central – WDC, HCC &amp; </a:t>
            </a:r>
            <a:r>
              <a:rPr lang="en-NZ" dirty="0" err="1"/>
              <a:t>Waipa</a:t>
            </a:r>
            <a:r>
              <a:rPr lang="en-NZ" dirty="0"/>
              <a:t>). The data and insights of club usage and activity guide our decision making and what we deliver for the community. </a:t>
            </a:r>
          </a:p>
        </p:txBody>
      </p:sp>
      <p:sp>
        <p:nvSpPr>
          <p:cNvPr id="4" name="Slide Number Placeholder 3"/>
          <p:cNvSpPr>
            <a:spLocks noGrp="1"/>
          </p:cNvSpPr>
          <p:nvPr>
            <p:ph type="sldNum" sz="quarter" idx="5"/>
          </p:nvPr>
        </p:nvSpPr>
        <p:spPr/>
        <p:txBody>
          <a:bodyPr/>
          <a:lstStyle/>
          <a:p>
            <a:fld id="{D40130C0-1F42-4A7F-93B2-E73A804FB6E9}" type="slidenum">
              <a:rPr lang="en-NZ" smtClean="0"/>
              <a:t>5</a:t>
            </a:fld>
            <a:endParaRPr lang="en-NZ"/>
          </a:p>
        </p:txBody>
      </p:sp>
    </p:spTree>
    <p:extLst>
      <p:ext uri="{BB962C8B-B14F-4D97-AF65-F5344CB8AC3E}">
        <p14:creationId xmlns:p14="http://schemas.microsoft.com/office/powerpoint/2010/main" val="372407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DA001A-4F2C-CB47-A3CE-445BF8C88D7E}" type="slidenum">
              <a:rPr lang="en-US" smtClean="0"/>
              <a:t>24</a:t>
            </a:fld>
            <a:endParaRPr lang="en-US"/>
          </a:p>
        </p:txBody>
      </p:sp>
    </p:spTree>
    <p:extLst>
      <p:ext uri="{BB962C8B-B14F-4D97-AF65-F5344CB8AC3E}">
        <p14:creationId xmlns:p14="http://schemas.microsoft.com/office/powerpoint/2010/main" val="335164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DA001A-4F2C-CB47-A3CE-445BF8C88D7E}" type="slidenum">
              <a:rPr lang="en-US" smtClean="0"/>
              <a:t>28</a:t>
            </a:fld>
            <a:endParaRPr lang="en-US"/>
          </a:p>
        </p:txBody>
      </p:sp>
    </p:spTree>
    <p:extLst>
      <p:ext uri="{BB962C8B-B14F-4D97-AF65-F5344CB8AC3E}">
        <p14:creationId xmlns:p14="http://schemas.microsoft.com/office/powerpoint/2010/main" val="1871542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695325"/>
            <a:ext cx="9151739" cy="2631887"/>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428708"/>
            <a:ext cx="8617149" cy="1825171"/>
          </a:xfrm>
        </p:spPr>
        <p:txBody>
          <a:bodyPr/>
          <a:lstStyle>
            <a:lvl1pPr marL="0" indent="0" algn="l">
              <a:buNone/>
              <a:defRPr sz="2646">
                <a:solidFill>
                  <a:schemeClr val="accent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38" name="Picture 37">
            <a:extLst>
              <a:ext uri="{FF2B5EF4-FFF2-40B4-BE49-F238E27FC236}">
                <a16:creationId xmlns:a16="http://schemas.microsoft.com/office/drawing/2014/main" id="{C80B88FA-8E60-5B43-85FC-B9427CDD77D4}"/>
              </a:ext>
            </a:extLst>
          </p:cNvPr>
          <p:cNvPicPr>
            <a:picLocks noChangeAspect="1"/>
          </p:cNvPicPr>
          <p:nvPr userDrawn="1"/>
        </p:nvPicPr>
        <p:blipFill>
          <a:blip r:embed="rId2"/>
          <a:stretch>
            <a:fillRect/>
          </a:stretch>
        </p:blipFill>
        <p:spPr>
          <a:xfrm>
            <a:off x="7950393" y="5131531"/>
            <a:ext cx="2428144" cy="2428144"/>
          </a:xfrm>
          <a:prstGeom prst="rect">
            <a:avLst/>
          </a:prstGeom>
        </p:spPr>
      </p:pic>
    </p:spTree>
    <p:extLst>
      <p:ext uri="{BB962C8B-B14F-4D97-AF65-F5344CB8AC3E}">
        <p14:creationId xmlns:p14="http://schemas.microsoft.com/office/powerpoint/2010/main" val="4557074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ED15-1B4A-5B48-88CC-FDEE2282F595}"/>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21D3F11-1742-6C4D-A1DE-ED78756C2935}"/>
              </a:ext>
            </a:extLst>
          </p:cNvPr>
          <p:cNvSpPr>
            <a:spLocks noGrp="1"/>
          </p:cNvSpPr>
          <p:nvPr>
            <p:ph type="body" sz="quarter" idx="10"/>
          </p:nvPr>
        </p:nvSpPr>
        <p:spPr>
          <a:xfrm>
            <a:off x="735013" y="2044701"/>
            <a:ext cx="4360862" cy="4786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EBD9310-1299-5040-AE93-87F67D637A26}"/>
              </a:ext>
            </a:extLst>
          </p:cNvPr>
          <p:cNvPicPr>
            <a:picLocks noChangeAspect="1"/>
          </p:cNvPicPr>
          <p:nvPr userDrawn="1"/>
        </p:nvPicPr>
        <p:blipFill>
          <a:blip r:embed="rId2">
            <a:alphaModFix amt="20000"/>
          </a:blip>
          <a:stretch>
            <a:fillRect/>
          </a:stretch>
        </p:blipFill>
        <p:spPr>
          <a:xfrm>
            <a:off x="7202003" y="4889805"/>
            <a:ext cx="2139577" cy="2139577"/>
          </a:xfrm>
          <a:prstGeom prst="rect">
            <a:avLst/>
          </a:prstGeom>
        </p:spPr>
      </p:pic>
      <p:pic>
        <p:nvPicPr>
          <p:cNvPr id="8" name="Picture 7">
            <a:extLst>
              <a:ext uri="{FF2B5EF4-FFF2-40B4-BE49-F238E27FC236}">
                <a16:creationId xmlns:a16="http://schemas.microsoft.com/office/drawing/2014/main" id="{E3C1E8C0-2355-A540-B772-EB3956B7D0C5}"/>
              </a:ext>
            </a:extLst>
          </p:cNvPr>
          <p:cNvPicPr>
            <a:picLocks noChangeAspect="1"/>
          </p:cNvPicPr>
          <p:nvPr userDrawn="1"/>
        </p:nvPicPr>
        <p:blipFill>
          <a:blip r:embed="rId3">
            <a:alphaModFix amt="35000"/>
          </a:blip>
          <a:stretch>
            <a:fillRect/>
          </a:stretch>
        </p:blipFill>
        <p:spPr>
          <a:xfrm>
            <a:off x="8048829" y="3741366"/>
            <a:ext cx="1778512" cy="1778512"/>
          </a:xfrm>
          <a:prstGeom prst="rect">
            <a:avLst/>
          </a:prstGeom>
        </p:spPr>
      </p:pic>
      <p:pic>
        <p:nvPicPr>
          <p:cNvPr id="9" name="Picture 8">
            <a:extLst>
              <a:ext uri="{FF2B5EF4-FFF2-40B4-BE49-F238E27FC236}">
                <a16:creationId xmlns:a16="http://schemas.microsoft.com/office/drawing/2014/main" id="{C523EEFA-3F08-EA43-A331-17964DA71BF5}"/>
              </a:ext>
            </a:extLst>
          </p:cNvPr>
          <p:cNvPicPr>
            <a:picLocks noChangeAspect="1"/>
          </p:cNvPicPr>
          <p:nvPr userDrawn="1"/>
        </p:nvPicPr>
        <p:blipFill>
          <a:blip r:embed="rId4">
            <a:alphaModFix amt="20000"/>
          </a:blip>
          <a:stretch>
            <a:fillRect/>
          </a:stretch>
        </p:blipFill>
        <p:spPr>
          <a:xfrm rot="4314537">
            <a:off x="9039973" y="5039387"/>
            <a:ext cx="1145828" cy="1145828"/>
          </a:xfrm>
          <a:prstGeom prst="rect">
            <a:avLst/>
          </a:prstGeom>
        </p:spPr>
      </p:pic>
      <p:cxnSp>
        <p:nvCxnSpPr>
          <p:cNvPr id="12" name="Straight Connector 11">
            <a:extLst>
              <a:ext uri="{FF2B5EF4-FFF2-40B4-BE49-F238E27FC236}">
                <a16:creationId xmlns:a16="http://schemas.microsoft.com/office/drawing/2014/main" id="{23F0D9E0-BBE6-5945-A594-24462CFDE2F0}"/>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94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735062" y="1944394"/>
            <a:ext cx="4742577"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16455"/>
          <a:stretch/>
        </p:blipFill>
        <p:spPr>
          <a:xfrm>
            <a:off x="5891249" y="2334138"/>
            <a:ext cx="3839084" cy="3626913"/>
          </a:xfrm>
          <a:prstGeom prst="rect">
            <a:avLst/>
          </a:prstGeom>
        </p:spPr>
      </p:pic>
    </p:spTree>
    <p:extLst>
      <p:ext uri="{BB962C8B-B14F-4D97-AF65-F5344CB8AC3E}">
        <p14:creationId xmlns:p14="http://schemas.microsoft.com/office/powerpoint/2010/main" val="228930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5214174" y="2034186"/>
            <a:ext cx="4742577" cy="4796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67414"/>
          <a:stretch/>
        </p:blipFill>
        <p:spPr>
          <a:xfrm>
            <a:off x="439118" y="2034186"/>
            <a:ext cx="3839084" cy="877148"/>
          </a:xfrm>
          <a:prstGeom prst="rect">
            <a:avLst/>
          </a:prstGeom>
        </p:spPr>
      </p:pic>
      <p:pic>
        <p:nvPicPr>
          <p:cNvPr id="6" name="Picture 5">
            <a:extLst>
              <a:ext uri="{FF2B5EF4-FFF2-40B4-BE49-F238E27FC236}">
                <a16:creationId xmlns:a16="http://schemas.microsoft.com/office/drawing/2014/main" id="{D8E68D32-303D-1049-98B0-C074933DE323}"/>
              </a:ext>
            </a:extLst>
          </p:cNvPr>
          <p:cNvPicPr>
            <a:picLocks noChangeAspect="1"/>
          </p:cNvPicPr>
          <p:nvPr userDrawn="1"/>
        </p:nvPicPr>
        <p:blipFill rotWithShape="1">
          <a:blip r:embed="rId2">
            <a:alphaModFix/>
            <a:biLevel thresh="25000"/>
          </a:blip>
          <a:srcRect t="32586" b="16454"/>
          <a:stretch/>
        </p:blipFill>
        <p:spPr>
          <a:xfrm>
            <a:off x="439118" y="2911334"/>
            <a:ext cx="3839084" cy="2749764"/>
          </a:xfrm>
          <a:prstGeom prst="rect">
            <a:avLst/>
          </a:prstGeom>
        </p:spPr>
      </p:pic>
    </p:spTree>
    <p:extLst>
      <p:ext uri="{BB962C8B-B14F-4D97-AF65-F5344CB8AC3E}">
        <p14:creationId xmlns:p14="http://schemas.microsoft.com/office/powerpoint/2010/main" val="6870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18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9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1163993"/>
            <a:ext cx="9151739" cy="2631887"/>
          </a:xfrm>
        </p:spPr>
        <p:txBody>
          <a:bodyPr anchor="b">
            <a:normAutofit/>
          </a:bodyPr>
          <a:lstStyle>
            <a:lvl1pPr algn="l">
              <a:defRPr sz="48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897376"/>
            <a:ext cx="8617149"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Tree>
    <p:extLst>
      <p:ext uri="{BB962C8B-B14F-4D97-AF65-F5344CB8AC3E}">
        <p14:creationId xmlns:p14="http://schemas.microsoft.com/office/powerpoint/2010/main" val="3056259065"/>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030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1E09824-BA76-8044-B349-2B3E1C771FED}"/>
              </a:ext>
            </a:extLst>
          </p:cNvPr>
          <p:cNvPicPr>
            <a:picLocks noChangeAspect="1"/>
          </p:cNvPicPr>
          <p:nvPr userDrawn="1"/>
        </p:nvPicPr>
        <p:blipFill>
          <a:blip r:embed="rId2"/>
          <a:stretch>
            <a:fillRect/>
          </a:stretch>
        </p:blipFill>
        <p:spPr>
          <a:xfrm>
            <a:off x="8299961" y="5270017"/>
            <a:ext cx="2359279" cy="1990642"/>
          </a:xfrm>
          <a:prstGeom prst="rect">
            <a:avLst/>
          </a:prstGeom>
        </p:spPr>
      </p:pic>
    </p:spTree>
    <p:extLst>
      <p:ext uri="{BB962C8B-B14F-4D97-AF65-F5344CB8AC3E}">
        <p14:creationId xmlns:p14="http://schemas.microsoft.com/office/powerpoint/2010/main" val="277342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ght s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5683B-B7D6-BE48-AC21-35922267F41E}"/>
              </a:ext>
            </a:extLst>
          </p:cNvPr>
          <p:cNvSpPr/>
          <p:nvPr userDrawn="1"/>
        </p:nvSpPr>
        <p:spPr>
          <a:xfrm>
            <a:off x="0" y="0"/>
            <a:ext cx="527908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7029" y="719138"/>
            <a:ext cx="4339722" cy="114453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5617029" y="2012414"/>
            <a:ext cx="4339722"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a:cxnSpLocks/>
          </p:cNvCxnSpPr>
          <p:nvPr userDrawn="1"/>
        </p:nvCxnSpPr>
        <p:spPr>
          <a:xfrm>
            <a:off x="5617029" y="6808958"/>
            <a:ext cx="43397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E05BD32-7C7A-4948-9909-E781F9B11919}"/>
              </a:ext>
            </a:extLst>
          </p:cNvPr>
          <p:cNvPicPr>
            <a:picLocks noChangeAspect="1"/>
          </p:cNvPicPr>
          <p:nvPr userDrawn="1"/>
        </p:nvPicPr>
        <p:blipFill rotWithShape="1">
          <a:blip r:embed="rId2"/>
          <a:srcRect l="30116" t="12512" r="30645" b="71209"/>
          <a:stretch/>
        </p:blipFill>
        <p:spPr>
          <a:xfrm>
            <a:off x="576941" y="2808515"/>
            <a:ext cx="4191001" cy="1230082"/>
          </a:xfrm>
          <a:prstGeom prst="rect">
            <a:avLst/>
          </a:prstGeom>
        </p:spPr>
      </p:pic>
    </p:spTree>
    <p:extLst>
      <p:ext uri="{BB962C8B-B14F-4D97-AF65-F5344CB8AC3E}">
        <p14:creationId xmlns:p14="http://schemas.microsoft.com/office/powerpoint/2010/main" val="38332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A58954-6EFF-FA4D-AC71-8427F876DA27}"/>
              </a:ext>
            </a:extLst>
          </p:cNvPr>
          <p:cNvPicPr>
            <a:picLocks noChangeAspect="1"/>
          </p:cNvPicPr>
          <p:nvPr userDrawn="1"/>
        </p:nvPicPr>
        <p:blipFill>
          <a:blip r:embed="rId2"/>
          <a:stretch>
            <a:fillRect/>
          </a:stretch>
        </p:blipFill>
        <p:spPr>
          <a:xfrm>
            <a:off x="0" y="-4687"/>
            <a:ext cx="10691813" cy="7564362"/>
          </a:xfrm>
          <a:prstGeom prst="rect">
            <a:avLst/>
          </a:prstGeom>
        </p:spPr>
      </p:pic>
      <p:pic>
        <p:nvPicPr>
          <p:cNvPr id="11" name="Picture 10">
            <a:extLst>
              <a:ext uri="{FF2B5EF4-FFF2-40B4-BE49-F238E27FC236}">
                <a16:creationId xmlns:a16="http://schemas.microsoft.com/office/drawing/2014/main" id="{81EF4A30-1879-C648-88C9-E8B82FCAF758}"/>
              </a:ext>
            </a:extLst>
          </p:cNvPr>
          <p:cNvPicPr>
            <a:picLocks noChangeAspect="1"/>
          </p:cNvPicPr>
          <p:nvPr userDrawn="1"/>
        </p:nvPicPr>
        <p:blipFill>
          <a:blip r:embed="rId3"/>
          <a:stretch>
            <a:fillRect/>
          </a:stretch>
        </p:blipFill>
        <p:spPr>
          <a:xfrm>
            <a:off x="845085" y="-1059658"/>
            <a:ext cx="9001642" cy="4134906"/>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117D896E-6455-914C-804E-85CFCA6CB2E4}"/>
              </a:ext>
            </a:extLst>
          </p:cNvPr>
          <p:cNvCxnSpPr/>
          <p:nvPr userDrawn="1"/>
        </p:nvCxnSpPr>
        <p:spPr>
          <a:xfrm>
            <a:off x="735062" y="6830730"/>
            <a:ext cx="9221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revers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sign in the dark&#10;&#10;Description automatically generated">
            <a:extLst>
              <a:ext uri="{FF2B5EF4-FFF2-40B4-BE49-F238E27FC236}">
                <a16:creationId xmlns:a16="http://schemas.microsoft.com/office/drawing/2014/main" id="{4610DF50-4C96-434D-B2A1-C86CF61F694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321" t="38674" r="22779" b="38327"/>
          <a:stretch/>
        </p:blipFill>
        <p:spPr>
          <a:xfrm>
            <a:off x="1502230" y="129186"/>
            <a:ext cx="8066314" cy="1905000"/>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74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ign White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tx2"/>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5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ign Blue Backgroun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biLevel thresh="25000"/>
          </a:blip>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719138"/>
            <a:ext cx="9221689" cy="1144534"/>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31618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96" r:id="rId5"/>
    <p:sldLayoutId id="2147483682" r:id="rId6"/>
    <p:sldLayoutId id="2147483694" r:id="rId7"/>
    <p:sldLayoutId id="2147483692" r:id="rId8"/>
    <p:sldLayoutId id="2147483695" r:id="rId9"/>
    <p:sldLayoutId id="2147483693" r:id="rId10"/>
    <p:sldLayoutId id="2147483666" r:id="rId11"/>
    <p:sldLayoutId id="2147483698" r:id="rId12"/>
    <p:sldLayoutId id="2147483683" r:id="rId13"/>
    <p:sldLayoutId id="2147483697" r:id="rId14"/>
  </p:sldLayoutIdLst>
  <p:txStyles>
    <p:title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465" userDrawn="1">
          <p15:clr>
            <a:srgbClr val="F26B43"/>
          </p15:clr>
        </p15:guide>
        <p15:guide id="4" orient="horz" pos="453" userDrawn="1">
          <p15:clr>
            <a:srgbClr val="F26B43"/>
          </p15:clr>
        </p15:guide>
        <p15:guide id="5" pos="6271" userDrawn="1">
          <p15:clr>
            <a:srgbClr val="F26B43"/>
          </p15:clr>
        </p15:guide>
        <p15:guide id="6" orient="horz" pos="43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reservesplanning@waidc.govt.nz"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88B1-9D34-C74D-9D79-AA63630CC683}"/>
              </a:ext>
            </a:extLst>
          </p:cNvPr>
          <p:cNvSpPr>
            <a:spLocks noGrp="1"/>
          </p:cNvSpPr>
          <p:nvPr>
            <p:ph type="ctrTitle"/>
          </p:nvPr>
        </p:nvSpPr>
        <p:spPr/>
        <p:txBody>
          <a:bodyPr/>
          <a:lstStyle/>
          <a:p>
            <a:r>
              <a:rPr lang="en-US" dirty="0"/>
              <a:t>Community Facilities Strategy</a:t>
            </a:r>
          </a:p>
        </p:txBody>
      </p:sp>
      <p:sp>
        <p:nvSpPr>
          <p:cNvPr id="3" name="Subtitle 2">
            <a:extLst>
              <a:ext uri="{FF2B5EF4-FFF2-40B4-BE49-F238E27FC236}">
                <a16:creationId xmlns:a16="http://schemas.microsoft.com/office/drawing/2014/main" id="{87BA741D-7277-C74B-9329-D16CFEACEAF6}"/>
              </a:ext>
            </a:extLst>
          </p:cNvPr>
          <p:cNvSpPr>
            <a:spLocks noGrp="1"/>
          </p:cNvSpPr>
          <p:nvPr>
            <p:ph type="subTitle" idx="1"/>
          </p:nvPr>
        </p:nvSpPr>
        <p:spPr/>
        <p:txBody>
          <a:bodyPr/>
          <a:lstStyle/>
          <a:p>
            <a:r>
              <a:rPr lang="en-US" dirty="0" err="1"/>
              <a:t>Councillor</a:t>
            </a:r>
            <a:r>
              <a:rPr lang="en-US" dirty="0"/>
              <a:t> Workshop 13 June 2023</a:t>
            </a:r>
          </a:p>
        </p:txBody>
      </p:sp>
    </p:spTree>
    <p:extLst>
      <p:ext uri="{BB962C8B-B14F-4D97-AF65-F5344CB8AC3E}">
        <p14:creationId xmlns:p14="http://schemas.microsoft.com/office/powerpoint/2010/main" val="383896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AC6C-779F-D09F-67A3-BB361930C46F}"/>
              </a:ext>
            </a:extLst>
          </p:cNvPr>
          <p:cNvSpPr>
            <a:spLocks noGrp="1"/>
          </p:cNvSpPr>
          <p:nvPr>
            <p:ph type="title"/>
          </p:nvPr>
        </p:nvSpPr>
        <p:spPr/>
        <p:txBody>
          <a:bodyPr/>
          <a:lstStyle/>
          <a:p>
            <a:r>
              <a:rPr lang="en-US" dirty="0"/>
              <a:t>Amenities not included</a:t>
            </a:r>
          </a:p>
        </p:txBody>
      </p:sp>
      <p:sp>
        <p:nvSpPr>
          <p:cNvPr id="3" name="Content Placeholder 2">
            <a:extLst>
              <a:ext uri="{FF2B5EF4-FFF2-40B4-BE49-F238E27FC236}">
                <a16:creationId xmlns:a16="http://schemas.microsoft.com/office/drawing/2014/main" id="{058E54BD-FE6C-E885-D3B0-CD5839527FF6}"/>
              </a:ext>
            </a:extLst>
          </p:cNvPr>
          <p:cNvSpPr>
            <a:spLocks noGrp="1"/>
          </p:cNvSpPr>
          <p:nvPr>
            <p:ph idx="1"/>
          </p:nvPr>
        </p:nvSpPr>
        <p:spPr/>
        <p:txBody>
          <a:bodyPr/>
          <a:lstStyle/>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Open spaces</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Playgrounds</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Sport fields</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Camping grounds</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Animal pounds / animal control buildings</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Historic heritage buildings (with no public use)</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Pensioner housing</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Council staff offices</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8329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AC6C-779F-D09F-67A3-BB361930C46F}"/>
              </a:ext>
            </a:extLst>
          </p:cNvPr>
          <p:cNvSpPr>
            <a:spLocks noGrp="1"/>
          </p:cNvSpPr>
          <p:nvPr>
            <p:ph type="title"/>
          </p:nvPr>
        </p:nvSpPr>
        <p:spPr/>
        <p:txBody>
          <a:bodyPr/>
          <a:lstStyle/>
          <a:p>
            <a:r>
              <a:rPr lang="en-US" dirty="0"/>
              <a:t>Our Facility Categories</a:t>
            </a:r>
          </a:p>
        </p:txBody>
      </p:sp>
      <p:sp>
        <p:nvSpPr>
          <p:cNvPr id="3" name="Content Placeholder 2">
            <a:extLst>
              <a:ext uri="{FF2B5EF4-FFF2-40B4-BE49-F238E27FC236}">
                <a16:creationId xmlns:a16="http://schemas.microsoft.com/office/drawing/2014/main" id="{058E54BD-FE6C-E885-D3B0-CD5839527FF6}"/>
              </a:ext>
            </a:extLst>
          </p:cNvPr>
          <p:cNvSpPr>
            <a:spLocks noGrp="1"/>
          </p:cNvSpPr>
          <p:nvPr>
            <p:ph idx="1"/>
          </p:nvPr>
        </p:nvSpPr>
        <p:spPr/>
        <p:txBody>
          <a:bodyPr/>
          <a:lstStyle/>
          <a:p>
            <a:pPr marL="285750" indent="-285750">
              <a:buFont typeface="Arial" panose="020B0604020202020204" pitchFamily="34" charset="0"/>
              <a:buChar char="•"/>
            </a:pPr>
            <a:r>
              <a:rPr lang="en-US" sz="2000" dirty="0"/>
              <a:t>Public Toilets</a:t>
            </a:r>
          </a:p>
          <a:p>
            <a:pPr marL="285750" indent="-285750">
              <a:buFont typeface="Arial" panose="020B0604020202020204" pitchFamily="34" charset="0"/>
              <a:buChar char="•"/>
            </a:pPr>
            <a:r>
              <a:rPr lang="en-US" sz="2000" dirty="0"/>
              <a:t>Pools</a:t>
            </a:r>
          </a:p>
          <a:p>
            <a:pPr marL="285750" indent="-285750">
              <a:buFont typeface="Arial" panose="020B0604020202020204" pitchFamily="34" charset="0"/>
              <a:buChar char="•"/>
            </a:pPr>
            <a:r>
              <a:rPr lang="en-US" sz="2000" dirty="0"/>
              <a:t>Community Halls</a:t>
            </a:r>
          </a:p>
          <a:p>
            <a:pPr marL="285750" indent="-285750">
              <a:buFont typeface="Arial" panose="020B0604020202020204" pitchFamily="34" charset="0"/>
              <a:buChar char="•"/>
            </a:pPr>
            <a:r>
              <a:rPr lang="en-US" sz="2000" dirty="0"/>
              <a:t>Libraries and Community Hubs</a:t>
            </a:r>
          </a:p>
          <a:p>
            <a:pPr marL="285750" indent="-285750">
              <a:buFont typeface="Arial" panose="020B0604020202020204" pitchFamily="34" charset="0"/>
              <a:buChar char="•"/>
            </a:pPr>
            <a:r>
              <a:rPr lang="en-US" sz="2000" dirty="0"/>
              <a:t>Arts and Culture</a:t>
            </a:r>
          </a:p>
          <a:p>
            <a:pPr marL="285750" indent="-285750">
              <a:buFont typeface="Arial" panose="020B0604020202020204" pitchFamily="34" charset="0"/>
              <a:buChar char="•"/>
            </a:pPr>
            <a:r>
              <a:rPr lang="en-US" sz="2000" dirty="0"/>
              <a:t>Sports Facilities and Pavilions </a:t>
            </a:r>
          </a:p>
          <a:p>
            <a:endParaRPr lang="en-US" dirty="0"/>
          </a:p>
        </p:txBody>
      </p:sp>
      <p:pic>
        <p:nvPicPr>
          <p:cNvPr id="4" name="Picture 3">
            <a:extLst>
              <a:ext uri="{FF2B5EF4-FFF2-40B4-BE49-F238E27FC236}">
                <a16:creationId xmlns:a16="http://schemas.microsoft.com/office/drawing/2014/main" id="{A0D112C1-D576-9D90-9C0E-FBC2AB0EA4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0" t="1603" b="1197"/>
          <a:stretch/>
        </p:blipFill>
        <p:spPr bwMode="auto">
          <a:xfrm>
            <a:off x="4857108" y="1863672"/>
            <a:ext cx="4847980" cy="4061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820700" y="300497"/>
            <a:ext cx="9221689" cy="1144534"/>
          </a:xfrm>
        </p:spPr>
        <p:txBody>
          <a:bodyPr/>
          <a:lstStyle/>
          <a:p>
            <a:r>
              <a:rPr lang="en-US" sz="3200" dirty="0"/>
              <a:t>Strategy Structure</a:t>
            </a:r>
          </a:p>
        </p:txBody>
      </p:sp>
      <p:pic>
        <p:nvPicPr>
          <p:cNvPr id="9" name="Picture 8" descr="A picture containing text, screenshot, font, businesscard&#10;&#10;Description automatically generated">
            <a:extLst>
              <a:ext uri="{FF2B5EF4-FFF2-40B4-BE49-F238E27FC236}">
                <a16:creationId xmlns:a16="http://schemas.microsoft.com/office/drawing/2014/main" id="{B5D6842E-9622-DC82-FB9E-304F06852455}"/>
              </a:ext>
            </a:extLst>
          </p:cNvPr>
          <p:cNvPicPr>
            <a:picLocks noChangeAspect="1"/>
          </p:cNvPicPr>
          <p:nvPr/>
        </p:nvPicPr>
        <p:blipFill>
          <a:blip r:embed="rId2"/>
          <a:stretch>
            <a:fillRect/>
          </a:stretch>
        </p:blipFill>
        <p:spPr>
          <a:xfrm>
            <a:off x="619864" y="1326394"/>
            <a:ext cx="9422525" cy="4906886"/>
          </a:xfrm>
          <a:prstGeom prst="rect">
            <a:avLst/>
          </a:prstGeom>
        </p:spPr>
      </p:pic>
    </p:spTree>
    <p:extLst>
      <p:ext uri="{BB962C8B-B14F-4D97-AF65-F5344CB8AC3E}">
        <p14:creationId xmlns:p14="http://schemas.microsoft.com/office/powerpoint/2010/main" val="59377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820700" y="300497"/>
            <a:ext cx="9221689" cy="1144534"/>
          </a:xfrm>
        </p:spPr>
        <p:txBody>
          <a:bodyPr/>
          <a:lstStyle/>
          <a:p>
            <a:r>
              <a:rPr lang="en-US" sz="3200" dirty="0"/>
              <a:t>Strategy Structure</a:t>
            </a:r>
          </a:p>
        </p:txBody>
      </p:sp>
      <p:pic>
        <p:nvPicPr>
          <p:cNvPr id="5" name="Content Placeholder 4" descr="A diagram of a community facility strategy&#10;&#10;Description automatically generated with low confidence">
            <a:extLst>
              <a:ext uri="{FF2B5EF4-FFF2-40B4-BE49-F238E27FC236}">
                <a16:creationId xmlns:a16="http://schemas.microsoft.com/office/drawing/2014/main" id="{5BD1A1F1-0E52-368F-CDEF-5FB027111FDA}"/>
              </a:ext>
            </a:extLst>
          </p:cNvPr>
          <p:cNvPicPr>
            <a:picLocks noGrp="1" noChangeAspect="1"/>
          </p:cNvPicPr>
          <p:nvPr>
            <p:ph idx="1"/>
          </p:nvPr>
        </p:nvPicPr>
        <p:blipFill>
          <a:blip r:embed="rId2"/>
          <a:stretch>
            <a:fillRect/>
          </a:stretch>
        </p:blipFill>
        <p:spPr>
          <a:xfrm>
            <a:off x="820700" y="1093481"/>
            <a:ext cx="9136051" cy="6347331"/>
          </a:xfrm>
        </p:spPr>
      </p:pic>
    </p:spTree>
    <p:extLst>
      <p:ext uri="{BB962C8B-B14F-4D97-AF65-F5344CB8AC3E}">
        <p14:creationId xmlns:p14="http://schemas.microsoft.com/office/powerpoint/2010/main" val="342260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820700" y="300497"/>
            <a:ext cx="9221689" cy="1144534"/>
          </a:xfrm>
        </p:spPr>
        <p:txBody>
          <a:bodyPr/>
          <a:lstStyle/>
          <a:p>
            <a:r>
              <a:rPr lang="en-US" sz="3200" dirty="0"/>
              <a:t>Strategy Structure</a:t>
            </a:r>
          </a:p>
        </p:txBody>
      </p:sp>
      <p:pic>
        <p:nvPicPr>
          <p:cNvPr id="4" name="Picture 3" descr="A picture containing text, screenshot, font, line&#10;&#10;Description automatically generated">
            <a:extLst>
              <a:ext uri="{FF2B5EF4-FFF2-40B4-BE49-F238E27FC236}">
                <a16:creationId xmlns:a16="http://schemas.microsoft.com/office/drawing/2014/main" id="{A883A6AC-22F0-7C44-1B92-D649ACEF6C10}"/>
              </a:ext>
            </a:extLst>
          </p:cNvPr>
          <p:cNvPicPr>
            <a:picLocks noChangeAspect="1"/>
          </p:cNvPicPr>
          <p:nvPr/>
        </p:nvPicPr>
        <p:blipFill>
          <a:blip r:embed="rId2"/>
          <a:stretch>
            <a:fillRect/>
          </a:stretch>
        </p:blipFill>
        <p:spPr>
          <a:xfrm>
            <a:off x="820700" y="1252690"/>
            <a:ext cx="9219814" cy="4861672"/>
          </a:xfrm>
          <a:prstGeom prst="rect">
            <a:avLst/>
          </a:prstGeom>
        </p:spPr>
      </p:pic>
    </p:spTree>
    <p:extLst>
      <p:ext uri="{BB962C8B-B14F-4D97-AF65-F5344CB8AC3E}">
        <p14:creationId xmlns:p14="http://schemas.microsoft.com/office/powerpoint/2010/main" val="41973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89139"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imeline&#10;&#10;Description automatically generated">
            <a:extLst>
              <a:ext uri="{FF2B5EF4-FFF2-40B4-BE49-F238E27FC236}">
                <a16:creationId xmlns:a16="http://schemas.microsoft.com/office/drawing/2014/main" id="{7656F714-6CD0-F538-C1A6-ADB8EFE09F6A}"/>
              </a:ext>
            </a:extLst>
          </p:cNvPr>
          <p:cNvPicPr>
            <a:picLocks noChangeAspect="1"/>
          </p:cNvPicPr>
          <p:nvPr/>
        </p:nvPicPr>
        <p:blipFill>
          <a:blip r:embed="rId2"/>
          <a:stretch>
            <a:fillRect/>
          </a:stretch>
        </p:blipFill>
        <p:spPr>
          <a:xfrm>
            <a:off x="628282" y="1934990"/>
            <a:ext cx="9219011" cy="3065319"/>
          </a:xfrm>
          <a:prstGeom prst="rect">
            <a:avLst/>
          </a:prstGeom>
        </p:spPr>
      </p:pic>
      <p:sp>
        <p:nvSpPr>
          <p:cNvPr id="5" name="Title 4">
            <a:extLst>
              <a:ext uri="{FF2B5EF4-FFF2-40B4-BE49-F238E27FC236}">
                <a16:creationId xmlns:a16="http://schemas.microsoft.com/office/drawing/2014/main" id="{38F4F34F-0A0C-F5DA-0992-64DC4CA9D65A}"/>
              </a:ext>
            </a:extLst>
          </p:cNvPr>
          <p:cNvSpPr>
            <a:spLocks noGrp="1"/>
          </p:cNvSpPr>
          <p:nvPr>
            <p:ph type="title"/>
          </p:nvPr>
        </p:nvSpPr>
        <p:spPr/>
        <p:txBody>
          <a:bodyPr/>
          <a:lstStyle/>
          <a:p>
            <a:r>
              <a:rPr lang="en-US" dirty="0"/>
              <a:t>Simplified Vision</a:t>
            </a:r>
          </a:p>
        </p:txBody>
      </p:sp>
    </p:spTree>
    <p:extLst>
      <p:ext uri="{BB962C8B-B14F-4D97-AF65-F5344CB8AC3E}">
        <p14:creationId xmlns:p14="http://schemas.microsoft.com/office/powerpoint/2010/main" val="115489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6" name="Rectangle 718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60269" y="704591"/>
            <a:ext cx="3132310" cy="3939140"/>
          </a:xfrm>
        </p:spPr>
        <p:txBody>
          <a:bodyPr vert="horz" lIns="91440" tIns="45720" rIns="91440" bIns="45720" rtlCol="0" anchor="b">
            <a:normAutofit/>
          </a:bodyPr>
          <a:lstStyle/>
          <a:p>
            <a:pPr defTabSz="914400"/>
            <a:r>
              <a:rPr lang="en-US" sz="6500" kern="1200">
                <a:solidFill>
                  <a:schemeClr val="tx1"/>
                </a:solidFill>
                <a:latin typeface="+mj-lt"/>
                <a:ea typeface="+mj-ea"/>
                <a:cs typeface="+mj-cs"/>
              </a:rPr>
              <a:t>Map of District</a:t>
            </a:r>
          </a:p>
        </p:txBody>
      </p:sp>
      <p:sp>
        <p:nvSpPr>
          <p:cNvPr id="718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C956AD63-B0AE-7C3E-034E-C18E20AD1E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8917" y="705569"/>
            <a:ext cx="4512244" cy="611829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23F8F080-D895-4B41-20E0-E197F73326EE}"/>
              </a:ext>
            </a:extLst>
          </p:cNvPr>
          <p:cNvSpPr>
            <a:spLocks noChangeAspect="1" noChangeArrowheads="1"/>
          </p:cNvSpPr>
          <p:nvPr/>
        </p:nvSpPr>
        <p:spPr bwMode="auto">
          <a:xfrm>
            <a:off x="5192712" y="494135"/>
            <a:ext cx="3438103" cy="34381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384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4F9F-5B6C-44D8-739D-9784BB6FCD7B}"/>
              </a:ext>
            </a:extLst>
          </p:cNvPr>
          <p:cNvSpPr>
            <a:spLocks noGrp="1"/>
          </p:cNvSpPr>
          <p:nvPr>
            <p:ph type="title"/>
          </p:nvPr>
        </p:nvSpPr>
        <p:spPr>
          <a:xfrm>
            <a:off x="735061" y="271268"/>
            <a:ext cx="9221689" cy="1144534"/>
          </a:xfrm>
        </p:spPr>
        <p:txBody>
          <a:bodyPr/>
          <a:lstStyle/>
          <a:p>
            <a:r>
              <a:rPr lang="en-US" sz="2800"/>
              <a:t>Community Halls </a:t>
            </a:r>
            <a:endParaRPr lang="en-US"/>
          </a:p>
        </p:txBody>
      </p:sp>
      <p:sp>
        <p:nvSpPr>
          <p:cNvPr id="3" name="Content Placeholder 2">
            <a:extLst>
              <a:ext uri="{FF2B5EF4-FFF2-40B4-BE49-F238E27FC236}">
                <a16:creationId xmlns:a16="http://schemas.microsoft.com/office/drawing/2014/main" id="{A66F9F49-7EEB-9686-E1A5-421DC0FFA0AB}"/>
              </a:ext>
            </a:extLst>
          </p:cNvPr>
          <p:cNvSpPr>
            <a:spLocks noGrp="1"/>
          </p:cNvSpPr>
          <p:nvPr>
            <p:ph idx="1"/>
          </p:nvPr>
        </p:nvSpPr>
        <p:spPr>
          <a:xfrm>
            <a:off x="735061" y="1381565"/>
            <a:ext cx="9221689" cy="4796544"/>
          </a:xfrm>
        </p:spPr>
        <p:txBody>
          <a:bodyPr/>
          <a:lstStyle/>
          <a:p>
            <a:pPr marL="342900" indent="-342900">
              <a:buFont typeface="Arial" panose="020B0604020202020204" pitchFamily="34" charset="0"/>
              <a:buChar char="•"/>
            </a:pPr>
            <a:r>
              <a:rPr lang="en-AU" sz="2000" b="0" i="0">
                <a:solidFill>
                  <a:srgbClr val="000000"/>
                </a:solidFill>
                <a:effectLst/>
                <a:latin typeface="Arial" panose="020B0604020202020204" pitchFamily="34" charset="0"/>
              </a:rPr>
              <a:t>Community halls provided in the Waikato District generally include a large hall space, a kitchen/kitchenette, and toilet facilities. ‘Community halls’ include memorial halls built as a part of government funding to bring communities together after World War II. </a:t>
            </a:r>
            <a:r>
              <a:rPr lang="en-AU" sz="1800" b="0" i="0">
                <a:solidFill>
                  <a:srgbClr val="000000"/>
                </a:solidFill>
                <a:effectLst/>
                <a:latin typeface="Arial" panose="020B0604020202020204" pitchFamily="34" charset="0"/>
              </a:rPr>
              <a:t> </a:t>
            </a:r>
          </a:p>
          <a:p>
            <a:endParaRPr lang="en-AU" sz="2000">
              <a:solidFill>
                <a:srgbClr val="000000"/>
              </a:solidFill>
              <a:latin typeface="Arial" panose="020B0604020202020204" pitchFamily="34" charset="0"/>
            </a:endParaRPr>
          </a:p>
          <a:p>
            <a:pPr marL="342900" indent="-342900">
              <a:buFont typeface="Arial" panose="020B0604020202020204" pitchFamily="34" charset="0"/>
              <a:buChar char="•"/>
            </a:pPr>
            <a:r>
              <a:rPr lang="en-NZ" sz="2000" b="0" i="0">
                <a:solidFill>
                  <a:srgbClr val="000000"/>
                </a:solidFill>
                <a:effectLst/>
                <a:latin typeface="Arial" panose="020B0604020202020204" pitchFamily="34" charset="0"/>
              </a:rPr>
              <a:t>The ownership and operational structure of community halls is specific to the district. Waikato District Council owns the community halls and facilitates the gathering of rates payments, and the issuing of these funds to the community hall committees. The funding given to community hall committees is gathered and issued based on the number of rate payers in an area (targeted rate) and the costs estimated to be required to maintain the facility.</a:t>
            </a:r>
            <a:endParaRPr lang="en-US" sz="2000"/>
          </a:p>
        </p:txBody>
      </p:sp>
    </p:spTree>
    <p:extLst>
      <p:ext uri="{BB962C8B-B14F-4D97-AF65-F5344CB8AC3E}">
        <p14:creationId xmlns:p14="http://schemas.microsoft.com/office/powerpoint/2010/main" val="396593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BE9BA-DB7E-C626-6274-5C4E11557F7A}"/>
              </a:ext>
            </a:extLst>
          </p:cNvPr>
          <p:cNvSpPr>
            <a:spLocks noGrp="1"/>
          </p:cNvSpPr>
          <p:nvPr>
            <p:ph type="title"/>
          </p:nvPr>
        </p:nvSpPr>
        <p:spPr>
          <a:xfrm>
            <a:off x="560269" y="704591"/>
            <a:ext cx="3237996" cy="3939140"/>
          </a:xfrm>
        </p:spPr>
        <p:txBody>
          <a:bodyPr vert="horz" lIns="91440" tIns="45720" rIns="91440" bIns="45720" rtlCol="0" anchor="b">
            <a:normAutofit/>
          </a:bodyPr>
          <a:lstStyle/>
          <a:p>
            <a:pPr defTabSz="914400"/>
            <a:r>
              <a:rPr lang="en-US" sz="5000" kern="1200">
                <a:solidFill>
                  <a:schemeClr val="tx1"/>
                </a:solidFill>
                <a:latin typeface="+mj-lt"/>
                <a:ea typeface="+mj-ea"/>
                <a:cs typeface="+mj-cs"/>
              </a:rPr>
              <a:t>Community Halls </a:t>
            </a:r>
          </a:p>
        </p:txBody>
      </p:sp>
      <p:sp>
        <p:nvSpPr>
          <p:cNvPr id="206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ACC86D4-AFD0-A32C-0BF0-256A2FFB09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29467" y="705569"/>
            <a:ext cx="5231143" cy="611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6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6CFF-54AE-3863-8795-AA9CBF0F46CC}"/>
              </a:ext>
            </a:extLst>
          </p:cNvPr>
          <p:cNvSpPr>
            <a:spLocks noGrp="1"/>
          </p:cNvSpPr>
          <p:nvPr>
            <p:ph type="title"/>
          </p:nvPr>
        </p:nvSpPr>
        <p:spPr>
          <a:xfrm>
            <a:off x="681737" y="479209"/>
            <a:ext cx="9221689" cy="1144534"/>
          </a:xfrm>
        </p:spPr>
        <p:txBody>
          <a:bodyPr/>
          <a:lstStyle/>
          <a:p>
            <a:r>
              <a:rPr lang="en-US" sz="3200">
                <a:ea typeface="+mn-lt"/>
                <a:cs typeface="+mn-lt"/>
              </a:rPr>
              <a:t>Public Toilets </a:t>
            </a:r>
            <a:endParaRPr lang="en-US"/>
          </a:p>
        </p:txBody>
      </p:sp>
      <p:sp>
        <p:nvSpPr>
          <p:cNvPr id="3" name="Content Placeholder 2">
            <a:extLst>
              <a:ext uri="{FF2B5EF4-FFF2-40B4-BE49-F238E27FC236}">
                <a16:creationId xmlns:a16="http://schemas.microsoft.com/office/drawing/2014/main" id="{34855EAC-935E-4843-6AEB-031B6B2B1EB2}"/>
              </a:ext>
            </a:extLst>
          </p:cNvPr>
          <p:cNvSpPr>
            <a:spLocks noGrp="1"/>
          </p:cNvSpPr>
          <p:nvPr>
            <p:ph idx="1"/>
          </p:nvPr>
        </p:nvSpPr>
        <p:spPr>
          <a:xfrm>
            <a:off x="561704" y="1656963"/>
            <a:ext cx="9270621" cy="4796544"/>
          </a:xfrm>
        </p:spPr>
        <p:txBody>
          <a:bodyPr vert="horz" lIns="0" tIns="0" rIns="0" bIns="0" rtlCol="0" anchor="t">
            <a:noAutofit/>
          </a:bodyPr>
          <a:lstStyle/>
          <a:p>
            <a:r>
              <a:rPr lang="en-AU" sz="2000" dirty="0">
                <a:solidFill>
                  <a:srgbClr val="000000"/>
                </a:solidFill>
                <a:latin typeface="Calibri"/>
                <a:ea typeface="Calibri"/>
                <a:cs typeface="Arial"/>
              </a:rPr>
              <a:t>A public toilet can be defined as a toilet that is freely available for the general public to use. Public toilets are primarily toilets delivered, maintained and owned by Public Agencies (in this case the Council).</a:t>
            </a:r>
          </a:p>
          <a:p>
            <a:endParaRPr lang="en-US" dirty="0">
              <a:latin typeface="Calibri"/>
              <a:ea typeface="Calibri"/>
              <a:cs typeface="Calibri" panose="020F0502020204030204"/>
            </a:endParaRPr>
          </a:p>
          <a:p>
            <a:r>
              <a:rPr lang="en-AU" sz="2000" dirty="0">
                <a:latin typeface="Calibri"/>
                <a:ea typeface="Calibri"/>
                <a:cs typeface="Arial"/>
              </a:rPr>
              <a:t>Waikato District Council currently owns and maintains public toilets within the following spaces:</a:t>
            </a:r>
            <a:endParaRPr lang="en-US" dirty="0">
              <a:latin typeface="Calibri"/>
              <a:ea typeface="Calibri"/>
              <a:cs typeface="Calibri" panose="020F0502020204030204"/>
            </a:endParaRPr>
          </a:p>
          <a:p>
            <a:pPr marL="342900" indent="-342900">
              <a:buFont typeface="Arial" panose="020B0604020202020204" pitchFamily="34" charset="0"/>
              <a:buChar char="•"/>
            </a:pPr>
            <a:r>
              <a:rPr lang="en-AU" sz="2000" dirty="0">
                <a:latin typeface="Calibri"/>
                <a:ea typeface="Calibri"/>
                <a:cs typeface="Arial"/>
              </a:rPr>
              <a:t>Roadside</a:t>
            </a:r>
          </a:p>
          <a:p>
            <a:pPr marL="342900" indent="-342900">
              <a:buFont typeface="Arial" panose="020B0604020202020204" pitchFamily="34" charset="0"/>
              <a:buChar char="•"/>
            </a:pPr>
            <a:r>
              <a:rPr lang="en-AU" sz="2000" dirty="0">
                <a:latin typeface="Calibri"/>
                <a:ea typeface="Calibri"/>
                <a:cs typeface="Arial"/>
              </a:rPr>
              <a:t>Sports and Recreation facilities</a:t>
            </a:r>
          </a:p>
          <a:p>
            <a:pPr marL="342900" indent="-342900">
              <a:buFont typeface="Arial" panose="020B0604020202020204" pitchFamily="34" charset="0"/>
              <a:buChar char="•"/>
            </a:pPr>
            <a:r>
              <a:rPr lang="en-AU" sz="2000" dirty="0">
                <a:latin typeface="Calibri"/>
                <a:ea typeface="Calibri"/>
                <a:cs typeface="Arial"/>
              </a:rPr>
              <a:t>Public Gardens</a:t>
            </a:r>
          </a:p>
          <a:p>
            <a:pPr marL="342900" indent="-342900">
              <a:buFont typeface="Arial" panose="020B0604020202020204" pitchFamily="34" charset="0"/>
              <a:buChar char="•"/>
            </a:pPr>
            <a:r>
              <a:rPr lang="en-AU" sz="2000" dirty="0">
                <a:latin typeface="Calibri"/>
                <a:ea typeface="Calibri"/>
                <a:cs typeface="Arial"/>
              </a:rPr>
              <a:t>Cultural facilities</a:t>
            </a:r>
          </a:p>
          <a:p>
            <a:pPr marL="342900" indent="-342900">
              <a:buFont typeface="Arial" panose="020B0604020202020204" pitchFamily="34" charset="0"/>
              <a:buChar char="•"/>
            </a:pPr>
            <a:r>
              <a:rPr lang="en-AU" sz="2000" dirty="0">
                <a:latin typeface="Calibri"/>
                <a:ea typeface="Calibri"/>
                <a:cs typeface="Arial"/>
              </a:rPr>
              <a:t>Civic facilities</a:t>
            </a:r>
          </a:p>
          <a:p>
            <a:pPr marL="342900" indent="-342900">
              <a:buFont typeface="Arial" panose="020B0604020202020204" pitchFamily="34" charset="0"/>
              <a:buChar char="•"/>
            </a:pPr>
            <a:r>
              <a:rPr lang="en-AU" sz="2000" dirty="0">
                <a:latin typeface="Calibri"/>
                <a:ea typeface="Calibri"/>
                <a:cs typeface="Arial"/>
              </a:rPr>
              <a:t>Neighbourhood areas</a:t>
            </a:r>
          </a:p>
          <a:p>
            <a:pPr marL="342900" indent="-342900">
              <a:buChar char="•"/>
            </a:pPr>
            <a:endParaRPr lang="en-AU" sz="2000" dirty="0">
              <a:solidFill>
                <a:srgbClr val="000000"/>
              </a:solidFill>
              <a:latin typeface="Calibri"/>
              <a:ea typeface="Calibri"/>
              <a:cs typeface="Arial"/>
            </a:endParaRPr>
          </a:p>
          <a:p>
            <a:pPr marL="342900" indent="-342900">
              <a:buChar char="•"/>
            </a:pPr>
            <a:endParaRPr lang="en-AU" sz="2400" dirty="0">
              <a:solidFill>
                <a:srgbClr val="000000"/>
              </a:solidFill>
              <a:latin typeface="Calibri"/>
              <a:ea typeface="Calibri"/>
              <a:cs typeface="Arial"/>
            </a:endParaRPr>
          </a:p>
        </p:txBody>
      </p:sp>
    </p:spTree>
    <p:extLst>
      <p:ext uri="{BB962C8B-B14F-4D97-AF65-F5344CB8AC3E}">
        <p14:creationId xmlns:p14="http://schemas.microsoft.com/office/powerpoint/2010/main" val="275389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p:txBody>
          <a:bodyPr/>
          <a:lstStyle/>
          <a:p>
            <a:r>
              <a:rPr lang="en-US" dirty="0"/>
              <a:t>Workshop Purpose</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p:txBody>
          <a:bodyPr/>
          <a:lstStyle/>
          <a:p>
            <a:pPr marL="342900" indent="-342900">
              <a:buFont typeface="Arial" panose="020B0604020202020204" pitchFamily="34" charset="0"/>
              <a:buChar char="•"/>
            </a:pPr>
            <a:r>
              <a:rPr lang="en-NZ" sz="2400" dirty="0"/>
              <a:t>Explain project background and provide an update</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r>
              <a:rPr lang="en-NZ" sz="2400" dirty="0"/>
              <a:t>Receive feedback on CFS structure and facility type visions</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r>
              <a:rPr lang="en-NZ" sz="2400" dirty="0"/>
              <a:t>Provide information on the ‘next steps’ and discuss proposed consultation phase</a:t>
            </a:r>
          </a:p>
          <a:p>
            <a:endParaRPr lang="en-US" dirty="0"/>
          </a:p>
        </p:txBody>
      </p:sp>
    </p:spTree>
    <p:extLst>
      <p:ext uri="{BB962C8B-B14F-4D97-AF65-F5344CB8AC3E}">
        <p14:creationId xmlns:p14="http://schemas.microsoft.com/office/powerpoint/2010/main" val="6430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60269" y="704591"/>
            <a:ext cx="3132310" cy="3939140"/>
          </a:xfrm>
        </p:spPr>
        <p:txBody>
          <a:bodyPr vert="horz" lIns="91440" tIns="45720" rIns="91440" bIns="45720" rtlCol="0" anchor="b">
            <a:normAutofit/>
          </a:bodyPr>
          <a:lstStyle/>
          <a:p>
            <a:pPr defTabSz="914400"/>
            <a:r>
              <a:rPr lang="en-US" sz="6500" kern="1200">
                <a:solidFill>
                  <a:schemeClr val="tx1"/>
                </a:solidFill>
                <a:latin typeface="+mj-lt"/>
                <a:ea typeface="+mj-ea"/>
                <a:cs typeface="+mj-cs"/>
              </a:rPr>
              <a:t>Public Toilets </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map, text, atlas&#10;&#10;Description automatically generated">
            <a:extLst>
              <a:ext uri="{FF2B5EF4-FFF2-40B4-BE49-F238E27FC236}">
                <a16:creationId xmlns:a16="http://schemas.microsoft.com/office/drawing/2014/main" id="{4F20D1F6-4D0B-3983-BBEA-3DD5A86F6679}"/>
              </a:ext>
            </a:extLst>
          </p:cNvPr>
          <p:cNvPicPr>
            <a:picLocks noChangeAspect="1"/>
          </p:cNvPicPr>
          <p:nvPr/>
        </p:nvPicPr>
        <p:blipFill>
          <a:blip r:embed="rId2"/>
          <a:stretch>
            <a:fillRect/>
          </a:stretch>
        </p:blipFill>
        <p:spPr>
          <a:xfrm>
            <a:off x="4369440" y="705569"/>
            <a:ext cx="5751198" cy="6118297"/>
          </a:xfrm>
          <a:prstGeom prst="rect">
            <a:avLst/>
          </a:prstGeom>
        </p:spPr>
      </p:pic>
    </p:spTree>
    <p:extLst>
      <p:ext uri="{BB962C8B-B14F-4D97-AF65-F5344CB8AC3E}">
        <p14:creationId xmlns:p14="http://schemas.microsoft.com/office/powerpoint/2010/main" val="359284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286D-C0A8-1F39-C906-BA5BB9B0EC58}"/>
              </a:ext>
            </a:extLst>
          </p:cNvPr>
          <p:cNvSpPr>
            <a:spLocks noGrp="1"/>
          </p:cNvSpPr>
          <p:nvPr>
            <p:ph type="title"/>
          </p:nvPr>
        </p:nvSpPr>
        <p:spPr>
          <a:xfrm>
            <a:off x="623094" y="253095"/>
            <a:ext cx="9221689" cy="1144534"/>
          </a:xfrm>
        </p:spPr>
        <p:txBody>
          <a:bodyPr/>
          <a:lstStyle/>
          <a:p>
            <a:r>
              <a:rPr lang="en-US" sz="2800" dirty="0"/>
              <a:t>Aquatic Facilities </a:t>
            </a:r>
            <a:endParaRPr lang="en-US" dirty="0"/>
          </a:p>
        </p:txBody>
      </p:sp>
      <p:sp>
        <p:nvSpPr>
          <p:cNvPr id="3" name="Content Placeholder 2">
            <a:extLst>
              <a:ext uri="{FF2B5EF4-FFF2-40B4-BE49-F238E27FC236}">
                <a16:creationId xmlns:a16="http://schemas.microsoft.com/office/drawing/2014/main" id="{9CC96CBA-C683-E208-D779-312B53F3B462}"/>
              </a:ext>
            </a:extLst>
          </p:cNvPr>
          <p:cNvSpPr>
            <a:spLocks noGrp="1"/>
          </p:cNvSpPr>
          <p:nvPr>
            <p:ph idx="1"/>
          </p:nvPr>
        </p:nvSpPr>
        <p:spPr>
          <a:xfrm>
            <a:off x="623093" y="1303287"/>
            <a:ext cx="9221689" cy="4796544"/>
          </a:xfrm>
        </p:spPr>
        <p:txBody>
          <a:bodyPr/>
          <a:lstStyle/>
          <a:p>
            <a:r>
              <a:rPr lang="en-AU" sz="1800" b="0" i="0" dirty="0">
                <a:solidFill>
                  <a:srgbClr val="000000"/>
                </a:solidFill>
                <a:effectLst/>
              </a:rPr>
              <a:t>The ‘Pools’ category includes all Council-owned and facilitated aquatic facilities within the Waikato District. </a:t>
            </a:r>
          </a:p>
          <a:p>
            <a:r>
              <a:rPr lang="en-AU" sz="1800" b="0" i="0" dirty="0">
                <a:solidFill>
                  <a:srgbClr val="000000"/>
                </a:solidFill>
                <a:effectLst/>
              </a:rPr>
              <a:t>There are several types of aquatic facilities:</a:t>
            </a:r>
            <a:endParaRPr lang="en-AU" sz="1800" dirty="0">
              <a:solidFill>
                <a:srgbClr val="000000"/>
              </a:solidFill>
            </a:endParaRPr>
          </a:p>
          <a:p>
            <a:pPr marL="342900" indent="-342900" fontAlgn="base">
              <a:buFont typeface="Arial" panose="020B0604020202020204" pitchFamily="34" charset="0"/>
              <a:buChar char="•"/>
            </a:pPr>
            <a:r>
              <a:rPr lang="en-AU" sz="2000" dirty="0">
                <a:cs typeface="Arial"/>
              </a:rPr>
              <a:t>Outdoor water play </a:t>
            </a:r>
          </a:p>
          <a:p>
            <a:pPr marL="342900" indent="-342900" fontAlgn="base">
              <a:buFont typeface="Arial" panose="020B0604020202020204" pitchFamily="34" charset="0"/>
              <a:buChar char="•"/>
            </a:pPr>
            <a:r>
              <a:rPr lang="en-AU" sz="2000" dirty="0">
                <a:cs typeface="Arial"/>
              </a:rPr>
              <a:t>Outdoor pools – cold</a:t>
            </a:r>
          </a:p>
          <a:p>
            <a:pPr marL="342900" indent="-342900" fontAlgn="base">
              <a:buFont typeface="Arial" panose="020B0604020202020204" pitchFamily="34" charset="0"/>
              <a:buChar char="•"/>
            </a:pPr>
            <a:r>
              <a:rPr lang="en-AU" sz="2000" dirty="0">
                <a:cs typeface="Arial"/>
              </a:rPr>
              <a:t>Outdoor pool – heated </a:t>
            </a:r>
          </a:p>
          <a:p>
            <a:pPr marL="342900" indent="-342900" fontAlgn="base">
              <a:buFont typeface="Arial" panose="020B0604020202020204" pitchFamily="34" charset="0"/>
              <a:buChar char="•"/>
            </a:pPr>
            <a:r>
              <a:rPr lang="en-AU" sz="2000" dirty="0">
                <a:cs typeface="Arial"/>
              </a:rPr>
              <a:t>Outdoor pool – heated and covered </a:t>
            </a:r>
          </a:p>
          <a:p>
            <a:pPr marL="342900" indent="-342900" fontAlgn="base">
              <a:buFont typeface="Arial" panose="020B0604020202020204" pitchFamily="34" charset="0"/>
              <a:buChar char="•"/>
            </a:pPr>
            <a:r>
              <a:rPr lang="en-AU" sz="2000" dirty="0">
                <a:cs typeface="Arial"/>
              </a:rPr>
              <a:t>Indoor swimming pool – 25m swimming lane </a:t>
            </a:r>
          </a:p>
          <a:p>
            <a:pPr marL="342900" indent="-342900" fontAlgn="base">
              <a:buFont typeface="Arial" panose="020B0604020202020204" pitchFamily="34" charset="0"/>
              <a:buChar char="•"/>
            </a:pPr>
            <a:r>
              <a:rPr lang="en-AU" sz="2000" dirty="0">
                <a:cs typeface="Arial"/>
              </a:rPr>
              <a:t>Local aquatic centre – 25-50m swimming lanes, learn-to-swim pool, sauna/spa pool </a:t>
            </a:r>
          </a:p>
          <a:p>
            <a:pPr marL="342900" indent="-342900" fontAlgn="base">
              <a:buFont typeface="Arial" panose="020B0604020202020204" pitchFamily="34" charset="0"/>
              <a:buChar char="•"/>
            </a:pPr>
            <a:r>
              <a:rPr lang="en-AU" sz="2000" dirty="0">
                <a:cs typeface="Arial"/>
              </a:rPr>
              <a:t>Regional aquatic centre – 25m – 50m swimming lanes, learn-to-swim pool, sauna/spa pool, small water play area </a:t>
            </a:r>
          </a:p>
          <a:p>
            <a:pPr marL="342900" indent="-342900" fontAlgn="base">
              <a:buFont typeface="Arial" panose="020B0604020202020204" pitchFamily="34" charset="0"/>
              <a:buChar char="•"/>
            </a:pPr>
            <a:r>
              <a:rPr lang="en-AU" sz="2000" dirty="0">
                <a:cs typeface="Arial"/>
              </a:rPr>
              <a:t>National aquatic centre – 25m – 50m swimming lanes, learn-to-swim pool, sauna/spa pool, rehabilitation and disabled access pool, large water play area (both toddler and young children’s areas), and possibly lazy river or hydro slide.  </a:t>
            </a:r>
          </a:p>
          <a:p>
            <a:pPr algn="l" rtl="0" fontAlgn="base"/>
            <a:r>
              <a:rPr lang="en-AU" sz="1800" b="0" i="0" dirty="0">
                <a:solidFill>
                  <a:srgbClr val="000000"/>
                </a:solidFill>
                <a:effectLst/>
                <a:latin typeface="Arial" panose="020B0604020202020204" pitchFamily="34" charset="0"/>
              </a:rPr>
              <a:t> </a:t>
            </a:r>
            <a:endParaRPr lang="en-AU" sz="3200" b="0" i="0" dirty="0">
              <a:solidFill>
                <a:srgbClr val="000000"/>
              </a:solidFill>
              <a:effectLst/>
              <a:latin typeface="Segoe UI" panose="020B0502040204020203" pitchFamily="34" charset="0"/>
            </a:endParaRPr>
          </a:p>
          <a:p>
            <a:endParaRPr lang="en-AU" sz="28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96792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60269" y="704591"/>
            <a:ext cx="3132310" cy="3939140"/>
          </a:xfrm>
        </p:spPr>
        <p:txBody>
          <a:bodyPr vert="horz" lIns="91440" tIns="45720" rIns="91440" bIns="45720" rtlCol="0" anchor="b">
            <a:normAutofit/>
          </a:bodyPr>
          <a:lstStyle/>
          <a:p>
            <a:pPr defTabSz="914400"/>
            <a:r>
              <a:rPr lang="en-US" sz="6500" kern="1200">
                <a:solidFill>
                  <a:schemeClr val="tx1"/>
                </a:solidFill>
                <a:latin typeface="+mj-lt"/>
                <a:ea typeface="+mj-ea"/>
                <a:cs typeface="+mj-cs"/>
              </a:rPr>
              <a:t>Aquatic Facilities</a:t>
            </a:r>
          </a:p>
        </p:txBody>
      </p:sp>
      <p:sp>
        <p:nvSpPr>
          <p:cNvPr id="103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024515A-7BE5-29D5-F7D8-C269107170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21820" y="705569"/>
            <a:ext cx="5246438" cy="611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00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3A84-FDCD-2505-8A92-90552817473B}"/>
              </a:ext>
            </a:extLst>
          </p:cNvPr>
          <p:cNvSpPr>
            <a:spLocks noGrp="1"/>
          </p:cNvSpPr>
          <p:nvPr>
            <p:ph type="title"/>
          </p:nvPr>
        </p:nvSpPr>
        <p:spPr>
          <a:xfrm>
            <a:off x="733002" y="374393"/>
            <a:ext cx="9221689" cy="1144534"/>
          </a:xfrm>
        </p:spPr>
        <p:txBody>
          <a:bodyPr/>
          <a:lstStyle/>
          <a:p>
            <a:r>
              <a:rPr lang="en-US" sz="2800"/>
              <a:t>Libraries and Community Hubs </a:t>
            </a:r>
            <a:endParaRPr lang="en-US"/>
          </a:p>
        </p:txBody>
      </p:sp>
      <p:sp>
        <p:nvSpPr>
          <p:cNvPr id="3" name="Content Placeholder 2">
            <a:extLst>
              <a:ext uri="{FF2B5EF4-FFF2-40B4-BE49-F238E27FC236}">
                <a16:creationId xmlns:a16="http://schemas.microsoft.com/office/drawing/2014/main" id="{AAABD98A-681C-1730-A4DD-AEE778177DD8}"/>
              </a:ext>
            </a:extLst>
          </p:cNvPr>
          <p:cNvSpPr>
            <a:spLocks noGrp="1"/>
          </p:cNvSpPr>
          <p:nvPr>
            <p:ph idx="1"/>
          </p:nvPr>
        </p:nvSpPr>
        <p:spPr>
          <a:xfrm>
            <a:off x="733002" y="1518927"/>
            <a:ext cx="9221689" cy="4796544"/>
          </a:xfrm>
        </p:spPr>
        <p:txBody>
          <a:bodyPr/>
          <a:lstStyle/>
          <a:p>
            <a:r>
              <a:rPr lang="en-AU" sz="1800" b="0" i="0" dirty="0">
                <a:solidFill>
                  <a:srgbClr val="000000"/>
                </a:solidFill>
                <a:effectLst/>
              </a:rPr>
              <a:t>Libraries and community hubs provided in the Waikato District generally include gathering spaces, information on community events, access to technology, support, and other assets. </a:t>
            </a:r>
          </a:p>
          <a:p>
            <a:endParaRPr lang="en-AU" sz="1800" dirty="0">
              <a:solidFill>
                <a:srgbClr val="000000"/>
              </a:solidFill>
            </a:endParaRPr>
          </a:p>
          <a:p>
            <a:pPr marL="285750" indent="-285750">
              <a:buFont typeface="Arial" panose="020B0604020202020204" pitchFamily="34" charset="0"/>
              <a:buChar char="•"/>
            </a:pPr>
            <a:r>
              <a:rPr lang="en-AU" sz="1800" b="0" i="0" dirty="0">
                <a:solidFill>
                  <a:srgbClr val="000000"/>
                </a:solidFill>
                <a:effectLst/>
              </a:rPr>
              <a:t>Our libraries are facilities that are technology rich, focused on inspiring readers, developing knowledge and skills, connecting communities with ideas and each other and breaking down barriers to enable everyone to access services within the district.  </a:t>
            </a:r>
          </a:p>
          <a:p>
            <a:pPr marL="285750" indent="-285750">
              <a:buFont typeface="Arial" panose="020B0604020202020204" pitchFamily="34" charset="0"/>
              <a:buChar char="•"/>
            </a:pPr>
            <a:endParaRPr lang="en-AU" sz="1800" dirty="0">
              <a:solidFill>
                <a:srgbClr val="000000"/>
              </a:solidFill>
            </a:endParaRPr>
          </a:p>
          <a:p>
            <a:pPr marL="285750" indent="-285750">
              <a:buFont typeface="Arial" panose="020B0604020202020204" pitchFamily="34" charset="0"/>
              <a:buChar char="•"/>
            </a:pPr>
            <a:r>
              <a:rPr lang="en-AU" sz="1800" b="0" i="0" dirty="0">
                <a:solidFill>
                  <a:srgbClr val="000000"/>
                </a:solidFill>
                <a:effectLst/>
              </a:rPr>
              <a:t>Community hubs are public spaces that bring several community agencies and groups together to offer a range of activities, programs, and services. Community hubs provide the opportunity to increase utilisation of community spaces with services that meet the needs of the local community. They also encourage social interaction as community gathering places. Services included within community hubs include but are not limited to health, recreation, education, and employment.  </a:t>
            </a:r>
            <a:endParaRPr lang="en-US" sz="1800" dirty="0"/>
          </a:p>
        </p:txBody>
      </p:sp>
    </p:spTree>
    <p:extLst>
      <p:ext uri="{BB962C8B-B14F-4D97-AF65-F5344CB8AC3E}">
        <p14:creationId xmlns:p14="http://schemas.microsoft.com/office/powerpoint/2010/main" val="1160390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60268" y="704591"/>
            <a:ext cx="3237997" cy="3939140"/>
          </a:xfrm>
        </p:spPr>
        <p:txBody>
          <a:bodyPr vert="horz" lIns="91440" tIns="45720" rIns="91440" bIns="45720" rtlCol="0" anchor="b">
            <a:normAutofit/>
          </a:bodyPr>
          <a:lstStyle/>
          <a:p>
            <a:pPr defTabSz="914400"/>
            <a:r>
              <a:rPr lang="en-US" sz="5000" kern="1200">
                <a:solidFill>
                  <a:schemeClr val="tx1"/>
                </a:solidFill>
                <a:latin typeface="+mj-lt"/>
                <a:ea typeface="+mj-ea"/>
                <a:cs typeface="+mj-cs"/>
              </a:rPr>
              <a:t>Libraries and Community Hubs </a:t>
            </a:r>
          </a:p>
        </p:txBody>
      </p:sp>
      <p:sp>
        <p:nvSpPr>
          <p:cNvPr id="308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8CCEED92-C780-FD52-23B8-E48130558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1820" y="705569"/>
            <a:ext cx="5246438" cy="611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4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EA49-3A10-4D68-6C18-5CEE4670264E}"/>
              </a:ext>
            </a:extLst>
          </p:cNvPr>
          <p:cNvSpPr>
            <a:spLocks noGrp="1"/>
          </p:cNvSpPr>
          <p:nvPr>
            <p:ph type="title"/>
          </p:nvPr>
        </p:nvSpPr>
        <p:spPr>
          <a:xfrm>
            <a:off x="733005" y="392567"/>
            <a:ext cx="9221689" cy="1144534"/>
          </a:xfrm>
        </p:spPr>
        <p:txBody>
          <a:bodyPr/>
          <a:lstStyle/>
          <a:p>
            <a:r>
              <a:rPr lang="en-US" sz="2800"/>
              <a:t>Arts and Culture Facilities </a:t>
            </a:r>
            <a:endParaRPr lang="en-US"/>
          </a:p>
        </p:txBody>
      </p:sp>
      <p:sp>
        <p:nvSpPr>
          <p:cNvPr id="3" name="Content Placeholder 2">
            <a:extLst>
              <a:ext uri="{FF2B5EF4-FFF2-40B4-BE49-F238E27FC236}">
                <a16:creationId xmlns:a16="http://schemas.microsoft.com/office/drawing/2014/main" id="{F38108B4-960D-C79A-A81B-3FD04046B374}"/>
              </a:ext>
            </a:extLst>
          </p:cNvPr>
          <p:cNvSpPr>
            <a:spLocks noGrp="1"/>
          </p:cNvSpPr>
          <p:nvPr>
            <p:ph idx="1"/>
          </p:nvPr>
        </p:nvSpPr>
        <p:spPr>
          <a:xfrm>
            <a:off x="733004" y="1537101"/>
            <a:ext cx="9221689" cy="4796544"/>
          </a:xfrm>
        </p:spPr>
        <p:txBody>
          <a:bodyPr/>
          <a:lstStyle/>
          <a:p>
            <a:pPr marL="342900" indent="-342900">
              <a:buFont typeface="Arial" panose="020B0604020202020204" pitchFamily="34" charset="0"/>
              <a:buChar char="•"/>
            </a:pPr>
            <a:r>
              <a:rPr lang="en-AU" sz="2000" b="0" i="0" dirty="0">
                <a:solidFill>
                  <a:srgbClr val="000000"/>
                </a:solidFill>
                <a:effectLst/>
              </a:rPr>
              <a:t>There are a range of community arts and culture facilities within the district either under Council or private/ community ownership.</a:t>
            </a:r>
          </a:p>
          <a:p>
            <a:pPr marL="342900" indent="-342900">
              <a:buFont typeface="Arial" panose="020B0604020202020204" pitchFamily="34" charset="0"/>
              <a:buChar char="•"/>
            </a:pPr>
            <a:r>
              <a:rPr lang="en-AU" sz="2000" b="0" i="0" dirty="0">
                <a:solidFill>
                  <a:srgbClr val="000000"/>
                </a:solidFill>
                <a:effectLst/>
              </a:rPr>
              <a:t>These facilities provide safe spaces for learning and embracing local culture and identity. These facilities include museums, arts buildings, and historic buildings.</a:t>
            </a:r>
          </a:p>
          <a:p>
            <a:pPr marL="342900" indent="-342900">
              <a:buFont typeface="Arial" panose="020B0604020202020204" pitchFamily="34" charset="0"/>
              <a:buChar char="•"/>
            </a:pPr>
            <a:r>
              <a:rPr lang="en-AU" sz="2000" b="0" i="0" dirty="0">
                <a:solidFill>
                  <a:srgbClr val="000000"/>
                </a:solidFill>
                <a:effectLst/>
              </a:rPr>
              <a:t>These buildings by nature support the understanding of local history, cultures and traditions and support the development of arts and history in the Waikato District.  </a:t>
            </a:r>
            <a:endParaRPr lang="en-US" sz="2000" dirty="0"/>
          </a:p>
        </p:txBody>
      </p:sp>
    </p:spTree>
    <p:extLst>
      <p:ext uri="{BB962C8B-B14F-4D97-AF65-F5344CB8AC3E}">
        <p14:creationId xmlns:p14="http://schemas.microsoft.com/office/powerpoint/2010/main" val="121115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60269" y="704591"/>
            <a:ext cx="3132310" cy="3939140"/>
          </a:xfrm>
        </p:spPr>
        <p:txBody>
          <a:bodyPr vert="horz" lIns="91440" tIns="45720" rIns="91440" bIns="45720" rtlCol="0" anchor="b">
            <a:normAutofit/>
          </a:bodyPr>
          <a:lstStyle/>
          <a:p>
            <a:pPr defTabSz="914400"/>
            <a:r>
              <a:rPr lang="en-US" sz="6500" kern="1200">
                <a:solidFill>
                  <a:schemeClr val="tx1"/>
                </a:solidFill>
                <a:latin typeface="+mj-lt"/>
                <a:ea typeface="+mj-ea"/>
                <a:cs typeface="+mj-cs"/>
              </a:rPr>
              <a:t>Arts and Culture Facilities </a:t>
            </a:r>
          </a:p>
        </p:txBody>
      </p:sp>
      <p:sp>
        <p:nvSpPr>
          <p:cNvPr id="41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AB5E6F0F-E6BF-E8F3-8349-E154084313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37116" y="705569"/>
            <a:ext cx="5215846" cy="61182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11CA3A-098E-B606-2A6E-C489730816E4}"/>
              </a:ext>
            </a:extLst>
          </p:cNvPr>
          <p:cNvSpPr txBox="1"/>
          <p:nvPr/>
        </p:nvSpPr>
        <p:spPr>
          <a:xfrm>
            <a:off x="3062689" y="6279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482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1EEF-7121-70DA-58E4-C2D88D75420B}"/>
              </a:ext>
            </a:extLst>
          </p:cNvPr>
          <p:cNvSpPr>
            <a:spLocks noGrp="1"/>
          </p:cNvSpPr>
          <p:nvPr>
            <p:ph type="title"/>
          </p:nvPr>
        </p:nvSpPr>
        <p:spPr>
          <a:xfrm>
            <a:off x="735061" y="336583"/>
            <a:ext cx="9221689" cy="1144534"/>
          </a:xfrm>
        </p:spPr>
        <p:txBody>
          <a:bodyPr/>
          <a:lstStyle/>
          <a:p>
            <a:r>
              <a:rPr lang="en-US" sz="2800"/>
              <a:t>Sport Facilities</a:t>
            </a:r>
            <a:endParaRPr lang="en-US"/>
          </a:p>
        </p:txBody>
      </p:sp>
      <p:sp>
        <p:nvSpPr>
          <p:cNvPr id="3" name="Content Placeholder 2">
            <a:extLst>
              <a:ext uri="{FF2B5EF4-FFF2-40B4-BE49-F238E27FC236}">
                <a16:creationId xmlns:a16="http://schemas.microsoft.com/office/drawing/2014/main" id="{6069E4A2-B16B-693E-2418-C3002D35262D}"/>
              </a:ext>
            </a:extLst>
          </p:cNvPr>
          <p:cNvSpPr>
            <a:spLocks noGrp="1"/>
          </p:cNvSpPr>
          <p:nvPr>
            <p:ph idx="1"/>
          </p:nvPr>
        </p:nvSpPr>
        <p:spPr>
          <a:xfrm>
            <a:off x="735060" y="1481117"/>
            <a:ext cx="9221689" cy="4796544"/>
          </a:xfrm>
        </p:spPr>
        <p:txBody>
          <a:bodyPr/>
          <a:lstStyle/>
          <a:p>
            <a:pPr algn="l" rtl="0" fontAlgn="base"/>
            <a:r>
              <a:rPr lang="en-AU" sz="2000" b="0" i="0" dirty="0">
                <a:solidFill>
                  <a:srgbClr val="000000"/>
                </a:solidFill>
                <a:effectLst/>
              </a:rPr>
              <a:t>Waikato District sport clubs and pavilions are an important part of ensuring our communities stay active and healthy. The facilities that fall into this category serve the prime purpose of catering to a manner of sport and recreation activities within the Waikato District. This includes: </a:t>
            </a:r>
          </a:p>
          <a:p>
            <a:pPr marL="342900" indent="-342900" fontAlgn="base">
              <a:buFont typeface="Arial" panose="020B0604020202020204" pitchFamily="34" charset="0"/>
              <a:buChar char="•"/>
            </a:pPr>
            <a:r>
              <a:rPr lang="en-AU" sz="2000" dirty="0">
                <a:solidFill>
                  <a:srgbClr val="000000"/>
                </a:solidFill>
              </a:rPr>
              <a:t>Pavilions </a:t>
            </a:r>
          </a:p>
          <a:p>
            <a:pPr marL="342900" indent="-342900" fontAlgn="base">
              <a:buFont typeface="Arial" panose="020B0604020202020204" pitchFamily="34" charset="0"/>
              <a:buChar char="•"/>
            </a:pPr>
            <a:r>
              <a:rPr lang="en-AU" sz="2000" dirty="0">
                <a:solidFill>
                  <a:srgbClr val="000000"/>
                </a:solidFill>
              </a:rPr>
              <a:t>Clubrooms </a:t>
            </a:r>
          </a:p>
          <a:p>
            <a:pPr marL="342900" indent="-342900" fontAlgn="base">
              <a:buFont typeface="Arial" panose="020B0604020202020204" pitchFamily="34" charset="0"/>
              <a:buChar char="•"/>
            </a:pPr>
            <a:r>
              <a:rPr lang="en-AU" sz="2000" dirty="0">
                <a:solidFill>
                  <a:srgbClr val="000000"/>
                </a:solidFill>
              </a:rPr>
              <a:t>Grandstands </a:t>
            </a:r>
          </a:p>
          <a:p>
            <a:pPr marL="342900" indent="-342900" fontAlgn="base">
              <a:buFont typeface="Arial" panose="020B0604020202020204" pitchFamily="34" charset="0"/>
              <a:buChar char="•"/>
            </a:pPr>
            <a:r>
              <a:rPr lang="en-AU" sz="2000" dirty="0">
                <a:solidFill>
                  <a:srgbClr val="000000"/>
                </a:solidFill>
              </a:rPr>
              <a:t>Gymnasiums </a:t>
            </a:r>
          </a:p>
          <a:p>
            <a:pPr marL="342900" indent="-342900" fontAlgn="base">
              <a:buFont typeface="Arial" panose="020B0604020202020204" pitchFamily="34" charset="0"/>
              <a:buChar char="•"/>
            </a:pPr>
            <a:r>
              <a:rPr lang="en-AU" sz="2000" dirty="0">
                <a:solidFill>
                  <a:srgbClr val="000000"/>
                </a:solidFill>
              </a:rPr>
              <a:t>Sport specific storage facilities </a:t>
            </a:r>
          </a:p>
          <a:p>
            <a:endParaRPr lang="en-US" dirty="0"/>
          </a:p>
        </p:txBody>
      </p:sp>
    </p:spTree>
    <p:extLst>
      <p:ext uri="{BB962C8B-B14F-4D97-AF65-F5344CB8AC3E}">
        <p14:creationId xmlns:p14="http://schemas.microsoft.com/office/powerpoint/2010/main" val="11697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2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60269" y="704591"/>
            <a:ext cx="3132310" cy="3939140"/>
          </a:xfrm>
        </p:spPr>
        <p:txBody>
          <a:bodyPr vert="horz" lIns="91440" tIns="45720" rIns="91440" bIns="45720" rtlCol="0" anchor="b">
            <a:normAutofit/>
          </a:bodyPr>
          <a:lstStyle/>
          <a:p>
            <a:pPr defTabSz="914400"/>
            <a:r>
              <a:rPr lang="en-US" sz="6500" kern="1200">
                <a:solidFill>
                  <a:schemeClr val="tx1"/>
                </a:solidFill>
                <a:latin typeface="+mj-lt"/>
                <a:ea typeface="+mj-ea"/>
                <a:cs typeface="+mj-cs"/>
              </a:rPr>
              <a:t>Sport Facilities</a:t>
            </a:r>
          </a:p>
        </p:txBody>
      </p:sp>
      <p:sp>
        <p:nvSpPr>
          <p:cNvPr id="513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2EFDC189-3F50-0BB7-8CC1-209D08B9D9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1820" y="705569"/>
            <a:ext cx="5246438" cy="61182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11CA3A-098E-B606-2A6E-C489730816E4}"/>
              </a:ext>
            </a:extLst>
          </p:cNvPr>
          <p:cNvSpPr txBox="1"/>
          <p:nvPr/>
        </p:nvSpPr>
        <p:spPr>
          <a:xfrm>
            <a:off x="3062689" y="6279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119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820700" y="300497"/>
            <a:ext cx="9221689" cy="1144534"/>
          </a:xfrm>
        </p:spPr>
        <p:txBody>
          <a:bodyPr/>
          <a:lstStyle/>
          <a:p>
            <a:r>
              <a:rPr lang="en-US" sz="3200" dirty="0"/>
              <a:t>Visions</a:t>
            </a:r>
          </a:p>
        </p:txBody>
      </p:sp>
      <p:sp>
        <p:nvSpPr>
          <p:cNvPr id="3" name="TextBox 2">
            <a:extLst>
              <a:ext uri="{FF2B5EF4-FFF2-40B4-BE49-F238E27FC236}">
                <a16:creationId xmlns:a16="http://schemas.microsoft.com/office/drawing/2014/main" id="{A311CA3A-098E-B606-2A6E-C489730816E4}"/>
              </a:ext>
            </a:extLst>
          </p:cNvPr>
          <p:cNvSpPr txBox="1"/>
          <p:nvPr/>
        </p:nvSpPr>
        <p:spPr>
          <a:xfrm>
            <a:off x="3062689" y="627961"/>
            <a:ext cx="184731" cy="369332"/>
          </a:xfrm>
          <a:prstGeom prst="rect">
            <a:avLst/>
          </a:prstGeom>
          <a:noFill/>
        </p:spPr>
        <p:txBody>
          <a:bodyPr wrap="none" rtlCol="0">
            <a:spAutoFit/>
          </a:bodyPr>
          <a:lstStyle/>
          <a:p>
            <a:endParaRPr lang="en-US" dirty="0"/>
          </a:p>
        </p:txBody>
      </p:sp>
      <p:pic>
        <p:nvPicPr>
          <p:cNvPr id="4" name="Picture 3" descr="A picture containing text, screenshot, font, number&#10;&#10;Description automatically generated">
            <a:extLst>
              <a:ext uri="{FF2B5EF4-FFF2-40B4-BE49-F238E27FC236}">
                <a16:creationId xmlns:a16="http://schemas.microsoft.com/office/drawing/2014/main" id="{7EA69A8B-E5EE-1E70-5CCD-263B37963A32}"/>
              </a:ext>
            </a:extLst>
          </p:cNvPr>
          <p:cNvPicPr>
            <a:picLocks noChangeAspect="1"/>
          </p:cNvPicPr>
          <p:nvPr/>
        </p:nvPicPr>
        <p:blipFill>
          <a:blip r:embed="rId2"/>
          <a:stretch>
            <a:fillRect/>
          </a:stretch>
        </p:blipFill>
        <p:spPr>
          <a:xfrm>
            <a:off x="1762699" y="1189639"/>
            <a:ext cx="6961497" cy="6216494"/>
          </a:xfrm>
          <a:prstGeom prst="rect">
            <a:avLst/>
          </a:prstGeom>
        </p:spPr>
      </p:pic>
    </p:spTree>
    <p:extLst>
      <p:ext uri="{BB962C8B-B14F-4D97-AF65-F5344CB8AC3E}">
        <p14:creationId xmlns:p14="http://schemas.microsoft.com/office/powerpoint/2010/main" val="52243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p:txBody>
          <a:bodyPr/>
          <a:lstStyle/>
          <a:p>
            <a:r>
              <a:rPr lang="en-US" sz="3200" dirty="0"/>
              <a:t>Further Feedback</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p:txBody>
          <a:bodyPr/>
          <a:lstStyle/>
          <a:p>
            <a:pPr marL="342900" indent="-342900">
              <a:buFont typeface="Arial" panose="020B0604020202020204" pitchFamily="34" charset="0"/>
              <a:buChar char="•"/>
            </a:pPr>
            <a:r>
              <a:rPr lang="en-NZ" sz="2400" dirty="0"/>
              <a:t>Given the number of facilities that are incorporated in this strategy, we will not have time to discuss each facility in detail.</a:t>
            </a:r>
          </a:p>
          <a:p>
            <a:pPr marL="342900" indent="-342900">
              <a:buFont typeface="Arial" panose="020B0604020202020204" pitchFamily="34" charset="0"/>
              <a:buChar char="•"/>
            </a:pPr>
            <a:r>
              <a:rPr lang="en-NZ" sz="2400" dirty="0"/>
              <a:t>The focus of this workshop is high-level strategic thinking.</a:t>
            </a:r>
          </a:p>
          <a:p>
            <a:pPr marL="342900" indent="-342900">
              <a:buFont typeface="Arial" panose="020B0604020202020204" pitchFamily="34" charset="0"/>
              <a:buChar char="•"/>
            </a:pPr>
            <a:r>
              <a:rPr lang="en-NZ" sz="2400" dirty="0"/>
              <a:t>However, we would be very happy to receive information on the uses/needs of community facilities from your local area following this workshop and will write down any items that we need to follow up with. </a:t>
            </a:r>
          </a:p>
          <a:p>
            <a:pPr marL="342900" indent="-342900">
              <a:buFont typeface="Arial" panose="020B0604020202020204" pitchFamily="34" charset="0"/>
              <a:buChar char="•"/>
            </a:pPr>
            <a:r>
              <a:rPr lang="en-NZ" sz="2400" dirty="0"/>
              <a:t>Please email </a:t>
            </a:r>
            <a:r>
              <a:rPr lang="en-NZ" sz="2400" dirty="0">
                <a:hlinkClick r:id="rId2"/>
              </a:rPr>
              <a:t>reserve.planning@waidc.govt.nz</a:t>
            </a:r>
            <a:r>
              <a:rPr lang="en-NZ" sz="2400" dirty="0"/>
              <a:t> </a:t>
            </a:r>
            <a:endParaRPr lang="en-US" dirty="0"/>
          </a:p>
        </p:txBody>
      </p:sp>
    </p:spTree>
    <p:extLst>
      <p:ext uri="{BB962C8B-B14F-4D97-AF65-F5344CB8AC3E}">
        <p14:creationId xmlns:p14="http://schemas.microsoft.com/office/powerpoint/2010/main" val="1335789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53D7-1944-5F48-B8E8-EBBC294E44F0}"/>
              </a:ext>
            </a:extLst>
          </p:cNvPr>
          <p:cNvSpPr>
            <a:spLocks noGrp="1"/>
          </p:cNvSpPr>
          <p:nvPr>
            <p:ph type="title"/>
          </p:nvPr>
        </p:nvSpPr>
        <p:spPr/>
        <p:txBody>
          <a:bodyPr/>
          <a:lstStyle/>
          <a:p>
            <a:r>
              <a:rPr lang="en-US" dirty="0"/>
              <a:t>Questions / Clarifications</a:t>
            </a:r>
          </a:p>
        </p:txBody>
      </p:sp>
      <p:sp>
        <p:nvSpPr>
          <p:cNvPr id="3" name="Content Placeholder 2">
            <a:extLst>
              <a:ext uri="{FF2B5EF4-FFF2-40B4-BE49-F238E27FC236}">
                <a16:creationId xmlns:a16="http://schemas.microsoft.com/office/drawing/2014/main" id="{B115A7CE-B972-E044-B3FB-0E1A4CAAB0CB}"/>
              </a:ext>
            </a:extLst>
          </p:cNvPr>
          <p:cNvSpPr>
            <a:spLocks noGrp="1"/>
          </p:cNvSpPr>
          <p:nvPr>
            <p:ph idx="1"/>
          </p:nvPr>
        </p:nvSpPr>
        <p:spPr/>
        <p:txBody>
          <a:bodyPr/>
          <a:lstStyle/>
          <a:p>
            <a:pPr marL="537750" lvl="1" indent="-285750"/>
            <a:endParaRPr lang="en-US" dirty="0"/>
          </a:p>
          <a:p>
            <a:pPr marL="537750" lvl="1" indent="-285750"/>
            <a:r>
              <a:rPr lang="en-US" dirty="0"/>
              <a:t>Have we captured the correct community outcomes and vision to guide this project?</a:t>
            </a:r>
          </a:p>
          <a:p>
            <a:pPr marL="537750" lvl="1" indent="-285750"/>
            <a:r>
              <a:rPr lang="en-US" dirty="0"/>
              <a:t>How do we best </a:t>
            </a:r>
            <a:r>
              <a:rPr lang="en-US" dirty="0" err="1"/>
              <a:t>recognise</a:t>
            </a:r>
            <a:r>
              <a:rPr lang="en-US" dirty="0"/>
              <a:t> the contribution of other facility types which are not Council-owned but provide benefit to the community such as maraes, school swimming pools, or community-owned buildings?</a:t>
            </a:r>
          </a:p>
          <a:p>
            <a:pPr marL="537750" lvl="1" indent="-285750"/>
            <a:r>
              <a:rPr lang="en-US" dirty="0"/>
              <a:t>Are there any other related strategies or plans being formed outside of Council that would be useful to know?  </a:t>
            </a:r>
          </a:p>
          <a:p>
            <a:pPr marL="537750" lvl="1" indent="-285750"/>
            <a:r>
              <a:rPr lang="en-US" dirty="0"/>
              <a:t>Are there any gaps in the strategic document structure?</a:t>
            </a:r>
          </a:p>
          <a:p>
            <a:pPr marL="537750" lvl="1" indent="-285750"/>
            <a:endParaRPr lang="en-US" dirty="0"/>
          </a:p>
          <a:p>
            <a:pPr marL="537750" lvl="1" indent="-285750"/>
            <a:endParaRPr lang="en-US" dirty="0"/>
          </a:p>
        </p:txBody>
      </p:sp>
    </p:spTree>
    <p:extLst>
      <p:ext uri="{BB962C8B-B14F-4D97-AF65-F5344CB8AC3E}">
        <p14:creationId xmlns:p14="http://schemas.microsoft.com/office/powerpoint/2010/main" val="1764946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53D7-1944-5F48-B8E8-EBBC294E44F0}"/>
              </a:ext>
            </a:extLst>
          </p:cNvPr>
          <p:cNvSpPr>
            <a:spLocks noGrp="1"/>
          </p:cNvSpPr>
          <p:nvPr>
            <p:ph type="title"/>
          </p:nvPr>
        </p:nvSpPr>
        <p:spPr/>
        <p:txBody>
          <a:bodyPr/>
          <a:lstStyle/>
          <a:p>
            <a:r>
              <a:rPr lang="en-US" dirty="0"/>
              <a:t>Next Steps</a:t>
            </a:r>
          </a:p>
        </p:txBody>
      </p:sp>
      <p:graphicFrame>
        <p:nvGraphicFramePr>
          <p:cNvPr id="4" name="Content Placeholder 3">
            <a:extLst>
              <a:ext uri="{FF2B5EF4-FFF2-40B4-BE49-F238E27FC236}">
                <a16:creationId xmlns:a16="http://schemas.microsoft.com/office/drawing/2014/main" id="{A105183B-DE25-0A81-4F98-8E54908CFC60}"/>
              </a:ext>
            </a:extLst>
          </p:cNvPr>
          <p:cNvGraphicFramePr>
            <a:graphicFrameLocks noGrp="1"/>
          </p:cNvGraphicFramePr>
          <p:nvPr>
            <p:ph idx="1"/>
            <p:extLst>
              <p:ext uri="{D42A27DB-BD31-4B8C-83A1-F6EECF244321}">
                <p14:modId xmlns:p14="http://schemas.microsoft.com/office/powerpoint/2010/main" val="3100753516"/>
              </p:ext>
            </p:extLst>
          </p:nvPr>
        </p:nvGraphicFramePr>
        <p:xfrm>
          <a:off x="1576388" y="2170113"/>
          <a:ext cx="8380412" cy="466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37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AF5DDF3C-1A6F-4AD9-B0E0-9CBCAF87B724}"/>
              </a:ext>
            </a:extLst>
          </p:cNvPr>
          <p:cNvGraphicFramePr>
            <a:graphicFrameLocks/>
          </p:cNvGraphicFramePr>
          <p:nvPr/>
        </p:nvGraphicFramePr>
        <p:xfrm>
          <a:off x="245544" y="1323626"/>
          <a:ext cx="10200723" cy="58391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D542F18-B5C2-416C-8155-1D8BFB796CA2}"/>
              </a:ext>
            </a:extLst>
          </p:cNvPr>
          <p:cNvSpPr>
            <a:spLocks noGrp="1"/>
          </p:cNvSpPr>
          <p:nvPr>
            <p:ph type="title"/>
          </p:nvPr>
        </p:nvSpPr>
        <p:spPr>
          <a:xfrm>
            <a:off x="735111" y="604838"/>
            <a:ext cx="9221689" cy="1144534"/>
          </a:xfrm>
        </p:spPr>
        <p:txBody>
          <a:bodyPr/>
          <a:lstStyle/>
          <a:p>
            <a:r>
              <a:rPr lang="en-NZ" dirty="0"/>
              <a:t>1. Stocktake of Existing Strategic Portfolio</a:t>
            </a:r>
            <a:br>
              <a:rPr lang="en-NZ" dirty="0"/>
            </a:br>
            <a:endParaRPr lang="en-NZ" i="1" dirty="0"/>
          </a:p>
        </p:txBody>
      </p:sp>
      <p:graphicFrame>
        <p:nvGraphicFramePr>
          <p:cNvPr id="4" name="Content Placeholder 3">
            <a:extLst>
              <a:ext uri="{FF2B5EF4-FFF2-40B4-BE49-F238E27FC236}">
                <a16:creationId xmlns:a16="http://schemas.microsoft.com/office/drawing/2014/main" id="{E8C5F29B-61A3-4D3D-BCF2-9E466A720AF3}"/>
              </a:ext>
            </a:extLst>
          </p:cNvPr>
          <p:cNvGraphicFramePr>
            <a:graphicFrameLocks noGrp="1"/>
          </p:cNvGraphicFramePr>
          <p:nvPr>
            <p:ph idx="1"/>
          </p:nvPr>
        </p:nvGraphicFramePr>
        <p:xfrm>
          <a:off x="4841792" y="8714790"/>
          <a:ext cx="9221787" cy="479583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F8AC90E-06B4-4C9E-8B62-C9C24735207A}"/>
              </a:ext>
            </a:extLst>
          </p:cNvPr>
          <p:cNvSpPr txBox="1"/>
          <p:nvPr/>
        </p:nvSpPr>
        <p:spPr>
          <a:xfrm>
            <a:off x="8133103" y="7120137"/>
            <a:ext cx="7028596" cy="369332"/>
          </a:xfrm>
          <a:prstGeom prst="rect">
            <a:avLst/>
          </a:prstGeom>
          <a:noFill/>
        </p:spPr>
        <p:txBody>
          <a:bodyPr wrap="square">
            <a:spAutoFit/>
          </a:bodyPr>
          <a:lstStyle/>
          <a:p>
            <a:r>
              <a:rPr lang="en-NZ" sz="1800" b="1" dirty="0"/>
              <a:t>TOTAL 32+ documents </a:t>
            </a:r>
          </a:p>
        </p:txBody>
      </p:sp>
    </p:spTree>
    <p:extLst>
      <p:ext uri="{BB962C8B-B14F-4D97-AF65-F5344CB8AC3E}">
        <p14:creationId xmlns:p14="http://schemas.microsoft.com/office/powerpoint/2010/main" val="218731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20DE-F0FE-4084-8131-3D4158C44004}"/>
              </a:ext>
            </a:extLst>
          </p:cNvPr>
          <p:cNvSpPr>
            <a:spLocks noGrp="1"/>
          </p:cNvSpPr>
          <p:nvPr>
            <p:ph type="title"/>
          </p:nvPr>
        </p:nvSpPr>
        <p:spPr/>
        <p:txBody>
          <a:bodyPr/>
          <a:lstStyle/>
          <a:p>
            <a:r>
              <a:rPr lang="en-NZ" dirty="0"/>
              <a:t>Streamlining Strategies – Reshaping the Document </a:t>
            </a:r>
          </a:p>
        </p:txBody>
      </p:sp>
      <p:graphicFrame>
        <p:nvGraphicFramePr>
          <p:cNvPr id="7" name="Diagram 6">
            <a:extLst>
              <a:ext uri="{FF2B5EF4-FFF2-40B4-BE49-F238E27FC236}">
                <a16:creationId xmlns:a16="http://schemas.microsoft.com/office/drawing/2014/main" id="{F65353D3-210E-4FDA-B6F1-D0199006FB01}"/>
              </a:ext>
            </a:extLst>
          </p:cNvPr>
          <p:cNvGraphicFramePr/>
          <p:nvPr/>
        </p:nvGraphicFramePr>
        <p:xfrm>
          <a:off x="1584271" y="1617544"/>
          <a:ext cx="4984591" cy="47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FFF5E591-5F27-491E-91C8-52A23F6B0119}"/>
              </a:ext>
            </a:extLst>
          </p:cNvPr>
          <p:cNvSpPr>
            <a:spLocks noGrp="1"/>
          </p:cNvSpPr>
          <p:nvPr>
            <p:ph idx="1"/>
          </p:nvPr>
        </p:nvSpPr>
        <p:spPr>
          <a:xfrm>
            <a:off x="3420627" y="2821998"/>
            <a:ext cx="3143250" cy="3136553"/>
          </a:xfrm>
        </p:spPr>
        <p:txBody>
          <a:bodyPr/>
          <a:lstStyle/>
          <a:p>
            <a:r>
              <a:rPr lang="en-NZ" sz="1800" b="1" dirty="0"/>
              <a:t>    Strategic</a:t>
            </a:r>
          </a:p>
          <a:p>
            <a:endParaRPr lang="en-NZ" sz="1800" b="1" dirty="0"/>
          </a:p>
          <a:p>
            <a:endParaRPr lang="en-NZ" sz="1800" b="1" dirty="0"/>
          </a:p>
          <a:p>
            <a:endParaRPr lang="en-NZ" sz="1800" b="1" dirty="0"/>
          </a:p>
          <a:p>
            <a:r>
              <a:rPr lang="en-NZ" sz="1800" b="1" dirty="0"/>
              <a:t>     Tactical</a:t>
            </a:r>
          </a:p>
          <a:p>
            <a:endParaRPr lang="en-NZ" sz="1800" b="1" dirty="0"/>
          </a:p>
          <a:p>
            <a:endParaRPr lang="en-NZ" sz="1800" b="1" dirty="0"/>
          </a:p>
          <a:p>
            <a:endParaRPr lang="en-NZ" sz="1800" b="1" dirty="0"/>
          </a:p>
          <a:p>
            <a:r>
              <a:rPr lang="en-NZ" sz="1800" b="1" dirty="0"/>
              <a:t>Operational</a:t>
            </a:r>
            <a:endParaRPr lang="en-NZ" b="1" dirty="0"/>
          </a:p>
        </p:txBody>
      </p:sp>
      <p:sp>
        <p:nvSpPr>
          <p:cNvPr id="10" name="Content Placeholder 8">
            <a:extLst>
              <a:ext uri="{FF2B5EF4-FFF2-40B4-BE49-F238E27FC236}">
                <a16:creationId xmlns:a16="http://schemas.microsoft.com/office/drawing/2014/main" id="{7E17A15C-CBA9-44C5-ABAE-9BAD522EAB63}"/>
              </a:ext>
            </a:extLst>
          </p:cNvPr>
          <p:cNvSpPr txBox="1">
            <a:spLocks/>
          </p:cNvSpPr>
          <p:nvPr/>
        </p:nvSpPr>
        <p:spPr>
          <a:xfrm>
            <a:off x="735062" y="2447540"/>
            <a:ext cx="3143250" cy="3136553"/>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NZ" sz="1800" b="1" dirty="0"/>
              <a:t>           Why &amp; When</a:t>
            </a:r>
          </a:p>
          <a:p>
            <a:endParaRPr lang="en-NZ" sz="1800" b="1" dirty="0"/>
          </a:p>
          <a:p>
            <a:endParaRPr lang="en-NZ" sz="1800" b="1" dirty="0"/>
          </a:p>
          <a:p>
            <a:endParaRPr lang="en-NZ" sz="1800" b="1" dirty="0"/>
          </a:p>
          <a:p>
            <a:r>
              <a:rPr lang="en-NZ" sz="1800" b="1" dirty="0"/>
              <a:t>     Where &amp; How</a:t>
            </a:r>
          </a:p>
          <a:p>
            <a:endParaRPr lang="en-NZ" sz="1800" b="1" dirty="0"/>
          </a:p>
          <a:p>
            <a:endParaRPr lang="en-NZ" sz="1800" b="1" dirty="0"/>
          </a:p>
          <a:p>
            <a:endParaRPr lang="en-NZ" sz="1800" b="1" dirty="0"/>
          </a:p>
          <a:p>
            <a:r>
              <a:rPr lang="en-NZ" sz="1800" b="1" dirty="0"/>
              <a:t>    What</a:t>
            </a:r>
            <a:endParaRPr lang="en-NZ" b="1" dirty="0"/>
          </a:p>
        </p:txBody>
      </p:sp>
      <p:sp>
        <p:nvSpPr>
          <p:cNvPr id="11" name="Content Placeholder 8">
            <a:extLst>
              <a:ext uri="{FF2B5EF4-FFF2-40B4-BE49-F238E27FC236}">
                <a16:creationId xmlns:a16="http://schemas.microsoft.com/office/drawing/2014/main" id="{6B94690F-2438-4A08-8F0B-4E8F01A0BD8A}"/>
              </a:ext>
            </a:extLst>
          </p:cNvPr>
          <p:cNvSpPr txBox="1">
            <a:spLocks/>
          </p:cNvSpPr>
          <p:nvPr/>
        </p:nvSpPr>
        <p:spPr>
          <a:xfrm>
            <a:off x="5846446" y="2606139"/>
            <a:ext cx="2371724" cy="3136553"/>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r>
              <a:rPr lang="en-NZ" sz="1800" b="1" dirty="0"/>
              <a:t>Strategic Document </a:t>
            </a:r>
          </a:p>
          <a:p>
            <a:pPr algn="ctr"/>
            <a:endParaRPr lang="en-NZ" sz="1800" b="1" dirty="0"/>
          </a:p>
          <a:p>
            <a:pPr algn="ctr"/>
            <a:endParaRPr lang="en-NZ" sz="1800" b="1" dirty="0"/>
          </a:p>
          <a:p>
            <a:pPr algn="ctr"/>
            <a:r>
              <a:rPr lang="en-NZ" sz="1800" b="1" dirty="0"/>
              <a:t>Action plan </a:t>
            </a:r>
          </a:p>
          <a:p>
            <a:pPr algn="ctr"/>
            <a:endParaRPr lang="en-NZ" sz="1800" b="1" dirty="0"/>
          </a:p>
          <a:p>
            <a:pPr algn="ctr"/>
            <a:endParaRPr lang="en-NZ" sz="1800" b="1" dirty="0"/>
          </a:p>
          <a:p>
            <a:pPr algn="ctr"/>
            <a:endParaRPr lang="en-NZ" sz="1800" b="1" dirty="0"/>
          </a:p>
          <a:p>
            <a:pPr algn="ctr"/>
            <a:r>
              <a:rPr lang="en-NZ" sz="1800" b="1" dirty="0"/>
              <a:t>         Implementation </a:t>
            </a:r>
          </a:p>
          <a:p>
            <a:pPr algn="ctr"/>
            <a:r>
              <a:rPr lang="en-NZ" sz="1800" b="1" dirty="0"/>
              <a:t>                 plan </a:t>
            </a:r>
          </a:p>
          <a:p>
            <a:r>
              <a:rPr lang="en-NZ" sz="1400" i="1" dirty="0"/>
              <a:t>               </a:t>
            </a:r>
          </a:p>
        </p:txBody>
      </p:sp>
      <p:cxnSp>
        <p:nvCxnSpPr>
          <p:cNvPr id="18" name="Straight Arrow Connector 17">
            <a:extLst>
              <a:ext uri="{FF2B5EF4-FFF2-40B4-BE49-F238E27FC236}">
                <a16:creationId xmlns:a16="http://schemas.microsoft.com/office/drawing/2014/main" id="{C9ED230A-3E5A-4088-88CE-AA915C228962}"/>
              </a:ext>
            </a:extLst>
          </p:cNvPr>
          <p:cNvCxnSpPr>
            <a:cxnSpLocks/>
          </p:cNvCxnSpPr>
          <p:nvPr/>
        </p:nvCxnSpPr>
        <p:spPr>
          <a:xfrm>
            <a:off x="8115300" y="373538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F5B538A-1FE3-4E2D-9242-1F67AC990BDE}"/>
              </a:ext>
            </a:extLst>
          </p:cNvPr>
          <p:cNvSpPr txBox="1"/>
          <p:nvPr/>
        </p:nvSpPr>
        <p:spPr>
          <a:xfrm>
            <a:off x="8881109" y="3549018"/>
            <a:ext cx="1075641" cy="2800767"/>
          </a:xfrm>
          <a:prstGeom prst="rect">
            <a:avLst/>
          </a:prstGeom>
          <a:noFill/>
        </p:spPr>
        <p:txBody>
          <a:bodyPr wrap="square" rtlCol="0">
            <a:spAutoFit/>
          </a:bodyPr>
          <a:lstStyle/>
          <a:p>
            <a:pPr algn="ctr"/>
            <a:r>
              <a:rPr lang="en-NZ" sz="1600" dirty="0"/>
              <a:t>AMPs</a:t>
            </a:r>
          </a:p>
          <a:p>
            <a:pPr algn="ctr"/>
            <a:endParaRPr lang="en-NZ" sz="1600" dirty="0"/>
          </a:p>
          <a:p>
            <a:pPr algn="ctr"/>
            <a:endParaRPr lang="en-NZ" sz="1600" dirty="0"/>
          </a:p>
          <a:p>
            <a:pPr algn="ctr"/>
            <a:endParaRPr lang="en-NZ" sz="1600" dirty="0"/>
          </a:p>
          <a:p>
            <a:pPr algn="ctr"/>
            <a:r>
              <a:rPr lang="en-NZ" sz="1600" dirty="0"/>
              <a:t>LTP</a:t>
            </a:r>
          </a:p>
          <a:p>
            <a:pPr algn="ctr"/>
            <a:endParaRPr lang="en-NZ" sz="1600" dirty="0"/>
          </a:p>
          <a:p>
            <a:pPr algn="ctr"/>
            <a:endParaRPr lang="en-NZ" sz="1600" dirty="0"/>
          </a:p>
          <a:p>
            <a:pPr algn="ctr"/>
            <a:endParaRPr lang="en-NZ" sz="1600" dirty="0"/>
          </a:p>
          <a:p>
            <a:pPr algn="ctr"/>
            <a:r>
              <a:rPr lang="en-NZ" sz="1600" dirty="0"/>
              <a:t>Annual Plan</a:t>
            </a:r>
          </a:p>
          <a:p>
            <a:endParaRPr lang="en-NZ" sz="1600" dirty="0"/>
          </a:p>
        </p:txBody>
      </p:sp>
      <p:cxnSp>
        <p:nvCxnSpPr>
          <p:cNvPr id="23" name="Straight Arrow Connector 22">
            <a:extLst>
              <a:ext uri="{FF2B5EF4-FFF2-40B4-BE49-F238E27FC236}">
                <a16:creationId xmlns:a16="http://schemas.microsoft.com/office/drawing/2014/main" id="{FC199404-8AC4-40DF-9C5C-816A0D98D4C7}"/>
              </a:ext>
            </a:extLst>
          </p:cNvPr>
          <p:cNvCxnSpPr/>
          <p:nvPr/>
        </p:nvCxnSpPr>
        <p:spPr>
          <a:xfrm>
            <a:off x="9387577" y="4054400"/>
            <a:ext cx="0" cy="425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0ECCE7-360E-4F96-807E-FA1F79DC32E5}"/>
              </a:ext>
            </a:extLst>
          </p:cNvPr>
          <p:cNvCxnSpPr/>
          <p:nvPr/>
        </p:nvCxnSpPr>
        <p:spPr>
          <a:xfrm>
            <a:off x="9399007" y="5003971"/>
            <a:ext cx="0" cy="425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72708DEF-901E-65A1-74D2-C7CF9CF61293}"/>
              </a:ext>
            </a:extLst>
          </p:cNvPr>
          <p:cNvCxnSpPr>
            <a:cxnSpLocks/>
          </p:cNvCxnSpPr>
          <p:nvPr/>
        </p:nvCxnSpPr>
        <p:spPr>
          <a:xfrm>
            <a:off x="8155305" y="2790166"/>
            <a:ext cx="765810" cy="556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6735F55-6FB5-8C8C-66E6-A07FB701FFDC}"/>
              </a:ext>
            </a:extLst>
          </p:cNvPr>
          <p:cNvCxnSpPr>
            <a:cxnSpLocks/>
          </p:cNvCxnSpPr>
          <p:nvPr/>
        </p:nvCxnSpPr>
        <p:spPr>
          <a:xfrm flipV="1">
            <a:off x="8218170" y="4054400"/>
            <a:ext cx="855345" cy="94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05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p:txBody>
          <a:bodyPr/>
          <a:lstStyle/>
          <a:p>
            <a:r>
              <a:rPr lang="en-US" sz="3200" dirty="0"/>
              <a:t>CFS Key Project Phases</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p:txBody>
          <a:bodyPr/>
          <a:lstStyle/>
          <a:p>
            <a:r>
              <a:rPr lang="en-US" sz="2400" dirty="0"/>
              <a:t>The key phases of the CFS are:</a:t>
            </a:r>
          </a:p>
          <a:p>
            <a:pPr marL="971550" lvl="1" indent="-514350">
              <a:buFont typeface="+mj-lt"/>
              <a:buAutoNum type="arabicPeriod"/>
            </a:pPr>
            <a:r>
              <a:rPr lang="en-US" sz="2400" dirty="0"/>
              <a:t>Research and collation of current knowledge</a:t>
            </a:r>
          </a:p>
          <a:p>
            <a:pPr marL="971550" lvl="1" indent="-514350">
              <a:buFont typeface="+mj-lt"/>
              <a:buAutoNum type="arabicPeriod"/>
            </a:pPr>
            <a:r>
              <a:rPr lang="en-US" sz="2400" dirty="0"/>
              <a:t>Discussions with Council staff assess strategic fit within other strategic documents underway, and current issues</a:t>
            </a:r>
          </a:p>
          <a:p>
            <a:pPr marL="971550" lvl="1" indent="-514350">
              <a:buFont typeface="+mj-lt"/>
              <a:buAutoNum type="arabicPeriod"/>
            </a:pPr>
            <a:r>
              <a:rPr lang="en-US" sz="2400" dirty="0"/>
              <a:t>Workshop with </a:t>
            </a:r>
            <a:r>
              <a:rPr lang="en-US" sz="2400" dirty="0" err="1"/>
              <a:t>Councillors</a:t>
            </a:r>
            <a:endParaRPr lang="en-US" sz="2400" dirty="0"/>
          </a:p>
          <a:p>
            <a:pPr marL="971550" lvl="1" indent="-514350">
              <a:buFont typeface="+mj-lt"/>
              <a:buAutoNum type="arabicPeriod"/>
            </a:pPr>
            <a:r>
              <a:rPr lang="en-US" sz="2400" dirty="0"/>
              <a:t>Community, Stakeholder and Iwi Engagement</a:t>
            </a:r>
          </a:p>
          <a:p>
            <a:pPr marL="971550" lvl="1" indent="-514350">
              <a:buFont typeface="+mj-lt"/>
              <a:buAutoNum type="arabicPeriod"/>
            </a:pPr>
            <a:r>
              <a:rPr lang="en-US" sz="2400" dirty="0"/>
              <a:t>Workshop with </a:t>
            </a:r>
            <a:r>
              <a:rPr lang="en-US" sz="2400" dirty="0" err="1"/>
              <a:t>Councillors</a:t>
            </a:r>
            <a:endParaRPr lang="en-US" sz="2400" dirty="0"/>
          </a:p>
          <a:p>
            <a:pPr marL="971550" lvl="1" indent="-514350">
              <a:buFont typeface="+mj-lt"/>
              <a:buAutoNum type="arabicPeriod"/>
            </a:pPr>
            <a:r>
              <a:rPr lang="en-US" sz="2400" dirty="0"/>
              <a:t>Adoption of Strategy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7155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6" name="Rectangle 718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60269" y="704592"/>
            <a:ext cx="4215526" cy="1258679"/>
          </a:xfrm>
        </p:spPr>
        <p:txBody>
          <a:bodyPr vert="horz" lIns="91440" tIns="45720" rIns="91440" bIns="45720" rtlCol="0" anchor="b">
            <a:normAutofit fontScale="90000"/>
          </a:bodyPr>
          <a:lstStyle/>
          <a:p>
            <a:pPr defTabSz="914400"/>
            <a:r>
              <a:rPr lang="en-US" sz="3600" kern="1200" dirty="0">
                <a:solidFill>
                  <a:schemeClr val="tx1"/>
                </a:solidFill>
                <a:latin typeface="+mj-lt"/>
                <a:ea typeface="+mj-ea"/>
                <a:cs typeface="+mj-cs"/>
              </a:rPr>
              <a:t>What is the Community Facilities Strategy?</a:t>
            </a:r>
          </a:p>
        </p:txBody>
      </p:sp>
      <p:sp>
        <p:nvSpPr>
          <p:cNvPr id="718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24" y="4860400"/>
            <a:ext cx="2854566" cy="20159"/>
          </a:xfrm>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 name="connsiteX0" fmla="*/ 0 w 2854566"/>
              <a:gd name="connsiteY0" fmla="*/ 0 h 20159"/>
              <a:gd name="connsiteX1" fmla="*/ 542368 w 2854566"/>
              <a:gd name="connsiteY1" fmla="*/ 0 h 20159"/>
              <a:gd name="connsiteX2" fmla="*/ 1027644 w 2854566"/>
              <a:gd name="connsiteY2" fmla="*/ 0 h 20159"/>
              <a:gd name="connsiteX3" fmla="*/ 1655648 w 2854566"/>
              <a:gd name="connsiteY3" fmla="*/ 0 h 20159"/>
              <a:gd name="connsiteX4" fmla="*/ 2198016 w 2854566"/>
              <a:gd name="connsiteY4" fmla="*/ 0 h 20159"/>
              <a:gd name="connsiteX5" fmla="*/ 2854566 w 2854566"/>
              <a:gd name="connsiteY5" fmla="*/ 0 h 20159"/>
              <a:gd name="connsiteX6" fmla="*/ 2854566 w 2854566"/>
              <a:gd name="connsiteY6" fmla="*/ 20159 h 20159"/>
              <a:gd name="connsiteX7" fmla="*/ 2283653 w 2854566"/>
              <a:gd name="connsiteY7" fmla="*/ 20159 h 20159"/>
              <a:gd name="connsiteX8" fmla="*/ 1655648 w 2854566"/>
              <a:gd name="connsiteY8" fmla="*/ 20159 h 20159"/>
              <a:gd name="connsiteX9" fmla="*/ 1170372 w 2854566"/>
              <a:gd name="connsiteY9" fmla="*/ 20159 h 20159"/>
              <a:gd name="connsiteX10" fmla="*/ 599459 w 2854566"/>
              <a:gd name="connsiteY10" fmla="*/ 20159 h 20159"/>
              <a:gd name="connsiteX11" fmla="*/ 0 w 2854566"/>
              <a:gd name="connsiteY11" fmla="*/ 20159 h 20159"/>
              <a:gd name="connsiteX12" fmla="*/ 0 w 2854566"/>
              <a:gd name="connsiteY12"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4566" h="20159" fill="none" extrusionOk="0">
                <a:moveTo>
                  <a:pt x="0" y="0"/>
                </a:moveTo>
                <a:cubicBezTo>
                  <a:pt x="129070" y="-20306"/>
                  <a:pt x="305400" y="-5206"/>
                  <a:pt x="542368" y="0"/>
                </a:cubicBezTo>
                <a:cubicBezTo>
                  <a:pt x="724505" y="3063"/>
                  <a:pt x="980623" y="-27685"/>
                  <a:pt x="1113281" y="0"/>
                </a:cubicBezTo>
                <a:cubicBezTo>
                  <a:pt x="1320303" y="-24426"/>
                  <a:pt x="1521816" y="-28902"/>
                  <a:pt x="1712740" y="0"/>
                </a:cubicBezTo>
                <a:cubicBezTo>
                  <a:pt x="1897615" y="25098"/>
                  <a:pt x="2184204" y="25485"/>
                  <a:pt x="2312198" y="0"/>
                </a:cubicBezTo>
                <a:cubicBezTo>
                  <a:pt x="2448808" y="-15038"/>
                  <a:pt x="2666883" y="11267"/>
                  <a:pt x="2854566" y="0"/>
                </a:cubicBezTo>
                <a:cubicBezTo>
                  <a:pt x="2854319" y="4587"/>
                  <a:pt x="2853371" y="10472"/>
                  <a:pt x="2854566" y="20159"/>
                </a:cubicBezTo>
                <a:cubicBezTo>
                  <a:pt x="2649270" y="48442"/>
                  <a:pt x="2419994" y="48996"/>
                  <a:pt x="2226561" y="20159"/>
                </a:cubicBezTo>
                <a:cubicBezTo>
                  <a:pt x="2016681" y="14726"/>
                  <a:pt x="1869241" y="14202"/>
                  <a:pt x="1598557" y="20159"/>
                </a:cubicBezTo>
                <a:cubicBezTo>
                  <a:pt x="1295970" y="15478"/>
                  <a:pt x="1189385" y="37455"/>
                  <a:pt x="1027644" y="20159"/>
                </a:cubicBezTo>
                <a:cubicBezTo>
                  <a:pt x="881340" y="40278"/>
                  <a:pt x="279447" y="39851"/>
                  <a:pt x="0" y="20159"/>
                </a:cubicBezTo>
                <a:cubicBezTo>
                  <a:pt x="-1463" y="13642"/>
                  <a:pt x="1215" y="9009"/>
                  <a:pt x="0" y="0"/>
                </a:cubicBezTo>
                <a:close/>
              </a:path>
              <a:path w="2854566" h="20159" stroke="0" extrusionOk="0">
                <a:moveTo>
                  <a:pt x="0" y="0"/>
                </a:moveTo>
                <a:cubicBezTo>
                  <a:pt x="185856" y="16355"/>
                  <a:pt x="310307" y="35971"/>
                  <a:pt x="542368" y="0"/>
                </a:cubicBezTo>
                <a:cubicBezTo>
                  <a:pt x="790271" y="-21868"/>
                  <a:pt x="839008" y="26813"/>
                  <a:pt x="1027644" y="0"/>
                </a:cubicBezTo>
                <a:cubicBezTo>
                  <a:pt x="1201290" y="-48238"/>
                  <a:pt x="1501765" y="-15975"/>
                  <a:pt x="1655648" y="0"/>
                </a:cubicBezTo>
                <a:cubicBezTo>
                  <a:pt x="1842287" y="-17066"/>
                  <a:pt x="1976358" y="-33760"/>
                  <a:pt x="2198016" y="0"/>
                </a:cubicBezTo>
                <a:cubicBezTo>
                  <a:pt x="2423710" y="-12293"/>
                  <a:pt x="2594462" y="42879"/>
                  <a:pt x="2854566" y="0"/>
                </a:cubicBezTo>
                <a:cubicBezTo>
                  <a:pt x="2855050" y="10024"/>
                  <a:pt x="2854827" y="13265"/>
                  <a:pt x="2854566" y="20159"/>
                </a:cubicBezTo>
                <a:cubicBezTo>
                  <a:pt x="2718112" y="52205"/>
                  <a:pt x="2471433" y="50667"/>
                  <a:pt x="2283653" y="20159"/>
                </a:cubicBezTo>
                <a:cubicBezTo>
                  <a:pt x="2108691" y="-9892"/>
                  <a:pt x="1798979" y="26534"/>
                  <a:pt x="1655648" y="20159"/>
                </a:cubicBezTo>
                <a:cubicBezTo>
                  <a:pt x="1547087" y="32718"/>
                  <a:pt x="1348877" y="47364"/>
                  <a:pt x="1170372" y="20159"/>
                </a:cubicBezTo>
                <a:cubicBezTo>
                  <a:pt x="1006383" y="17918"/>
                  <a:pt x="884781" y="42430"/>
                  <a:pt x="599459" y="20159"/>
                </a:cubicBezTo>
                <a:cubicBezTo>
                  <a:pt x="314106" y="-6512"/>
                  <a:pt x="219196" y="24734"/>
                  <a:pt x="0" y="20159"/>
                </a:cubicBezTo>
                <a:cubicBezTo>
                  <a:pt x="614" y="10722"/>
                  <a:pt x="102" y="4582"/>
                  <a:pt x="0" y="0"/>
                </a:cubicBezTo>
                <a:close/>
              </a:path>
              <a:path w="2854566" h="20159" fill="none" stroke="0" extrusionOk="0">
                <a:moveTo>
                  <a:pt x="0" y="0"/>
                </a:moveTo>
                <a:cubicBezTo>
                  <a:pt x="92759" y="-22822"/>
                  <a:pt x="295480" y="5516"/>
                  <a:pt x="542368" y="0"/>
                </a:cubicBezTo>
                <a:cubicBezTo>
                  <a:pt x="779040" y="11263"/>
                  <a:pt x="871645" y="1347"/>
                  <a:pt x="1113281" y="0"/>
                </a:cubicBezTo>
                <a:cubicBezTo>
                  <a:pt x="1304345" y="-23172"/>
                  <a:pt x="1508013" y="5931"/>
                  <a:pt x="1712740" y="0"/>
                </a:cubicBezTo>
                <a:cubicBezTo>
                  <a:pt x="1904613" y="51130"/>
                  <a:pt x="2176972" y="-5813"/>
                  <a:pt x="2312198" y="0"/>
                </a:cubicBezTo>
                <a:cubicBezTo>
                  <a:pt x="2444205" y="-43393"/>
                  <a:pt x="2631224" y="-43522"/>
                  <a:pt x="2854566" y="0"/>
                </a:cubicBezTo>
                <a:cubicBezTo>
                  <a:pt x="2854582" y="3986"/>
                  <a:pt x="2853308" y="10391"/>
                  <a:pt x="2854566" y="20159"/>
                </a:cubicBezTo>
                <a:cubicBezTo>
                  <a:pt x="2734264" y="54459"/>
                  <a:pt x="2399738" y="61152"/>
                  <a:pt x="2226561" y="20159"/>
                </a:cubicBezTo>
                <a:cubicBezTo>
                  <a:pt x="2031873" y="-5314"/>
                  <a:pt x="1870907" y="45056"/>
                  <a:pt x="1598557" y="20159"/>
                </a:cubicBezTo>
                <a:cubicBezTo>
                  <a:pt x="1313835" y="16480"/>
                  <a:pt x="1172109" y="6807"/>
                  <a:pt x="1027644" y="20159"/>
                </a:cubicBezTo>
                <a:cubicBezTo>
                  <a:pt x="908187" y="85590"/>
                  <a:pt x="310550" y="-15202"/>
                  <a:pt x="0" y="20159"/>
                </a:cubicBezTo>
                <a:cubicBezTo>
                  <a:pt x="295" y="14283"/>
                  <a:pt x="-1067" y="836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854566"/>
                      <a:gd name="connsiteY0" fmla="*/ 0 h 20159"/>
                      <a:gd name="connsiteX1" fmla="*/ 542368 w 2854566"/>
                      <a:gd name="connsiteY1" fmla="*/ 0 h 20159"/>
                      <a:gd name="connsiteX2" fmla="*/ 1113281 w 2854566"/>
                      <a:gd name="connsiteY2" fmla="*/ 0 h 20159"/>
                      <a:gd name="connsiteX3" fmla="*/ 1712740 w 2854566"/>
                      <a:gd name="connsiteY3" fmla="*/ 0 h 20159"/>
                      <a:gd name="connsiteX4" fmla="*/ 2312198 w 2854566"/>
                      <a:gd name="connsiteY4" fmla="*/ 0 h 20159"/>
                      <a:gd name="connsiteX5" fmla="*/ 2854566 w 2854566"/>
                      <a:gd name="connsiteY5" fmla="*/ 0 h 20159"/>
                      <a:gd name="connsiteX6" fmla="*/ 2854566 w 2854566"/>
                      <a:gd name="connsiteY6" fmla="*/ 20159 h 20159"/>
                      <a:gd name="connsiteX7" fmla="*/ 2226561 w 2854566"/>
                      <a:gd name="connsiteY7" fmla="*/ 20159 h 20159"/>
                      <a:gd name="connsiteX8" fmla="*/ 1598557 w 2854566"/>
                      <a:gd name="connsiteY8" fmla="*/ 20159 h 20159"/>
                      <a:gd name="connsiteX9" fmla="*/ 1027644 w 2854566"/>
                      <a:gd name="connsiteY9" fmla="*/ 20159 h 20159"/>
                      <a:gd name="connsiteX10" fmla="*/ 0 w 2854566"/>
                      <a:gd name="connsiteY10" fmla="*/ 20159 h 20159"/>
                      <a:gd name="connsiteX11" fmla="*/ 0 w 2854566"/>
                      <a:gd name="connsiteY11"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4566" h="20159" fill="none" extrusionOk="0">
                        <a:moveTo>
                          <a:pt x="0" y="0"/>
                        </a:moveTo>
                        <a:cubicBezTo>
                          <a:pt x="118371" y="-7024"/>
                          <a:pt x="314587" y="-1655"/>
                          <a:pt x="542368" y="0"/>
                        </a:cubicBezTo>
                        <a:cubicBezTo>
                          <a:pt x="770149" y="1655"/>
                          <a:pt x="895779" y="3063"/>
                          <a:pt x="1113281" y="0"/>
                        </a:cubicBezTo>
                        <a:cubicBezTo>
                          <a:pt x="1330783" y="-3063"/>
                          <a:pt x="1521249" y="-21235"/>
                          <a:pt x="1712740" y="0"/>
                        </a:cubicBezTo>
                        <a:cubicBezTo>
                          <a:pt x="1904231" y="21235"/>
                          <a:pt x="2185802" y="22628"/>
                          <a:pt x="2312198" y="0"/>
                        </a:cubicBezTo>
                        <a:cubicBezTo>
                          <a:pt x="2438594" y="-22628"/>
                          <a:pt x="2668169" y="-19298"/>
                          <a:pt x="2854566" y="0"/>
                        </a:cubicBezTo>
                        <a:cubicBezTo>
                          <a:pt x="2854152" y="4686"/>
                          <a:pt x="2853564" y="10166"/>
                          <a:pt x="2854566" y="20159"/>
                        </a:cubicBezTo>
                        <a:cubicBezTo>
                          <a:pt x="2688714" y="46339"/>
                          <a:pt x="2414119" y="37363"/>
                          <a:pt x="2226561" y="20159"/>
                        </a:cubicBezTo>
                        <a:cubicBezTo>
                          <a:pt x="2039003" y="2955"/>
                          <a:pt x="1867712" y="22948"/>
                          <a:pt x="1598557" y="20159"/>
                        </a:cubicBezTo>
                        <a:cubicBezTo>
                          <a:pt x="1329402" y="17370"/>
                          <a:pt x="1167731" y="18813"/>
                          <a:pt x="1027644" y="20159"/>
                        </a:cubicBezTo>
                        <a:cubicBezTo>
                          <a:pt x="887557" y="21505"/>
                          <a:pt x="303305" y="-8043"/>
                          <a:pt x="0" y="20159"/>
                        </a:cubicBezTo>
                        <a:cubicBezTo>
                          <a:pt x="-563" y="14836"/>
                          <a:pt x="223" y="8698"/>
                          <a:pt x="0" y="0"/>
                        </a:cubicBezTo>
                        <a:close/>
                      </a:path>
                      <a:path w="2854566" h="20159" stroke="0" extrusionOk="0">
                        <a:moveTo>
                          <a:pt x="0" y="0"/>
                        </a:moveTo>
                        <a:cubicBezTo>
                          <a:pt x="186103" y="21480"/>
                          <a:pt x="289612" y="22933"/>
                          <a:pt x="542368" y="0"/>
                        </a:cubicBezTo>
                        <a:cubicBezTo>
                          <a:pt x="795124" y="-22933"/>
                          <a:pt x="843122" y="13987"/>
                          <a:pt x="1027644" y="0"/>
                        </a:cubicBezTo>
                        <a:cubicBezTo>
                          <a:pt x="1212166" y="-13987"/>
                          <a:pt x="1477573" y="2197"/>
                          <a:pt x="1655648" y="0"/>
                        </a:cubicBezTo>
                        <a:cubicBezTo>
                          <a:pt x="1833723" y="-2197"/>
                          <a:pt x="2007151" y="-21955"/>
                          <a:pt x="2198016" y="0"/>
                        </a:cubicBezTo>
                        <a:cubicBezTo>
                          <a:pt x="2388881" y="21955"/>
                          <a:pt x="2635101" y="20091"/>
                          <a:pt x="2854566" y="0"/>
                        </a:cubicBezTo>
                        <a:cubicBezTo>
                          <a:pt x="2854872" y="9542"/>
                          <a:pt x="2854026" y="13424"/>
                          <a:pt x="2854566" y="20159"/>
                        </a:cubicBezTo>
                        <a:cubicBezTo>
                          <a:pt x="2724630" y="27815"/>
                          <a:pt x="2457532" y="46680"/>
                          <a:pt x="2283653" y="20159"/>
                        </a:cubicBezTo>
                        <a:cubicBezTo>
                          <a:pt x="2109774" y="-6362"/>
                          <a:pt x="1781960" y="25993"/>
                          <a:pt x="1655648" y="20159"/>
                        </a:cubicBezTo>
                        <a:cubicBezTo>
                          <a:pt x="1529336" y="14325"/>
                          <a:pt x="1341804" y="40591"/>
                          <a:pt x="1170372" y="20159"/>
                        </a:cubicBezTo>
                        <a:cubicBezTo>
                          <a:pt x="998940" y="-273"/>
                          <a:pt x="872254" y="30037"/>
                          <a:pt x="599459" y="20159"/>
                        </a:cubicBezTo>
                        <a:cubicBezTo>
                          <a:pt x="326664" y="10281"/>
                          <a:pt x="233261" y="10772"/>
                          <a:pt x="0" y="20159"/>
                        </a:cubicBezTo>
                        <a:cubicBezTo>
                          <a:pt x="-448" y="10484"/>
                          <a:pt x="-345" y="50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C956AD63-B0AE-7C3E-034E-C18E20AD1E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8917" y="705569"/>
            <a:ext cx="4512244" cy="6118297"/>
          </a:xfrm>
          <a:prstGeom prst="rect">
            <a:avLst/>
          </a:prstGeom>
          <a:solidFill>
            <a:schemeClr val="accent2"/>
          </a:solidFill>
        </p:spPr>
      </p:pic>
      <p:sp>
        <p:nvSpPr>
          <p:cNvPr id="3" name="AutoShape 2">
            <a:extLst>
              <a:ext uri="{FF2B5EF4-FFF2-40B4-BE49-F238E27FC236}">
                <a16:creationId xmlns:a16="http://schemas.microsoft.com/office/drawing/2014/main" id="{23F8F080-D895-4B41-20E0-E197F73326EE}"/>
              </a:ext>
            </a:extLst>
          </p:cNvPr>
          <p:cNvSpPr>
            <a:spLocks noChangeAspect="1" noChangeArrowheads="1"/>
          </p:cNvSpPr>
          <p:nvPr/>
        </p:nvSpPr>
        <p:spPr bwMode="auto">
          <a:xfrm>
            <a:off x="5192712" y="494135"/>
            <a:ext cx="3438103" cy="34381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8F0F540E-522F-68E6-E696-E85F32C5B0FD}"/>
              </a:ext>
            </a:extLst>
          </p:cNvPr>
          <p:cNvSpPr txBox="1"/>
          <p:nvPr/>
        </p:nvSpPr>
        <p:spPr>
          <a:xfrm>
            <a:off x="560269" y="1963271"/>
            <a:ext cx="4011731" cy="4555093"/>
          </a:xfrm>
          <a:prstGeom prst="rect">
            <a:avLst/>
          </a:prstGeom>
          <a:noFill/>
        </p:spPr>
        <p:txBody>
          <a:bodyPr wrap="square" rtlCol="0">
            <a:spAutoFit/>
          </a:bodyPr>
          <a:lstStyle/>
          <a:p>
            <a:endParaRPr lang="en-AU" sz="1600" dirty="0">
              <a:effectLst/>
              <a:ea typeface="Calibri" panose="020F0502020204030204" pitchFamily="34" charset="0"/>
              <a:cs typeface="Times New Roman" panose="02020603050405020304" pitchFamily="18" charset="0"/>
            </a:endParaRPr>
          </a:p>
          <a:p>
            <a:r>
              <a:rPr lang="en-AU" sz="1600" dirty="0">
                <a:effectLst/>
                <a:ea typeface="Calibri" panose="020F0502020204030204" pitchFamily="34" charset="0"/>
                <a:cs typeface="Times New Roman" panose="02020603050405020304" pitchFamily="18" charset="0"/>
              </a:rPr>
              <a:t>The CFS provides strategic direction for Council over the next 20 years. It is also utilised within the strategic decision-making process for regular long-term planning. </a:t>
            </a:r>
            <a:endParaRPr lang="en-AU" sz="1600" dirty="0">
              <a:ea typeface="Calibri" panose="020F0502020204030204" pitchFamily="34" charset="0"/>
              <a:cs typeface="Times New Roman" panose="02020603050405020304" pitchFamily="18" charset="0"/>
            </a:endParaRPr>
          </a:p>
          <a:p>
            <a:endParaRPr lang="en-AU" sz="1600" dirty="0">
              <a:effectLst/>
              <a:ea typeface="Calibri" panose="020F0502020204030204" pitchFamily="34" charset="0"/>
              <a:cs typeface="Times New Roman" panose="02020603050405020304" pitchFamily="18" charset="0"/>
            </a:endParaRPr>
          </a:p>
          <a:p>
            <a:r>
              <a:rPr lang="en-AU" sz="1600" dirty="0">
                <a:effectLst/>
                <a:ea typeface="Calibri" panose="020F0502020204030204" pitchFamily="34" charset="0"/>
                <a:cs typeface="Times New Roman" panose="02020603050405020304" pitchFamily="18" charset="0"/>
              </a:rPr>
              <a:t>This strategy provides a clear direction for community facilities within the Waikato District and places the actions within facility specific Action Plans which can be regularly reviewed in alignment with the CFS. </a:t>
            </a:r>
          </a:p>
          <a:p>
            <a:endParaRPr lang="en-AU" sz="1600" dirty="0">
              <a:ea typeface="Calibri" panose="020F0502020204030204" pitchFamily="34" charset="0"/>
              <a:cs typeface="Times New Roman" panose="02020603050405020304" pitchFamily="18" charset="0"/>
            </a:endParaRPr>
          </a:p>
          <a:p>
            <a:endParaRPr lang="en-AU" sz="1600" dirty="0">
              <a:ea typeface="Calibri" panose="020F0502020204030204" pitchFamily="34" charset="0"/>
              <a:cs typeface="Times New Roman" panose="02020603050405020304" pitchFamily="18" charset="0"/>
            </a:endParaRPr>
          </a:p>
          <a:p>
            <a:r>
              <a:rPr lang="en-AU" sz="1600" dirty="0">
                <a:effectLst/>
                <a:ea typeface="Calibri" panose="020F0502020204030204" pitchFamily="34" charset="0"/>
                <a:cs typeface="Times New Roman" panose="02020603050405020304" pitchFamily="18" charset="0"/>
              </a:rPr>
              <a:t>The CFS will also provide direction for decision making, development and management of our community facilities including tasks such as investment and divestment. </a:t>
            </a:r>
            <a:endParaRPr lang="en-NZ" sz="1600" dirty="0">
              <a:effectLst/>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020A365C-4F78-22E2-EA7E-65F040153908}"/>
              </a:ext>
            </a:extLst>
          </p:cNvPr>
          <p:cNvSpPr txBox="1"/>
          <p:nvPr/>
        </p:nvSpPr>
        <p:spPr>
          <a:xfrm>
            <a:off x="5710518" y="1333931"/>
            <a:ext cx="3301827" cy="369332"/>
          </a:xfrm>
          <a:prstGeom prst="rect">
            <a:avLst/>
          </a:prstGeom>
          <a:noFill/>
        </p:spPr>
        <p:txBody>
          <a:bodyPr wrap="square" rtlCol="0">
            <a:spAutoFit/>
          </a:bodyPr>
          <a:lstStyle/>
          <a:p>
            <a:r>
              <a:rPr lang="en-US" dirty="0"/>
              <a:t>SWAP PHOTO FOR LOCAL PHOTO</a:t>
            </a:r>
          </a:p>
        </p:txBody>
      </p:sp>
    </p:spTree>
    <p:extLst>
      <p:ext uri="{BB962C8B-B14F-4D97-AF65-F5344CB8AC3E}">
        <p14:creationId xmlns:p14="http://schemas.microsoft.com/office/powerpoint/2010/main" val="79368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6C27-CE26-25CC-F938-AF2E984925BA}"/>
              </a:ext>
            </a:extLst>
          </p:cNvPr>
          <p:cNvSpPr>
            <a:spLocks noGrp="1"/>
          </p:cNvSpPr>
          <p:nvPr>
            <p:ph type="title"/>
          </p:nvPr>
        </p:nvSpPr>
        <p:spPr/>
        <p:txBody>
          <a:bodyPr/>
          <a:lstStyle/>
          <a:p>
            <a:r>
              <a:rPr lang="en-US" dirty="0"/>
              <a:t>What are Community Facilities?</a:t>
            </a:r>
          </a:p>
        </p:txBody>
      </p:sp>
      <p:sp>
        <p:nvSpPr>
          <p:cNvPr id="3" name="Content Placeholder 2">
            <a:extLst>
              <a:ext uri="{FF2B5EF4-FFF2-40B4-BE49-F238E27FC236}">
                <a16:creationId xmlns:a16="http://schemas.microsoft.com/office/drawing/2014/main" id="{05641E9B-D46E-D310-A4DB-269A9F892731}"/>
              </a:ext>
            </a:extLst>
          </p:cNvPr>
          <p:cNvSpPr>
            <a:spLocks noGrp="1"/>
          </p:cNvSpPr>
          <p:nvPr>
            <p:ph idx="1"/>
          </p:nvPr>
        </p:nvSpPr>
        <p:spPr/>
        <p:txBody>
          <a:bodyPr/>
          <a:lstStyle/>
          <a:p>
            <a:r>
              <a:rPr lang="en-AU" sz="1800" dirty="0">
                <a:effectLst/>
                <a:latin typeface="Arial" panose="020B0604020202020204" pitchFamily="34" charset="0"/>
                <a:ea typeface="Calibri" panose="020F0502020204030204" pitchFamily="34" charset="0"/>
                <a:cs typeface="Times New Roman" panose="02020603050405020304" pitchFamily="18" charset="0"/>
              </a:rPr>
              <a:t>This Community Facilities Strategy defines community facilities as </a:t>
            </a:r>
            <a:r>
              <a:rPr lang="en-AU" sz="1800" b="1" i="1" dirty="0">
                <a:effectLst/>
                <a:latin typeface="Arial" panose="020B0604020202020204" pitchFamily="34" charset="0"/>
                <a:ea typeface="Calibri" panose="020F0502020204030204" pitchFamily="34" charset="0"/>
                <a:cs typeface="Times New Roman" panose="02020603050405020304" pitchFamily="18" charset="0"/>
              </a:rPr>
              <a:t>Council-owned or administered buildings or community lead facilities on Council land, which are operated and maintained for the primary purpose of providing public spaces for community use. </a:t>
            </a:r>
            <a:r>
              <a:rPr lang="en-AU" sz="1800" dirty="0">
                <a:effectLst/>
                <a:latin typeface="Arial" panose="020B0604020202020204" pitchFamily="34" charset="0"/>
                <a:ea typeface="Calibri" panose="020F0502020204030204" pitchFamily="34" charset="0"/>
                <a:cs typeface="Times New Roman" panose="02020603050405020304" pitchFamily="18" charset="0"/>
              </a:rPr>
              <a:t> </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013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AC6C-779F-D09F-67A3-BB361930C46F}"/>
              </a:ext>
            </a:extLst>
          </p:cNvPr>
          <p:cNvSpPr>
            <a:spLocks noGrp="1"/>
          </p:cNvSpPr>
          <p:nvPr>
            <p:ph type="title"/>
          </p:nvPr>
        </p:nvSpPr>
        <p:spPr/>
        <p:txBody>
          <a:bodyPr/>
          <a:lstStyle/>
          <a:p>
            <a:r>
              <a:rPr lang="en-US" dirty="0"/>
              <a:t>Amenities not included</a:t>
            </a:r>
          </a:p>
        </p:txBody>
      </p:sp>
      <p:sp>
        <p:nvSpPr>
          <p:cNvPr id="3" name="Content Placeholder 2">
            <a:extLst>
              <a:ext uri="{FF2B5EF4-FFF2-40B4-BE49-F238E27FC236}">
                <a16:creationId xmlns:a16="http://schemas.microsoft.com/office/drawing/2014/main" id="{058E54BD-FE6C-E885-D3B0-CD5839527FF6}"/>
              </a:ext>
            </a:extLst>
          </p:cNvPr>
          <p:cNvSpPr>
            <a:spLocks noGrp="1"/>
          </p:cNvSpPr>
          <p:nvPr>
            <p:ph idx="1"/>
          </p:nvPr>
        </p:nvSpPr>
        <p:spPr/>
        <p:txBody>
          <a:bodyPr/>
          <a:lstStyle/>
          <a:p>
            <a:r>
              <a:rPr lang="en-AU" sz="1800" dirty="0">
                <a:effectLst/>
                <a:latin typeface="Arial" panose="020B0604020202020204" pitchFamily="34" charset="0"/>
                <a:ea typeface="Calibri" panose="020F0502020204030204" pitchFamily="34" charset="0"/>
                <a:cs typeface="Times New Roman" panose="02020603050405020304" pitchFamily="18" charset="0"/>
              </a:rPr>
              <a:t>A facility or place will not be included within the strategy if the facility:</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is not a building;</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is already covered within another strategy;</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is not owned or administered by Waikato DC, unless it is located on Council owned land;</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is not operated or maintained for the primary purpose of providing public spaces for community use.</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4025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4"/>
</p:tagLst>
</file>

<file path=ppt/theme/theme1.xml><?xml version="1.0" encoding="utf-8"?>
<a:theme xmlns:a="http://schemas.openxmlformats.org/drawingml/2006/main" name="Office Theme">
  <a:themeElements>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6916A6CEB52409F11E7FA24022EF8" ma:contentTypeVersion="9" ma:contentTypeDescription="Create a new document." ma:contentTypeScope="" ma:versionID="b819708e6b6fd2e0336c8c3d707f3dcd">
  <xsd:schema xmlns:xsd="http://www.w3.org/2001/XMLSchema" xmlns:xs="http://www.w3.org/2001/XMLSchema" xmlns:p="http://schemas.microsoft.com/office/2006/metadata/properties" xmlns:ns2="76a4eae9-f630-497e-988d-3ec914de2a6a" xmlns:ns3="01e9b872-8522-43dd-9819-17b75bc012fb" targetNamespace="http://schemas.microsoft.com/office/2006/metadata/properties" ma:root="true" ma:fieldsID="1d1c2b9c5aca0f7dae1ff1f995045ab3" ns2:_="" ns3:_="">
    <xsd:import namespace="76a4eae9-f630-497e-988d-3ec914de2a6a"/>
    <xsd:import namespace="01e9b872-8522-43dd-9819-17b75bc012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4eae9-f630-497e-988d-3ec914de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e9b872-8522-43dd-9819-17b75bc012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A6A1DE-A64B-4073-B2D4-EFEC13EF124A}">
  <ds:schemaRefs>
    <ds:schemaRef ds:uri="d1ad70b1-fcc1-4f3e-87f1-253d083588de"/>
    <ds:schemaRef ds:uri="dd05d45d-172b-4dd3-b4ef-26d77bd031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3115466-7E29-49C6-9BDF-2D2CA3A7BD11}"/>
</file>

<file path=customXml/itemProps3.xml><?xml version="1.0" encoding="utf-8"?>
<ds:datastoreItem xmlns:ds="http://schemas.openxmlformats.org/officeDocument/2006/customXml" ds:itemID="{0FC335DD-7CA7-4A58-B6F1-3A57CAE0E929}"/>
</file>

<file path=docProps/app.xml><?xml version="1.0" encoding="utf-8"?>
<Properties xmlns="http://schemas.openxmlformats.org/officeDocument/2006/extended-properties" xmlns:vt="http://schemas.openxmlformats.org/officeDocument/2006/docPropsVTypes">
  <Template>WDC Do It Right PowerPoint (Internal Only)</Template>
  <TotalTime>309</TotalTime>
  <Words>1466</Words>
  <Application>Microsoft Office PowerPoint</Application>
  <PresentationFormat>Custom</PresentationFormat>
  <Paragraphs>192</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Segoe UI</vt:lpstr>
      <vt:lpstr>Symbol</vt:lpstr>
      <vt:lpstr>Office Theme</vt:lpstr>
      <vt:lpstr>Community Facilities Strategy</vt:lpstr>
      <vt:lpstr>Workshop Purpose</vt:lpstr>
      <vt:lpstr>Further Feedback</vt:lpstr>
      <vt:lpstr>1. Stocktake of Existing Strategic Portfolio </vt:lpstr>
      <vt:lpstr>Streamlining Strategies – Reshaping the Document </vt:lpstr>
      <vt:lpstr>CFS Key Project Phases</vt:lpstr>
      <vt:lpstr>What is the Community Facilities Strategy?</vt:lpstr>
      <vt:lpstr>What are Community Facilities?</vt:lpstr>
      <vt:lpstr>Amenities not included</vt:lpstr>
      <vt:lpstr>Amenities not included</vt:lpstr>
      <vt:lpstr>Our Facility Categories</vt:lpstr>
      <vt:lpstr>Strategy Structure</vt:lpstr>
      <vt:lpstr>Strategy Structure</vt:lpstr>
      <vt:lpstr>Strategy Structure</vt:lpstr>
      <vt:lpstr>Simplified Vision</vt:lpstr>
      <vt:lpstr>Map of District</vt:lpstr>
      <vt:lpstr>Community Halls </vt:lpstr>
      <vt:lpstr>Community Halls </vt:lpstr>
      <vt:lpstr>Public Toilets </vt:lpstr>
      <vt:lpstr>Public Toilets </vt:lpstr>
      <vt:lpstr>Aquatic Facilities </vt:lpstr>
      <vt:lpstr>Aquatic Facilities</vt:lpstr>
      <vt:lpstr>Libraries and Community Hubs </vt:lpstr>
      <vt:lpstr>Libraries and Community Hubs </vt:lpstr>
      <vt:lpstr>Arts and Culture Facilities </vt:lpstr>
      <vt:lpstr>Arts and Culture Facilities </vt:lpstr>
      <vt:lpstr>Sport Facilities</vt:lpstr>
      <vt:lpstr>Sport Facilities</vt:lpstr>
      <vt:lpstr>Visions</vt:lpstr>
      <vt:lpstr>Questions / Clarifications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dc:title>
  <dc:creator>Matthew Horsfield</dc:creator>
  <cp:lastModifiedBy>Matthew Horsfield</cp:lastModifiedBy>
  <cp:revision>3</cp:revision>
  <dcterms:created xsi:type="dcterms:W3CDTF">2023-06-07T23:49:56Z</dcterms:created>
  <dcterms:modified xsi:type="dcterms:W3CDTF">2023-06-09T03:09:07Z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0x0101002326916A6CEB52409F11E7FA24022EF8</vt:lpwstr>
  </property>
</Properties>
</file>