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Lst>
  <p:notesMasterIdLst>
    <p:notesMasterId r:id="rId24"/>
  </p:notesMasterIdLst>
  <p:handoutMasterIdLst>
    <p:handoutMasterId r:id="rId25"/>
  </p:handoutMasterIdLst>
  <p:sldIdLst>
    <p:sldId id="256" r:id="rId4"/>
    <p:sldId id="286" r:id="rId5"/>
    <p:sldId id="289" r:id="rId6"/>
    <p:sldId id="293" r:id="rId7"/>
    <p:sldId id="285" r:id="rId8"/>
    <p:sldId id="295" r:id="rId9"/>
    <p:sldId id="297" r:id="rId10"/>
    <p:sldId id="288" r:id="rId11"/>
    <p:sldId id="292" r:id="rId12"/>
    <p:sldId id="287" r:id="rId13"/>
    <p:sldId id="280" r:id="rId14"/>
    <p:sldId id="281" r:id="rId15"/>
    <p:sldId id="310" r:id="rId16"/>
    <p:sldId id="300" r:id="rId17"/>
    <p:sldId id="313" r:id="rId18"/>
    <p:sldId id="312" r:id="rId19"/>
    <p:sldId id="306" r:id="rId20"/>
    <p:sldId id="307" r:id="rId21"/>
    <p:sldId id="308" r:id="rId22"/>
    <p:sldId id="299" r:id="rId23"/>
  </p:sldIdLst>
  <p:sldSz cx="10691813" cy="7559675"/>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B1"/>
    <a:srgbClr val="FF9933"/>
    <a:srgbClr val="FF0000"/>
    <a:srgbClr val="F8FEF9"/>
    <a:srgbClr val="9C27B0"/>
    <a:srgbClr val="673AB7"/>
    <a:srgbClr val="C218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DF6846-E1EC-4B1E-B4A6-40E71342AD81}" v="2" dt="2023-08-28T02:18:13.2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07" autoAdjust="0"/>
    <p:restoredTop sz="94694"/>
  </p:normalViewPr>
  <p:slideViewPr>
    <p:cSldViewPr snapToGrid="0" snapToObjects="1" showGuides="1">
      <p:cViewPr varScale="1">
        <p:scale>
          <a:sx n="71" d="100"/>
          <a:sy n="71" d="100"/>
        </p:scale>
        <p:origin x="1320" y="48"/>
      </p:cViewPr>
      <p:guideLst>
        <p:guide orient="horz" pos="2381"/>
        <p:guide pos="3368"/>
      </p:guideLst>
    </p:cSldViewPr>
  </p:slideViewPr>
  <p:notesTextViewPr>
    <p:cViewPr>
      <p:scale>
        <a:sx n="1" d="1"/>
        <a:sy n="1" d="1"/>
      </p:scale>
      <p:origin x="0" y="0"/>
    </p:cViewPr>
  </p:notesTextViewPr>
  <p:notesViewPr>
    <p:cSldViewPr snapToGrid="0" snapToObjects="1">
      <p:cViewPr varScale="1">
        <p:scale>
          <a:sx n="150" d="100"/>
          <a:sy n="150" d="100"/>
        </p:scale>
        <p:origin x="5720" y="184"/>
      </p:cViewPr>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gs" Target="tags/tag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yn Eyre" userId="S::carolyn.eyre@waikatodc.govt.nz::90411ffb-6a49-48d1-9574-95dc72ef8f94" providerId="AD" clId="Web-{54DF6846-E1EC-4B1E-B4A6-40E71342AD81}"/>
    <pc:docChg chg="modSld sldOrd">
      <pc:chgData name="Carolyn Eyre" userId="S::carolyn.eyre@waikatodc.govt.nz::90411ffb-6a49-48d1-9574-95dc72ef8f94" providerId="AD" clId="Web-{54DF6846-E1EC-4B1E-B4A6-40E71342AD81}" dt="2023-08-28T02:18:13.287" v="1" actId="1076"/>
      <pc:docMkLst>
        <pc:docMk/>
      </pc:docMkLst>
      <pc:sldChg chg="ord">
        <pc:chgData name="Carolyn Eyre" userId="S::carolyn.eyre@waikatodc.govt.nz::90411ffb-6a49-48d1-9574-95dc72ef8f94" providerId="AD" clId="Web-{54DF6846-E1EC-4B1E-B4A6-40E71342AD81}" dt="2023-08-27T23:52:22.418" v="0"/>
        <pc:sldMkLst>
          <pc:docMk/>
          <pc:sldMk cId="1100575011" sldId="285"/>
        </pc:sldMkLst>
      </pc:sldChg>
      <pc:sldChg chg="modSp">
        <pc:chgData name="Carolyn Eyre" userId="S::carolyn.eyre@waikatodc.govt.nz::90411ffb-6a49-48d1-9574-95dc72ef8f94" providerId="AD" clId="Web-{54DF6846-E1EC-4B1E-B4A6-40E71342AD81}" dt="2023-08-28T02:18:13.287" v="1" actId="1076"/>
        <pc:sldMkLst>
          <pc:docMk/>
          <pc:sldMk cId="1580057905" sldId="308"/>
        </pc:sldMkLst>
        <pc:grpChg chg="mod">
          <ac:chgData name="Carolyn Eyre" userId="S::carolyn.eyre@waikatodc.govt.nz::90411ffb-6a49-48d1-9574-95dc72ef8f94" providerId="AD" clId="Web-{54DF6846-E1EC-4B1E-B4A6-40E71342AD81}" dt="2023-08-28T02:18:13.287" v="1" actId="1076"/>
          <ac:grpSpMkLst>
            <pc:docMk/>
            <pc:sldMk cId="1580057905" sldId="308"/>
            <ac:grpSpMk id="12" creationId="{1B382A92-05A3-60A6-D8DD-E43D3F3A1C72}"/>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AFB4DD-AAE5-6D49-B734-CA032777A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20A2A59-1B74-0D4E-8B08-7DD8686990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79A6CA-4C76-BC46-98A9-8BBC4DC2D9F2}" type="datetimeFigureOut">
              <a:rPr lang="en-US" smtClean="0"/>
              <a:t>8/27/2023</a:t>
            </a:fld>
            <a:endParaRPr lang="en-US"/>
          </a:p>
        </p:txBody>
      </p:sp>
      <p:sp>
        <p:nvSpPr>
          <p:cNvPr id="4" name="Footer Placeholder 3">
            <a:extLst>
              <a:ext uri="{FF2B5EF4-FFF2-40B4-BE49-F238E27FC236}">
                <a16:creationId xmlns:a16="http://schemas.microsoft.com/office/drawing/2014/main" id="{95ECD271-8C74-7041-B37A-91A2B838F1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B5B8E65-8ABB-2346-BA93-B378481EBD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4DF1F6-28A6-D24C-9932-8441EF8B251B}" type="slidenum">
              <a:rPr lang="en-US" smtClean="0"/>
              <a:t>‹#›</a:t>
            </a:fld>
            <a:endParaRPr lang="en-US"/>
          </a:p>
        </p:txBody>
      </p:sp>
    </p:spTree>
    <p:extLst>
      <p:ext uri="{BB962C8B-B14F-4D97-AF65-F5344CB8AC3E}">
        <p14:creationId xmlns:p14="http://schemas.microsoft.com/office/powerpoint/2010/main" val="117383038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7T02:14:45.053"/>
    </inkml:context>
    <inkml:brush xml:id="br0">
      <inkml:brushProperty name="width" value="0.35" units="cm"/>
      <inkml:brushProperty name="height" value="0.35" units="cm"/>
      <inkml:brushProperty name="color" value="#008AB1"/>
    </inkml:brush>
  </inkml:definitions>
  <inkml:trace contextRef="#ctx0" brushRef="#br0">7659 138 24575,'-263'-10'0,"79"0"0,-256-19 0,-141-3 0,512 33 0,-537 22 0,225 22 0,-147 13 0,-143 25 0,297 8 0,11-3 0,280-73 0,-1-3 0,-124 1 0,-336-17 0,516 2 0,-1-1 0,2-2 0,-1-1 0,-37-12 0,-15-4 0,-546-149 0,551 142 0,40 15 0,-1 0 0,-1 3 0,-54-11 0,28 12 0,0-2 0,0-4 0,-85-32 0,94 30 0,-1 2 0,-1 3 0,0 2 0,-72-4 0,21 10 0,-144 11 0,248-6 0,0 0 0,0 0 0,-1 1 0,1 0 0,0-1 0,0 1 0,0 0 0,0 1 0,0-1 0,0 0 0,0 1 0,0 0 0,1 0 0,-1 0 0,1 0 0,-1 0 0,1 0 0,0 0 0,0 1 0,0 0 0,0-1 0,0 1 0,0 0 0,1 0 0,-1 0 0,1 0 0,0 0 0,0 0 0,0 0 0,0 4 0,-2 9 0,1 0 0,1 1 0,1-1 0,3 31 0,-1-15 0,25 346 0,-25-361-120,1-1-129,-1 0 0,-1 0 0,0 1 0,-4 28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7T02:14:48.739"/>
    </inkml:context>
    <inkml:brush xml:id="br0">
      <inkml:brushProperty name="width" value="0.35" units="cm"/>
      <inkml:brushProperty name="height" value="0.35" units="cm"/>
      <inkml:brushProperty name="color" value="#008AB1"/>
    </inkml:brush>
  </inkml:definitions>
  <inkml:trace contextRef="#ctx0" brushRef="#br0">1 419 24575,'20'-1'0,"1"-2"0,-1-1 0,1 0 0,-1-1 0,24-10 0,43-11 0,342-29 0,-320 45 0,438-1 0,-335 13 0,-109 3 0,103 17 0,81 5 0,-161-23 0,1-6 0,-1-5 0,152-29 0,-261 33 0,77-16 0,154-51 0,-145 33 0,109-25 0,-152 49 0,0 3 0,2 2 0,85 1 0,105 7 0,351 9 0,-543-5 0,0 1 0,0 4 0,-1 2 0,0 3 0,88 32 0,272 140 0,-39-19 0,-372-164 0,27 10 0,2-1 0,0-2 0,0-2 0,0-1 0,1-2 0,62 0 0,234-24 0,-181 5 0,-66 3 0,0-4 0,95-30 0,-74 18 0,-7 4 0,-40 11 0,0-3 0,-1-2 0,67-30 0,-125 47 0,0-1 0,0 0 0,-1 0 0,1 0 0,0 0 0,0 0 0,0 0 0,-1 0 0,1-1 0,-1 1 0,1-1 0,-1 1 0,0-1 0,1 1 0,-1-1 0,0 0 0,1-2 0,-2 3 0,0 0 0,0 1 0,0-1 0,0 0 0,0 0 0,-1 0 0,1 0 0,0 0 0,-1 1 0,1-1 0,0 0 0,-1 0 0,1 1 0,-1-1 0,1 0 0,-1 0 0,0 1 0,1-1 0,-1 1 0,0-1 0,1 0 0,-1 1 0,0 0 0,1-1 0,-1 1 0,-2-1 0,-6-4 0,-1 2 0,-1-1 0,1 1 0,0 1 0,-14-2 0,-139-12 0,-290 11 0,314 8 0,92-3 0,-836 31 0,818-25 0,-1352 115 0,1205-97 0,-259 12 0,-177-11 0,359 16 0,-71 9 0,239-39 0,-125-4 0,236-8 0,-1 0 0,2-1 0,-1 0 0,0-1 0,0 0 0,1 0 0,-1-1 0,-14-8 0,-66-48 0,88 59 0,0-1 0,0 1 0,0-1 0,0 0 0,1 0 0,-1 0 0,0 0 0,1 0 0,-1 0 0,1 0 0,0 0 0,0-1 0,0 1 0,0 0 0,0-1 0,0 1 0,1-1 0,-1 1 0,1-1 0,0 0 0,-1 1 0,1-1 0,0 1 0,1-1 0,-1 1 0,0-1 0,1 0 0,-1 1 0,1-1 0,0 1 0,0 0 0,0-1 0,0 1 0,0 0 0,1 0 0,1-3 0,7-9 0,0 1 0,1 0 0,0 0 0,19-15 0,-20 18 0,28-22 0,80-53 0,4-3 0,-100 70 0,1 1 0,1 1 0,0 0 0,1 2 0,37-15 0,-48 24 0,1 0 0,0 1 0,0 0 0,0 1 0,1 1 0,-1 1 0,1 0 0,-1 1 0,1 0 0,-1 1 0,26 6 0,137 34 0,242 49 0,-389-83 0,0 2 0,0 1 0,-1 1 0,47 24 0,13 3 0,-64-29 0,-1 2 0,0 0 0,-1 1 0,-1 1 0,34 25 0,-35-19 0,36 29 0,87 57 0,-123-92 0,0-1 0,1 0 0,0-2 0,1-1 0,0-1 0,0-1 0,1-1 0,26 3 0,4-4 0,-1-3 0,92-7 0,107-28 0,-201 25 0,-4 1 0,37-6 0,112-30 0,-151 28 0,0 3 0,1 2 0,0 2 0,1 2 0,53 0 0,-27 3 0,126-22 0,-102 10 0,37-5 0,-11 1 0,149-4 0,67 11 0,408-68 0,-250-6 0,-434 80-167,0 3-1,1 3 1,-1 2-1,71 12 1,-105-11-361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7T02:14:50.152"/>
    </inkml:context>
    <inkml:brush xml:id="br0">
      <inkml:brushProperty name="width" value="0.35" units="cm"/>
      <inkml:brushProperty name="height" value="0.35" units="cm"/>
      <inkml:brushProperty name="color" value="#008AB1"/>
    </inkml:brush>
  </inkml:definitions>
  <inkml:trace contextRef="#ctx0" brushRef="#br0">5589 106 24575,'-4'-2'0,"1"-1"0,0 1 0,-1 0 0,1 0 0,-1 0 0,1 0 0,-1 0 0,0 1 0,0 0 0,0 0 0,0 0 0,-4 0 0,-56-3 0,33 3 0,-183-14 0,-347-16 0,34 25 0,-767 91 0,972-46 0,-473-2 0,612-36 0,-85-5 0,248 1 0,-1-1 0,0 0 0,1-2 0,0-1 0,-37-17 0,-27-10 0,-121-20 0,153 32 0,44 18 0,-1 0 0,0 0 0,0 1 0,1 0 0,-2 0 0,1 1 0,-15-2 0,11 4 0,0 1 0,0 0 0,0 0 0,1 1 0,-1 1 0,0 0 0,-18 8 0,-87 44 0,26-9 0,-150 41-1365,123-50-5461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EE8815-1A91-471B-B4A1-5635574F5E7C}" type="datetimeFigureOut">
              <a:rPr lang="en-NZ" smtClean="0"/>
              <a:t>27/08/2023</a:t>
            </a:fld>
            <a:endParaRPr lang="en-NZ"/>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ECDB8-D85A-4174-BFD8-7C163E239D43}" type="slidenum">
              <a:rPr lang="en-NZ" smtClean="0"/>
              <a:t>‹#›</a:t>
            </a:fld>
            <a:endParaRPr lang="en-NZ"/>
          </a:p>
        </p:txBody>
      </p:sp>
    </p:spTree>
    <p:extLst>
      <p:ext uri="{BB962C8B-B14F-4D97-AF65-F5344CB8AC3E}">
        <p14:creationId xmlns:p14="http://schemas.microsoft.com/office/powerpoint/2010/main" val="182776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1D3ECDB8-D85A-4174-BFD8-7C163E239D43}" type="slidenum">
              <a:rPr lang="en-NZ" smtClean="0"/>
              <a:t>8</a:t>
            </a:fld>
            <a:endParaRPr lang="en-NZ"/>
          </a:p>
        </p:txBody>
      </p:sp>
    </p:spTree>
    <p:extLst>
      <p:ext uri="{BB962C8B-B14F-4D97-AF65-F5344CB8AC3E}">
        <p14:creationId xmlns:p14="http://schemas.microsoft.com/office/powerpoint/2010/main" val="3947081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1D3ECDB8-D85A-4174-BFD8-7C163E239D43}" type="slidenum">
              <a:rPr lang="en-NZ" smtClean="0"/>
              <a:t>9</a:t>
            </a:fld>
            <a:endParaRPr lang="en-NZ"/>
          </a:p>
        </p:txBody>
      </p:sp>
    </p:spTree>
    <p:extLst>
      <p:ext uri="{BB962C8B-B14F-4D97-AF65-F5344CB8AC3E}">
        <p14:creationId xmlns:p14="http://schemas.microsoft.com/office/powerpoint/2010/main" val="869644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a:t>Asbestos – getting 5 or do done at a time is the plan</a:t>
            </a:r>
            <a:endParaRPr lang="en-NZ" dirty="0"/>
          </a:p>
        </p:txBody>
      </p:sp>
      <p:sp>
        <p:nvSpPr>
          <p:cNvPr id="4" name="Slide Number Placeholder 3"/>
          <p:cNvSpPr>
            <a:spLocks noGrp="1"/>
          </p:cNvSpPr>
          <p:nvPr>
            <p:ph type="sldNum" sz="quarter" idx="5"/>
          </p:nvPr>
        </p:nvSpPr>
        <p:spPr/>
        <p:txBody>
          <a:bodyPr/>
          <a:lstStyle/>
          <a:p>
            <a:fld id="{1D3ECDB8-D85A-4174-BFD8-7C163E239D43}" type="slidenum">
              <a:rPr lang="en-NZ" smtClean="0"/>
              <a:t>10</a:t>
            </a:fld>
            <a:endParaRPr lang="en-NZ"/>
          </a:p>
        </p:txBody>
      </p:sp>
    </p:spTree>
    <p:extLst>
      <p:ext uri="{BB962C8B-B14F-4D97-AF65-F5344CB8AC3E}">
        <p14:creationId xmlns:p14="http://schemas.microsoft.com/office/powerpoint/2010/main" val="1992534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1D3ECDB8-D85A-4174-BFD8-7C163E239D43}" type="slidenum">
              <a:rPr lang="en-NZ" smtClean="0"/>
              <a:t>11</a:t>
            </a:fld>
            <a:endParaRPr lang="en-NZ"/>
          </a:p>
        </p:txBody>
      </p:sp>
    </p:spTree>
    <p:extLst>
      <p:ext uri="{BB962C8B-B14F-4D97-AF65-F5344CB8AC3E}">
        <p14:creationId xmlns:p14="http://schemas.microsoft.com/office/powerpoint/2010/main" val="3314473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1D3ECDB8-D85A-4174-BFD8-7C163E239D43}" type="slidenum">
              <a:rPr lang="en-NZ" smtClean="0"/>
              <a:t>13</a:t>
            </a:fld>
            <a:endParaRPr lang="en-NZ"/>
          </a:p>
        </p:txBody>
      </p:sp>
    </p:spTree>
    <p:extLst>
      <p:ext uri="{BB962C8B-B14F-4D97-AF65-F5344CB8AC3E}">
        <p14:creationId xmlns:p14="http://schemas.microsoft.com/office/powerpoint/2010/main" val="2903031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1D3ECDB8-D85A-4174-BFD8-7C163E239D43}" type="slidenum">
              <a:rPr lang="en-NZ" smtClean="0"/>
              <a:t>15</a:t>
            </a:fld>
            <a:endParaRPr lang="en-NZ"/>
          </a:p>
        </p:txBody>
      </p:sp>
    </p:spTree>
    <p:extLst>
      <p:ext uri="{BB962C8B-B14F-4D97-AF65-F5344CB8AC3E}">
        <p14:creationId xmlns:p14="http://schemas.microsoft.com/office/powerpoint/2010/main" val="3832050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8188" y="695325"/>
            <a:ext cx="9151739" cy="2631887"/>
          </a:xfrm>
        </p:spPr>
        <p:txBody>
          <a:bodyPr anchor="b">
            <a:normAutofit/>
          </a:bodyPr>
          <a:lstStyle>
            <a:lvl1pPr algn="l">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38188" y="3428708"/>
            <a:ext cx="8617149" cy="1825171"/>
          </a:xfrm>
        </p:spPr>
        <p:txBody>
          <a:bodyPr/>
          <a:lstStyle>
            <a:lvl1pPr marL="0" indent="0" algn="l">
              <a:buNone/>
              <a:defRPr sz="2646">
                <a:solidFill>
                  <a:schemeClr val="accent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pic>
        <p:nvPicPr>
          <p:cNvPr id="38" name="Picture 37">
            <a:extLst>
              <a:ext uri="{FF2B5EF4-FFF2-40B4-BE49-F238E27FC236}">
                <a16:creationId xmlns:a16="http://schemas.microsoft.com/office/drawing/2014/main" id="{C80B88FA-8E60-5B43-85FC-B9427CDD77D4}"/>
              </a:ext>
            </a:extLst>
          </p:cNvPr>
          <p:cNvPicPr>
            <a:picLocks noChangeAspect="1"/>
          </p:cNvPicPr>
          <p:nvPr userDrawn="1"/>
        </p:nvPicPr>
        <p:blipFill>
          <a:blip r:embed="rId2"/>
          <a:stretch>
            <a:fillRect/>
          </a:stretch>
        </p:blipFill>
        <p:spPr>
          <a:xfrm>
            <a:off x="7950393" y="5131531"/>
            <a:ext cx="2428144" cy="2428144"/>
          </a:xfrm>
          <a:prstGeom prst="rect">
            <a:avLst/>
          </a:prstGeom>
        </p:spPr>
      </p:pic>
    </p:spTree>
    <p:extLst>
      <p:ext uri="{BB962C8B-B14F-4D97-AF65-F5344CB8AC3E}">
        <p14:creationId xmlns:p14="http://schemas.microsoft.com/office/powerpoint/2010/main" val="45570740"/>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ED15-1B4A-5B48-88CC-FDEE2282F595}"/>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021D3F11-1742-6C4D-A1DE-ED78756C2935}"/>
              </a:ext>
            </a:extLst>
          </p:cNvPr>
          <p:cNvSpPr>
            <a:spLocks noGrp="1"/>
          </p:cNvSpPr>
          <p:nvPr>
            <p:ph type="body" sz="quarter" idx="10"/>
          </p:nvPr>
        </p:nvSpPr>
        <p:spPr>
          <a:xfrm>
            <a:off x="735013" y="2044701"/>
            <a:ext cx="4360862" cy="47860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DEBD9310-1299-5040-AE93-87F67D637A26}"/>
              </a:ext>
            </a:extLst>
          </p:cNvPr>
          <p:cNvPicPr>
            <a:picLocks noChangeAspect="1"/>
          </p:cNvPicPr>
          <p:nvPr userDrawn="1"/>
        </p:nvPicPr>
        <p:blipFill>
          <a:blip r:embed="rId2">
            <a:alphaModFix amt="20000"/>
          </a:blip>
          <a:stretch>
            <a:fillRect/>
          </a:stretch>
        </p:blipFill>
        <p:spPr>
          <a:xfrm>
            <a:off x="7202003" y="4889805"/>
            <a:ext cx="2139577" cy="2139577"/>
          </a:xfrm>
          <a:prstGeom prst="rect">
            <a:avLst/>
          </a:prstGeom>
        </p:spPr>
      </p:pic>
      <p:pic>
        <p:nvPicPr>
          <p:cNvPr id="8" name="Picture 7">
            <a:extLst>
              <a:ext uri="{FF2B5EF4-FFF2-40B4-BE49-F238E27FC236}">
                <a16:creationId xmlns:a16="http://schemas.microsoft.com/office/drawing/2014/main" id="{E3C1E8C0-2355-A540-B772-EB3956B7D0C5}"/>
              </a:ext>
            </a:extLst>
          </p:cNvPr>
          <p:cNvPicPr>
            <a:picLocks noChangeAspect="1"/>
          </p:cNvPicPr>
          <p:nvPr userDrawn="1"/>
        </p:nvPicPr>
        <p:blipFill>
          <a:blip r:embed="rId3">
            <a:alphaModFix amt="35000"/>
          </a:blip>
          <a:stretch>
            <a:fillRect/>
          </a:stretch>
        </p:blipFill>
        <p:spPr>
          <a:xfrm>
            <a:off x="8048829" y="3741366"/>
            <a:ext cx="1778512" cy="1778512"/>
          </a:xfrm>
          <a:prstGeom prst="rect">
            <a:avLst/>
          </a:prstGeom>
        </p:spPr>
      </p:pic>
      <p:pic>
        <p:nvPicPr>
          <p:cNvPr id="9" name="Picture 8">
            <a:extLst>
              <a:ext uri="{FF2B5EF4-FFF2-40B4-BE49-F238E27FC236}">
                <a16:creationId xmlns:a16="http://schemas.microsoft.com/office/drawing/2014/main" id="{C523EEFA-3F08-EA43-A331-17964DA71BF5}"/>
              </a:ext>
            </a:extLst>
          </p:cNvPr>
          <p:cNvPicPr>
            <a:picLocks noChangeAspect="1"/>
          </p:cNvPicPr>
          <p:nvPr userDrawn="1"/>
        </p:nvPicPr>
        <p:blipFill>
          <a:blip r:embed="rId4">
            <a:alphaModFix amt="20000"/>
          </a:blip>
          <a:stretch>
            <a:fillRect/>
          </a:stretch>
        </p:blipFill>
        <p:spPr>
          <a:xfrm rot="4314537">
            <a:off x="9039973" y="5039387"/>
            <a:ext cx="1145828" cy="1145828"/>
          </a:xfrm>
          <a:prstGeom prst="rect">
            <a:avLst/>
          </a:prstGeom>
        </p:spPr>
      </p:pic>
      <p:cxnSp>
        <p:nvCxnSpPr>
          <p:cNvPr id="12" name="Straight Connector 11">
            <a:extLst>
              <a:ext uri="{FF2B5EF4-FFF2-40B4-BE49-F238E27FC236}">
                <a16:creationId xmlns:a16="http://schemas.microsoft.com/office/drawing/2014/main" id="{23F0D9E0-BBE6-5945-A594-24462CFDE2F0}"/>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944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cxnSp>
        <p:nvCxnSpPr>
          <p:cNvPr id="3" name="Straight Connector 2">
            <a:extLst>
              <a:ext uri="{FF2B5EF4-FFF2-40B4-BE49-F238E27FC236}">
                <a16:creationId xmlns:a16="http://schemas.microsoft.com/office/drawing/2014/main" id="{15393753-163E-1F47-81D0-245C4B041F07}"/>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9FB7E9C2-6DF6-0C47-919D-1D8615DE3705}"/>
              </a:ext>
            </a:extLst>
          </p:cNvPr>
          <p:cNvSpPr>
            <a:spLocks noGrp="1"/>
          </p:cNvSpPr>
          <p:nvPr>
            <p:ph idx="1"/>
          </p:nvPr>
        </p:nvSpPr>
        <p:spPr>
          <a:xfrm>
            <a:off x="735062" y="1944394"/>
            <a:ext cx="4742577"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1C370426-4B86-5A4F-A9E9-EBE4FA3B474D}"/>
              </a:ext>
            </a:extLst>
          </p:cNvPr>
          <p:cNvPicPr>
            <a:picLocks noChangeAspect="1"/>
          </p:cNvPicPr>
          <p:nvPr userDrawn="1"/>
        </p:nvPicPr>
        <p:blipFill rotWithShape="1">
          <a:blip r:embed="rId2">
            <a:alphaModFix/>
          </a:blip>
          <a:srcRect t="16330" b="16455"/>
          <a:stretch/>
        </p:blipFill>
        <p:spPr>
          <a:xfrm>
            <a:off x="5891249" y="2334138"/>
            <a:ext cx="3839084" cy="3626913"/>
          </a:xfrm>
          <a:prstGeom prst="rect">
            <a:avLst/>
          </a:prstGeom>
        </p:spPr>
      </p:pic>
    </p:spTree>
    <p:extLst>
      <p:ext uri="{BB962C8B-B14F-4D97-AF65-F5344CB8AC3E}">
        <p14:creationId xmlns:p14="http://schemas.microsoft.com/office/powerpoint/2010/main" val="2289303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endParaRPr lang="en-US" dirty="0"/>
          </a:p>
        </p:txBody>
      </p:sp>
      <p:cxnSp>
        <p:nvCxnSpPr>
          <p:cNvPr id="3" name="Straight Connector 2">
            <a:extLst>
              <a:ext uri="{FF2B5EF4-FFF2-40B4-BE49-F238E27FC236}">
                <a16:creationId xmlns:a16="http://schemas.microsoft.com/office/drawing/2014/main" id="{15393753-163E-1F47-81D0-245C4B041F07}"/>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9FB7E9C2-6DF6-0C47-919D-1D8615DE3705}"/>
              </a:ext>
            </a:extLst>
          </p:cNvPr>
          <p:cNvSpPr>
            <a:spLocks noGrp="1"/>
          </p:cNvSpPr>
          <p:nvPr>
            <p:ph idx="1"/>
          </p:nvPr>
        </p:nvSpPr>
        <p:spPr>
          <a:xfrm>
            <a:off x="5214174" y="2034186"/>
            <a:ext cx="4742577" cy="4796544"/>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1C370426-4B86-5A4F-A9E9-EBE4FA3B474D}"/>
              </a:ext>
            </a:extLst>
          </p:cNvPr>
          <p:cNvPicPr>
            <a:picLocks noChangeAspect="1"/>
          </p:cNvPicPr>
          <p:nvPr userDrawn="1"/>
        </p:nvPicPr>
        <p:blipFill rotWithShape="1">
          <a:blip r:embed="rId2">
            <a:alphaModFix/>
          </a:blip>
          <a:srcRect t="16330" b="67414"/>
          <a:stretch/>
        </p:blipFill>
        <p:spPr>
          <a:xfrm>
            <a:off x="439118" y="2034186"/>
            <a:ext cx="3839084" cy="877148"/>
          </a:xfrm>
          <a:prstGeom prst="rect">
            <a:avLst/>
          </a:prstGeom>
        </p:spPr>
      </p:pic>
      <p:pic>
        <p:nvPicPr>
          <p:cNvPr id="6" name="Picture 5">
            <a:extLst>
              <a:ext uri="{FF2B5EF4-FFF2-40B4-BE49-F238E27FC236}">
                <a16:creationId xmlns:a16="http://schemas.microsoft.com/office/drawing/2014/main" id="{D8E68D32-303D-1049-98B0-C074933DE323}"/>
              </a:ext>
            </a:extLst>
          </p:cNvPr>
          <p:cNvPicPr>
            <a:picLocks noChangeAspect="1"/>
          </p:cNvPicPr>
          <p:nvPr userDrawn="1"/>
        </p:nvPicPr>
        <p:blipFill rotWithShape="1">
          <a:blip r:embed="rId2">
            <a:alphaModFix/>
            <a:biLevel thresh="25000"/>
          </a:blip>
          <a:srcRect t="32586" b="16454"/>
          <a:stretch/>
        </p:blipFill>
        <p:spPr>
          <a:xfrm>
            <a:off x="439118" y="2911334"/>
            <a:ext cx="3839084" cy="2749764"/>
          </a:xfrm>
          <a:prstGeom prst="rect">
            <a:avLst/>
          </a:prstGeom>
        </p:spPr>
      </p:pic>
    </p:spTree>
    <p:extLst>
      <p:ext uri="{BB962C8B-B14F-4D97-AF65-F5344CB8AC3E}">
        <p14:creationId xmlns:p14="http://schemas.microsoft.com/office/powerpoint/2010/main" val="687025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grey">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524479-A8CD-5143-936C-E34C6EAB0664}"/>
              </a:ext>
            </a:extLst>
          </p:cNvPr>
          <p:cNvSpPr>
            <a:spLocks noGrp="1"/>
          </p:cNvSpPr>
          <p:nvPr>
            <p:ph idx="1"/>
          </p:nvPr>
        </p:nvSpPr>
        <p:spPr>
          <a:xfrm>
            <a:off x="735062" y="2012414"/>
            <a:ext cx="9221689"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A1BBFFAD-A914-9C48-9DC0-A03A26E03CA4}"/>
              </a:ext>
            </a:extLst>
          </p:cNvPr>
          <p:cNvPicPr>
            <a:picLocks noChangeAspect="1"/>
          </p:cNvPicPr>
          <p:nvPr userDrawn="1"/>
        </p:nvPicPr>
        <p:blipFill>
          <a:blip r:embed="rId2"/>
          <a:stretch>
            <a:fillRect/>
          </a:stretch>
        </p:blipFill>
        <p:spPr>
          <a:xfrm>
            <a:off x="7225019" y="4429788"/>
            <a:ext cx="2845561" cy="2400942"/>
          </a:xfrm>
          <a:prstGeom prst="rect">
            <a:avLst/>
          </a:prstGeom>
        </p:spPr>
      </p:pic>
      <p:cxnSp>
        <p:nvCxnSpPr>
          <p:cNvPr id="8" name="Straight Connector 7">
            <a:extLst>
              <a:ext uri="{FF2B5EF4-FFF2-40B4-BE49-F238E27FC236}">
                <a16:creationId xmlns:a16="http://schemas.microsoft.com/office/drawing/2014/main" id="{7BECD4F0-27E6-8941-97A2-354BB6CC152C}"/>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186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blu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524479-A8CD-5143-936C-E34C6EAB0664}"/>
              </a:ext>
            </a:extLst>
          </p:cNvPr>
          <p:cNvSpPr>
            <a:spLocks noGrp="1"/>
          </p:cNvSpPr>
          <p:nvPr>
            <p:ph idx="1"/>
          </p:nvPr>
        </p:nvSpPr>
        <p:spPr>
          <a:xfrm>
            <a:off x="735062" y="2012414"/>
            <a:ext cx="9221689" cy="47965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A1BBFFAD-A914-9C48-9DC0-A03A26E03CA4}"/>
              </a:ext>
            </a:extLst>
          </p:cNvPr>
          <p:cNvPicPr>
            <a:picLocks noChangeAspect="1"/>
          </p:cNvPicPr>
          <p:nvPr userDrawn="1"/>
        </p:nvPicPr>
        <p:blipFill>
          <a:blip r:embed="rId2"/>
          <a:stretch>
            <a:fillRect/>
          </a:stretch>
        </p:blipFill>
        <p:spPr>
          <a:xfrm>
            <a:off x="7225019" y="4429788"/>
            <a:ext cx="2845561" cy="2400942"/>
          </a:xfrm>
          <a:prstGeom prst="rect">
            <a:avLst/>
          </a:prstGeom>
        </p:spPr>
      </p:pic>
      <p:cxnSp>
        <p:nvCxnSpPr>
          <p:cNvPr id="8" name="Straight Connector 7">
            <a:extLst>
              <a:ext uri="{FF2B5EF4-FFF2-40B4-BE49-F238E27FC236}">
                <a16:creationId xmlns:a16="http://schemas.microsoft.com/office/drawing/2014/main" id="{7BECD4F0-27E6-8941-97A2-354BB6CC152C}"/>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90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8188" y="1163993"/>
            <a:ext cx="9151739" cy="2631887"/>
          </a:xfrm>
        </p:spPr>
        <p:txBody>
          <a:bodyPr anchor="b">
            <a:normAutofit/>
          </a:bodyPr>
          <a:lstStyle>
            <a:lvl1pPr algn="l">
              <a:defRPr sz="48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738188" y="3897376"/>
            <a:ext cx="8617149" cy="1825171"/>
          </a:xfrm>
        </p:spPr>
        <p:txBody>
          <a:bodyPr/>
          <a:lstStyle>
            <a:lvl1pPr marL="0" indent="0" algn="l">
              <a:buNone/>
              <a:defRPr sz="2646">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Tree>
    <p:extLst>
      <p:ext uri="{BB962C8B-B14F-4D97-AF65-F5344CB8AC3E}">
        <p14:creationId xmlns:p14="http://schemas.microsoft.com/office/powerpoint/2010/main" val="3056259065"/>
      </p:ext>
    </p:extLst>
  </p:cSld>
  <p:clrMapOvr>
    <a:masterClrMapping/>
  </p:clrMapOvr>
  <p:extLst>
    <p:ext uri="{DCECCB84-F9BA-43D5-87BE-67443E8EF086}">
      <p15:sldGuideLst xmlns:p15="http://schemas.microsoft.com/office/powerpoint/2012/main">
        <p15:guide id="1" orient="horz" pos="2381">
          <p15:clr>
            <a:srgbClr val="FBAE40"/>
          </p15:clr>
        </p15:guide>
        <p15:guide id="2" pos="336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ngle Column">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35062" y="2012414"/>
            <a:ext cx="9221689"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0304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8C53039F-10F1-044A-ADF9-537F748FC79A}"/>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31E09824-BA76-8044-B349-2B3E1C771FED}"/>
              </a:ext>
            </a:extLst>
          </p:cNvPr>
          <p:cNvPicPr>
            <a:picLocks noChangeAspect="1"/>
          </p:cNvPicPr>
          <p:nvPr userDrawn="1"/>
        </p:nvPicPr>
        <p:blipFill>
          <a:blip r:embed="rId2"/>
          <a:stretch>
            <a:fillRect/>
          </a:stretch>
        </p:blipFill>
        <p:spPr>
          <a:xfrm>
            <a:off x="8299961" y="5270017"/>
            <a:ext cx="2359279" cy="1990642"/>
          </a:xfrm>
          <a:prstGeom prst="rect">
            <a:avLst/>
          </a:prstGeom>
        </p:spPr>
      </p:pic>
    </p:spTree>
    <p:extLst>
      <p:ext uri="{BB962C8B-B14F-4D97-AF65-F5344CB8AC3E}">
        <p14:creationId xmlns:p14="http://schemas.microsoft.com/office/powerpoint/2010/main" val="2773426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right s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F95683B-B7D6-BE48-AC21-35922267F41E}"/>
              </a:ext>
            </a:extLst>
          </p:cNvPr>
          <p:cNvSpPr/>
          <p:nvPr userDrawn="1"/>
        </p:nvSpPr>
        <p:spPr>
          <a:xfrm>
            <a:off x="0" y="0"/>
            <a:ext cx="5279083" cy="7559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17029" y="719138"/>
            <a:ext cx="4339722" cy="1144534"/>
          </a:xfrm>
        </p:spPr>
        <p:txBody>
          <a:bodyPr/>
          <a:lstStyle/>
          <a:p>
            <a:r>
              <a:rPr lang="en-US"/>
              <a:t>Click to edit Master title style</a:t>
            </a:r>
            <a:endParaRPr lang="en-US" dirty="0"/>
          </a:p>
        </p:txBody>
      </p:sp>
      <p:sp>
        <p:nvSpPr>
          <p:cNvPr id="4" name="Content Placeholder 3"/>
          <p:cNvSpPr>
            <a:spLocks noGrp="1"/>
          </p:cNvSpPr>
          <p:nvPr>
            <p:ph sz="half" idx="2"/>
          </p:nvPr>
        </p:nvSpPr>
        <p:spPr>
          <a:xfrm>
            <a:off x="5617029" y="2012414"/>
            <a:ext cx="4339722"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8C53039F-10F1-044A-ADF9-537F748FC79A}"/>
              </a:ext>
            </a:extLst>
          </p:cNvPr>
          <p:cNvCxnSpPr>
            <a:cxnSpLocks/>
          </p:cNvCxnSpPr>
          <p:nvPr userDrawn="1"/>
        </p:nvCxnSpPr>
        <p:spPr>
          <a:xfrm>
            <a:off x="5617029" y="6808958"/>
            <a:ext cx="433972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E05BD32-7C7A-4948-9909-E781F9B11919}"/>
              </a:ext>
            </a:extLst>
          </p:cNvPr>
          <p:cNvPicPr>
            <a:picLocks noChangeAspect="1"/>
          </p:cNvPicPr>
          <p:nvPr userDrawn="1"/>
        </p:nvPicPr>
        <p:blipFill rotWithShape="1">
          <a:blip r:embed="rId2"/>
          <a:srcRect l="30116" t="12512" r="30645" b="71209"/>
          <a:stretch/>
        </p:blipFill>
        <p:spPr>
          <a:xfrm>
            <a:off x="576941" y="2808515"/>
            <a:ext cx="4191001" cy="1230082"/>
          </a:xfrm>
          <a:prstGeom prst="rect">
            <a:avLst/>
          </a:prstGeom>
        </p:spPr>
      </p:pic>
    </p:spTree>
    <p:extLst>
      <p:ext uri="{BB962C8B-B14F-4D97-AF65-F5344CB8AC3E}">
        <p14:creationId xmlns:p14="http://schemas.microsoft.com/office/powerpoint/2010/main" val="3833226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Yellow">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A58954-6EFF-FA4D-AC71-8427F876DA27}"/>
              </a:ext>
            </a:extLst>
          </p:cNvPr>
          <p:cNvPicPr>
            <a:picLocks noChangeAspect="1"/>
          </p:cNvPicPr>
          <p:nvPr userDrawn="1"/>
        </p:nvPicPr>
        <p:blipFill>
          <a:blip r:embed="rId2"/>
          <a:stretch>
            <a:fillRect/>
          </a:stretch>
        </p:blipFill>
        <p:spPr>
          <a:xfrm>
            <a:off x="0" y="-4687"/>
            <a:ext cx="10691813" cy="7564362"/>
          </a:xfrm>
          <a:prstGeom prst="rect">
            <a:avLst/>
          </a:prstGeom>
        </p:spPr>
      </p:pic>
      <p:pic>
        <p:nvPicPr>
          <p:cNvPr id="11" name="Picture 10">
            <a:extLst>
              <a:ext uri="{FF2B5EF4-FFF2-40B4-BE49-F238E27FC236}">
                <a16:creationId xmlns:a16="http://schemas.microsoft.com/office/drawing/2014/main" id="{81EF4A30-1879-C648-88C9-E8B82FCAF758}"/>
              </a:ext>
            </a:extLst>
          </p:cNvPr>
          <p:cNvPicPr>
            <a:picLocks noChangeAspect="1"/>
          </p:cNvPicPr>
          <p:nvPr userDrawn="1"/>
        </p:nvPicPr>
        <p:blipFill>
          <a:blip r:embed="rId3"/>
          <a:stretch>
            <a:fillRect/>
          </a:stretch>
        </p:blipFill>
        <p:spPr>
          <a:xfrm>
            <a:off x="845085" y="-1059658"/>
            <a:ext cx="9001642" cy="4134906"/>
          </a:xfrm>
          <a:prstGeom prst="rect">
            <a:avLst/>
          </a:prstGeom>
        </p:spPr>
      </p:pic>
      <p:sp>
        <p:nvSpPr>
          <p:cNvPr id="2" name="Title 1"/>
          <p:cNvSpPr>
            <a:spLocks noGrp="1"/>
          </p:cNvSpPr>
          <p:nvPr>
            <p:ph type="title"/>
          </p:nvPr>
        </p:nvSpPr>
        <p:spPr>
          <a:xfrm>
            <a:off x="3126179" y="284727"/>
            <a:ext cx="4439453" cy="1144534"/>
          </a:xfr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117D896E-6455-914C-804E-85CFCA6CB2E4}"/>
              </a:ext>
            </a:extLst>
          </p:cNvPr>
          <p:cNvCxnSpPr/>
          <p:nvPr userDrawn="1"/>
        </p:nvCxnSpPr>
        <p:spPr>
          <a:xfrm>
            <a:off x="735062" y="6830730"/>
            <a:ext cx="92216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50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revers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descr="A sign in the dark&#10;&#10;Description automatically generated">
            <a:extLst>
              <a:ext uri="{FF2B5EF4-FFF2-40B4-BE49-F238E27FC236}">
                <a16:creationId xmlns:a16="http://schemas.microsoft.com/office/drawing/2014/main" id="{4610DF50-4C96-434D-B2A1-C86CF61F694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8321" t="38674" r="22779" b="38327"/>
          <a:stretch/>
        </p:blipFill>
        <p:spPr>
          <a:xfrm>
            <a:off x="1502230" y="129186"/>
            <a:ext cx="8066314" cy="1905000"/>
          </a:xfrm>
          <a:prstGeom prst="rect">
            <a:avLst/>
          </a:prstGeom>
        </p:spPr>
      </p:pic>
      <p:sp>
        <p:nvSpPr>
          <p:cNvPr id="2" name="Title 1"/>
          <p:cNvSpPr>
            <a:spLocks noGrp="1"/>
          </p:cNvSpPr>
          <p:nvPr>
            <p:ph type="title"/>
          </p:nvPr>
        </p:nvSpPr>
        <p:spPr>
          <a:xfrm>
            <a:off x="3126179" y="284727"/>
            <a:ext cx="4439453" cy="1144534"/>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6746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Sign White Backgroun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275C46-2B3C-8C41-B8E8-34F02EE52E60}"/>
              </a:ext>
            </a:extLst>
          </p:cNvPr>
          <p:cNvPicPr>
            <a:picLocks noChangeAspect="1"/>
          </p:cNvPicPr>
          <p:nvPr userDrawn="1"/>
        </p:nvPicPr>
        <p:blipFill>
          <a:blip r:embed="rId2"/>
          <a:stretch>
            <a:fillRect/>
          </a:stretch>
        </p:blipFill>
        <p:spPr>
          <a:xfrm>
            <a:off x="-323701" y="314104"/>
            <a:ext cx="7415535" cy="6938275"/>
          </a:xfrm>
          <a:prstGeom prst="rect">
            <a:avLst/>
          </a:prstGeom>
        </p:spPr>
      </p:pic>
      <p:sp>
        <p:nvSpPr>
          <p:cNvPr id="2" name="Title 1"/>
          <p:cNvSpPr>
            <a:spLocks noGrp="1"/>
          </p:cNvSpPr>
          <p:nvPr>
            <p:ph type="title"/>
          </p:nvPr>
        </p:nvSpPr>
        <p:spPr>
          <a:xfrm>
            <a:off x="1291326" y="639806"/>
            <a:ext cx="4432398" cy="1461188"/>
          </a:xfrm>
        </p:spPr>
        <p:txBody>
          <a:bodyPr/>
          <a:lstStyle>
            <a:lvl1pPr>
              <a:defRPr>
                <a:solidFill>
                  <a:schemeClr val="tx2"/>
                </a:solidFill>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19C4399C-992D-2948-A9A8-F60ACA091A61}"/>
              </a:ext>
            </a:extLst>
          </p:cNvPr>
          <p:cNvSpPr>
            <a:spLocks noGrp="1"/>
          </p:cNvSpPr>
          <p:nvPr>
            <p:ph idx="1"/>
          </p:nvPr>
        </p:nvSpPr>
        <p:spPr>
          <a:xfrm>
            <a:off x="1576351" y="2170794"/>
            <a:ext cx="8380400" cy="46599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ACACF2C6-9EAB-E146-B45D-9D9624BEB1B4}"/>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453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sign Blue Background">
    <p:bg>
      <p:bgPr>
        <a:solidFill>
          <a:schemeClr val="accent4"/>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275C46-2B3C-8C41-B8E8-34F02EE52E60}"/>
              </a:ext>
            </a:extLst>
          </p:cNvPr>
          <p:cNvPicPr>
            <a:picLocks noChangeAspect="1"/>
          </p:cNvPicPr>
          <p:nvPr userDrawn="1"/>
        </p:nvPicPr>
        <p:blipFill>
          <a:blip r:embed="rId2">
            <a:biLevel thresh="25000"/>
          </a:blip>
          <a:stretch>
            <a:fillRect/>
          </a:stretch>
        </p:blipFill>
        <p:spPr>
          <a:xfrm>
            <a:off x="-323701" y="314104"/>
            <a:ext cx="7415535" cy="6938275"/>
          </a:xfrm>
          <a:prstGeom prst="rect">
            <a:avLst/>
          </a:prstGeom>
        </p:spPr>
      </p:pic>
      <p:sp>
        <p:nvSpPr>
          <p:cNvPr id="2" name="Title 1"/>
          <p:cNvSpPr>
            <a:spLocks noGrp="1"/>
          </p:cNvSpPr>
          <p:nvPr>
            <p:ph type="title"/>
          </p:nvPr>
        </p:nvSpPr>
        <p:spPr>
          <a:xfrm>
            <a:off x="1291326" y="639806"/>
            <a:ext cx="4432398" cy="1461188"/>
          </a:xfrm>
        </p:spPr>
        <p:txBody>
          <a:bodyPr/>
          <a:lstStyle>
            <a:lvl1pPr>
              <a:defRPr>
                <a:solidFill>
                  <a:schemeClr val="bg1"/>
                </a:solidFill>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19C4399C-992D-2948-A9A8-F60ACA091A61}"/>
              </a:ext>
            </a:extLst>
          </p:cNvPr>
          <p:cNvSpPr>
            <a:spLocks noGrp="1"/>
          </p:cNvSpPr>
          <p:nvPr>
            <p:ph idx="1"/>
          </p:nvPr>
        </p:nvSpPr>
        <p:spPr>
          <a:xfrm>
            <a:off x="1576351" y="2170794"/>
            <a:ext cx="8380400" cy="465993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ACACF2C6-9EAB-E146-B45D-9D9624BEB1B4}"/>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38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719138"/>
            <a:ext cx="9221689" cy="1144534"/>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3316182"/>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4" r:id="rId4"/>
    <p:sldLayoutId id="2147483696" r:id="rId5"/>
    <p:sldLayoutId id="2147483682" r:id="rId6"/>
    <p:sldLayoutId id="2147483694" r:id="rId7"/>
    <p:sldLayoutId id="2147483692" r:id="rId8"/>
    <p:sldLayoutId id="2147483695" r:id="rId9"/>
    <p:sldLayoutId id="2147483693" r:id="rId10"/>
    <p:sldLayoutId id="2147483666" r:id="rId11"/>
    <p:sldLayoutId id="2147483698" r:id="rId12"/>
    <p:sldLayoutId id="2147483683" r:id="rId13"/>
    <p:sldLayoutId id="2147483697" r:id="rId14"/>
  </p:sldLayoutIdLst>
  <p:txStyles>
    <p:titleStyle>
      <a:lvl1pPr algn="l" defTabSz="1007943" rtl="0" eaLnBrk="1" latinLnBrk="0" hangingPunct="1">
        <a:lnSpc>
          <a:spcPct val="90000"/>
        </a:lnSpc>
        <a:spcBef>
          <a:spcPct val="0"/>
        </a:spcBef>
        <a:buNone/>
        <a:defRPr sz="2800" b="1" kern="1200">
          <a:solidFill>
            <a:schemeClr val="tx2"/>
          </a:solidFill>
          <a:latin typeface="+mn-lt"/>
          <a:ea typeface="+mj-ea"/>
          <a:cs typeface="+mj-cs"/>
        </a:defRPr>
      </a:lvl1pPr>
    </p:titleStyle>
    <p:bodyStyle>
      <a:lvl1pPr marL="0" indent="0" algn="l" defTabSz="1007943"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1986" algn="l" defTabSz="100794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972000" indent="-251986" algn="l" defTabSz="100794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260000" indent="-251986" algn="l" defTabSz="100794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0" indent="0" algn="l" defTabSz="1007943" rtl="0" eaLnBrk="1" latinLnBrk="0" hangingPunct="1">
        <a:lnSpc>
          <a:spcPct val="100000"/>
        </a:lnSpc>
        <a:spcBef>
          <a:spcPts val="0"/>
        </a:spcBef>
        <a:spcAft>
          <a:spcPts val="600"/>
        </a:spcAft>
        <a:buFontTx/>
        <a:buNone/>
        <a:defRPr sz="1600" i="1" kern="1200">
          <a:solidFill>
            <a:schemeClr val="bg2"/>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367" userDrawn="1">
          <p15:clr>
            <a:srgbClr val="F26B43"/>
          </p15:clr>
        </p15:guide>
        <p15:guide id="3" pos="465" userDrawn="1">
          <p15:clr>
            <a:srgbClr val="F26B43"/>
          </p15:clr>
        </p15:guide>
        <p15:guide id="4" orient="horz" pos="453" userDrawn="1">
          <p15:clr>
            <a:srgbClr val="F26B43"/>
          </p15:clr>
        </p15:guide>
        <p15:guide id="5" pos="6271" userDrawn="1">
          <p15:clr>
            <a:srgbClr val="F26B43"/>
          </p15:clr>
        </p15:guide>
        <p15:guide id="6" orient="horz" pos="430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6.png"/><Relationship Id="rId7" Type="http://schemas.openxmlformats.org/officeDocument/2006/relationships/image" Target="../media/image41.png"/><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customXml" Target="../ink/ink2.xml"/><Relationship Id="rId5" Type="http://schemas.openxmlformats.org/officeDocument/2006/relationships/image" Target="../media/image40.png"/><Relationship Id="rId4" Type="http://schemas.openxmlformats.org/officeDocument/2006/relationships/customXml" Target="../ink/ink1.xml"/><Relationship Id="rId9" Type="http://schemas.openxmlformats.org/officeDocument/2006/relationships/image" Target="../media/image4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ree, building, outdoor, property&#10;&#10;Description automatically generated">
            <a:extLst>
              <a:ext uri="{FF2B5EF4-FFF2-40B4-BE49-F238E27FC236}">
                <a16:creationId xmlns:a16="http://schemas.microsoft.com/office/drawing/2014/main" id="{C92B3276-BD3F-FA6E-5982-60BF91BE90A4}"/>
              </a:ext>
            </a:extLst>
          </p:cNvPr>
          <p:cNvPicPr>
            <a:picLocks noChangeAspect="1"/>
          </p:cNvPicPr>
          <p:nvPr/>
        </p:nvPicPr>
        <p:blipFill>
          <a:blip r:embed="rId2"/>
          <a:stretch>
            <a:fillRect/>
          </a:stretch>
        </p:blipFill>
        <p:spPr>
          <a:xfrm>
            <a:off x="0" y="3568239"/>
            <a:ext cx="10691813" cy="3991436"/>
          </a:xfrm>
          <a:prstGeom prst="rect">
            <a:avLst/>
          </a:prstGeom>
        </p:spPr>
      </p:pic>
      <p:sp>
        <p:nvSpPr>
          <p:cNvPr id="2" name="Title 1">
            <a:extLst>
              <a:ext uri="{FF2B5EF4-FFF2-40B4-BE49-F238E27FC236}">
                <a16:creationId xmlns:a16="http://schemas.microsoft.com/office/drawing/2014/main" id="{3D1588B1-9D34-C74D-9D79-AA63630CC683}"/>
              </a:ext>
            </a:extLst>
          </p:cNvPr>
          <p:cNvSpPr>
            <a:spLocks noGrp="1"/>
          </p:cNvSpPr>
          <p:nvPr>
            <p:ph type="ctrTitle"/>
          </p:nvPr>
        </p:nvSpPr>
        <p:spPr>
          <a:xfrm>
            <a:off x="738188" y="63027"/>
            <a:ext cx="9151739" cy="2631887"/>
          </a:xfrm>
        </p:spPr>
        <p:txBody>
          <a:bodyPr/>
          <a:lstStyle/>
          <a:p>
            <a:r>
              <a:rPr lang="en-US" dirty="0">
                <a:latin typeface="Gill Sans MT" panose="020B0502020104020203" pitchFamily="34" charset="0"/>
              </a:rPr>
              <a:t>Waikato District Council </a:t>
            </a:r>
            <a:br>
              <a:rPr lang="en-US" dirty="0">
                <a:latin typeface="Gill Sans MT" panose="020B0502020104020203" pitchFamily="34" charset="0"/>
              </a:rPr>
            </a:br>
            <a:r>
              <a:rPr lang="en-US" dirty="0">
                <a:latin typeface="Gill Sans MT" panose="020B0502020104020203" pitchFamily="34" charset="0"/>
              </a:rPr>
              <a:t>Community Halls</a:t>
            </a:r>
          </a:p>
        </p:txBody>
      </p:sp>
      <p:sp>
        <p:nvSpPr>
          <p:cNvPr id="3" name="Subtitle 2">
            <a:extLst>
              <a:ext uri="{FF2B5EF4-FFF2-40B4-BE49-F238E27FC236}">
                <a16:creationId xmlns:a16="http://schemas.microsoft.com/office/drawing/2014/main" id="{87BA741D-7277-C74B-9329-D16CFEACEAF6}"/>
              </a:ext>
            </a:extLst>
          </p:cNvPr>
          <p:cNvSpPr>
            <a:spLocks noGrp="1"/>
          </p:cNvSpPr>
          <p:nvPr>
            <p:ph type="subTitle" idx="1"/>
          </p:nvPr>
        </p:nvSpPr>
        <p:spPr>
          <a:xfrm>
            <a:off x="738188" y="2694914"/>
            <a:ext cx="8617149" cy="1825171"/>
          </a:xfrm>
        </p:spPr>
        <p:txBody>
          <a:bodyPr/>
          <a:lstStyle/>
          <a:p>
            <a:r>
              <a:rPr lang="en-US" dirty="0">
                <a:latin typeface="Gill Sans MT" panose="020B0502020104020203" pitchFamily="34" charset="0"/>
              </a:rPr>
              <a:t>Current State &amp; Next Step Recommendations</a:t>
            </a:r>
          </a:p>
        </p:txBody>
      </p:sp>
    </p:spTree>
    <p:extLst>
      <p:ext uri="{BB962C8B-B14F-4D97-AF65-F5344CB8AC3E}">
        <p14:creationId xmlns:p14="http://schemas.microsoft.com/office/powerpoint/2010/main" val="3838962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784C-C9F0-5D4A-B870-581FA1E0BF15}"/>
              </a:ext>
            </a:extLst>
          </p:cNvPr>
          <p:cNvSpPr>
            <a:spLocks noGrp="1"/>
          </p:cNvSpPr>
          <p:nvPr>
            <p:ph type="title"/>
          </p:nvPr>
        </p:nvSpPr>
        <p:spPr/>
        <p:txBody>
          <a:bodyPr/>
          <a:lstStyle/>
          <a:p>
            <a:pPr algn="ctr"/>
            <a:r>
              <a:rPr lang="en-US" dirty="0">
                <a:latin typeface="Gill Sans MT" panose="020B0502020104020203" pitchFamily="34" charset="0"/>
              </a:rPr>
              <a:t>Projects to be completed</a:t>
            </a:r>
          </a:p>
        </p:txBody>
      </p:sp>
      <p:sp>
        <p:nvSpPr>
          <p:cNvPr id="3" name="Content Placeholder 2">
            <a:extLst>
              <a:ext uri="{FF2B5EF4-FFF2-40B4-BE49-F238E27FC236}">
                <a16:creationId xmlns:a16="http://schemas.microsoft.com/office/drawing/2014/main" id="{D33B5261-4194-2C4B-95E9-717C6DC86F1D}"/>
              </a:ext>
            </a:extLst>
          </p:cNvPr>
          <p:cNvSpPr>
            <a:spLocks noGrp="1"/>
          </p:cNvSpPr>
          <p:nvPr>
            <p:ph sz="half" idx="1"/>
          </p:nvPr>
        </p:nvSpPr>
        <p:spPr>
          <a:xfrm>
            <a:off x="977993" y="1840964"/>
            <a:ext cx="8842282" cy="5645686"/>
          </a:xfrm>
        </p:spPr>
        <p:txBody>
          <a:bodyPr/>
          <a:lstStyle/>
          <a:p>
            <a:pPr>
              <a:lnSpc>
                <a:spcPct val="150000"/>
              </a:lnSpc>
            </a:pPr>
            <a:endParaRPr lang="en-US" u="sng" dirty="0">
              <a:latin typeface="Gill Sans MT" panose="020B0502020104020203" pitchFamily="34" charset="0"/>
            </a:endParaRPr>
          </a:p>
          <a:p>
            <a:pPr marL="285750" indent="-285750">
              <a:lnSpc>
                <a:spcPct val="150000"/>
              </a:lnSpc>
              <a:buFont typeface="Arial" panose="020B0604020202020204" pitchFamily="34" charset="0"/>
              <a:buChar char="•"/>
            </a:pPr>
            <a:r>
              <a:rPr lang="en-US" dirty="0">
                <a:latin typeface="Gill Sans MT" panose="020B0502020104020203" pitchFamily="34" charset="0"/>
              </a:rPr>
              <a:t>Asbestos surveys to be completed for all halls		</a:t>
            </a:r>
          </a:p>
          <a:p>
            <a:pPr marL="285750" indent="-285750">
              <a:lnSpc>
                <a:spcPct val="150000"/>
              </a:lnSpc>
              <a:buFont typeface="Arial" panose="020B0604020202020204" pitchFamily="34" charset="0"/>
              <a:buChar char="•"/>
            </a:pPr>
            <a:r>
              <a:rPr lang="en-US" dirty="0">
                <a:latin typeface="Gill Sans MT" panose="020B0502020104020203" pitchFamily="34" charset="0"/>
              </a:rPr>
              <a:t>Investigations into water supply and condition	</a:t>
            </a:r>
          </a:p>
          <a:p>
            <a:pPr marL="285750" indent="-285750">
              <a:lnSpc>
                <a:spcPct val="150000"/>
              </a:lnSpc>
              <a:buFont typeface="Arial" panose="020B0604020202020204" pitchFamily="34" charset="0"/>
              <a:buChar char="•"/>
            </a:pPr>
            <a:r>
              <a:rPr lang="en-US" dirty="0">
                <a:latin typeface="Gill Sans MT" panose="020B0502020104020203" pitchFamily="34" charset="0"/>
              </a:rPr>
              <a:t>Targeted rate and catchment reviews	</a:t>
            </a:r>
          </a:p>
          <a:p>
            <a:pPr marL="285750" indent="-285750">
              <a:lnSpc>
                <a:spcPct val="150000"/>
              </a:lnSpc>
              <a:buFont typeface="Arial" panose="020B0604020202020204" pitchFamily="34" charset="0"/>
              <a:buChar char="•"/>
            </a:pPr>
            <a:r>
              <a:rPr lang="en-US" dirty="0">
                <a:latin typeface="Gill Sans MT" panose="020B0502020104020203" pitchFamily="34" charset="0"/>
              </a:rPr>
              <a:t>Civil Defence site identification		</a:t>
            </a:r>
          </a:p>
          <a:p>
            <a:pPr marL="285750" indent="-285750">
              <a:lnSpc>
                <a:spcPct val="150000"/>
              </a:lnSpc>
              <a:buFont typeface="Arial" panose="020B0604020202020204" pitchFamily="34" charset="0"/>
              <a:buChar char="•"/>
            </a:pPr>
            <a:r>
              <a:rPr lang="en-US" dirty="0">
                <a:latin typeface="Gill Sans MT" panose="020B0502020104020203" pitchFamily="34" charset="0"/>
              </a:rPr>
              <a:t>Terms of Reference agreement review			</a:t>
            </a:r>
          </a:p>
          <a:p>
            <a:pPr marL="285750" indent="-285750">
              <a:lnSpc>
                <a:spcPct val="150000"/>
              </a:lnSpc>
              <a:buFont typeface="Arial" panose="020B0604020202020204" pitchFamily="34" charset="0"/>
              <a:buChar char="•"/>
            </a:pPr>
            <a:r>
              <a:rPr lang="en-US" dirty="0">
                <a:latin typeface="Gill Sans MT" panose="020B0502020104020203" pitchFamily="34" charset="0"/>
              </a:rPr>
              <a:t>Financial reporting templating and auditing			</a:t>
            </a:r>
          </a:p>
          <a:p>
            <a:pPr marL="285750" indent="-285750">
              <a:lnSpc>
                <a:spcPct val="150000"/>
              </a:lnSpc>
              <a:buFont typeface="Arial" panose="020B0604020202020204" pitchFamily="34" charset="0"/>
              <a:buChar char="•"/>
            </a:pPr>
            <a:r>
              <a:rPr lang="en-US" dirty="0">
                <a:latin typeface="Gill Sans MT" panose="020B0502020104020203" pitchFamily="34" charset="0"/>
              </a:rPr>
              <a:t>Fire Evacuation Plans completed and approved		</a:t>
            </a:r>
          </a:p>
          <a:p>
            <a:pPr marL="285750" indent="-285750">
              <a:lnSpc>
                <a:spcPct val="150000"/>
              </a:lnSpc>
              <a:buFont typeface="Arial" panose="020B0604020202020204" pitchFamily="34" charset="0"/>
              <a:buChar char="•"/>
            </a:pPr>
            <a:r>
              <a:rPr lang="en-US" dirty="0">
                <a:latin typeface="Gill Sans MT" panose="020B0502020104020203" pitchFamily="34" charset="0"/>
              </a:rPr>
              <a:t>Health &amp; Safety documentation				</a:t>
            </a:r>
          </a:p>
          <a:p>
            <a:pPr marL="285750" indent="-285750">
              <a:lnSpc>
                <a:spcPct val="150000"/>
              </a:lnSpc>
              <a:buFont typeface="Arial" panose="020B0604020202020204" pitchFamily="34" charset="0"/>
              <a:buChar char="•"/>
            </a:pPr>
            <a:r>
              <a:rPr lang="en-US" dirty="0">
                <a:latin typeface="Gill Sans MT" panose="020B0502020104020203" pitchFamily="34" charset="0"/>
              </a:rPr>
              <a:t>Complete asset condition assessment on roofs</a:t>
            </a:r>
            <a:endParaRPr lang="en-US" dirty="0">
              <a:highlight>
                <a:srgbClr val="FFFF00"/>
              </a:highlight>
              <a:latin typeface="Gill Sans MT" panose="020B0502020104020203" pitchFamily="34" charset="0"/>
            </a:endParaRPr>
          </a:p>
          <a:p>
            <a:pPr marL="285750" indent="-285750">
              <a:lnSpc>
                <a:spcPct val="150000"/>
              </a:lnSpc>
              <a:buFont typeface="Arial" panose="020B0604020202020204" pitchFamily="34" charset="0"/>
              <a:buChar char="•"/>
            </a:pPr>
            <a:r>
              <a:rPr lang="en-US" dirty="0">
                <a:latin typeface="Gill Sans MT" panose="020B0502020104020203" pitchFamily="34" charset="0"/>
              </a:rPr>
              <a:t>Formalising leases and sub-leases in halls</a:t>
            </a:r>
          </a:p>
        </p:txBody>
      </p:sp>
    </p:spTree>
    <p:extLst>
      <p:ext uri="{BB962C8B-B14F-4D97-AF65-F5344CB8AC3E}">
        <p14:creationId xmlns:p14="http://schemas.microsoft.com/office/powerpoint/2010/main" val="1376432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1BF22-1221-1E4D-AD3F-A0F468A5C7E9}"/>
              </a:ext>
            </a:extLst>
          </p:cNvPr>
          <p:cNvSpPr>
            <a:spLocks noGrp="1"/>
          </p:cNvSpPr>
          <p:nvPr>
            <p:ph type="ctrTitle"/>
          </p:nvPr>
        </p:nvSpPr>
        <p:spPr>
          <a:xfrm>
            <a:off x="471488" y="180975"/>
            <a:ext cx="9151739" cy="757405"/>
          </a:xfrm>
        </p:spPr>
        <p:txBody>
          <a:bodyPr>
            <a:normAutofit fontScale="90000"/>
          </a:bodyPr>
          <a:lstStyle/>
          <a:p>
            <a:r>
              <a:rPr lang="en-US" dirty="0">
                <a:latin typeface="Gill Sans MT" panose="020B0502020104020203" pitchFamily="34" charset="0"/>
              </a:rPr>
              <a:t>Hall catchment population growth</a:t>
            </a:r>
          </a:p>
        </p:txBody>
      </p:sp>
      <p:sp>
        <p:nvSpPr>
          <p:cNvPr id="3" name="Subtitle 2">
            <a:extLst>
              <a:ext uri="{FF2B5EF4-FFF2-40B4-BE49-F238E27FC236}">
                <a16:creationId xmlns:a16="http://schemas.microsoft.com/office/drawing/2014/main" id="{9362B3E2-3517-334F-8022-D645B5375514}"/>
              </a:ext>
            </a:extLst>
          </p:cNvPr>
          <p:cNvSpPr>
            <a:spLocks noGrp="1"/>
          </p:cNvSpPr>
          <p:nvPr>
            <p:ph type="subTitle" idx="1"/>
          </p:nvPr>
        </p:nvSpPr>
        <p:spPr>
          <a:xfrm>
            <a:off x="471487" y="938380"/>
            <a:ext cx="8617149" cy="436499"/>
          </a:xfrm>
        </p:spPr>
        <p:txBody>
          <a:bodyPr/>
          <a:lstStyle/>
          <a:p>
            <a:r>
              <a:rPr lang="en-US" dirty="0">
                <a:latin typeface="Gill Sans MT" panose="020B0502020104020203" pitchFamily="34" charset="0"/>
              </a:rPr>
              <a:t>Projections as of May 2023 (based on 2018 data)</a:t>
            </a:r>
          </a:p>
          <a:p>
            <a:endParaRPr lang="en-US" dirty="0">
              <a:latin typeface="Gill Sans MT" panose="020B0502020104020203" pitchFamily="34" charset="0"/>
            </a:endParaRPr>
          </a:p>
        </p:txBody>
      </p:sp>
      <p:graphicFrame>
        <p:nvGraphicFramePr>
          <p:cNvPr id="4" name="Table 4">
            <a:extLst>
              <a:ext uri="{FF2B5EF4-FFF2-40B4-BE49-F238E27FC236}">
                <a16:creationId xmlns:a16="http://schemas.microsoft.com/office/drawing/2014/main" id="{249B8FDF-5C29-A4FE-D69A-8792F68D7D57}"/>
              </a:ext>
            </a:extLst>
          </p:cNvPr>
          <p:cNvGraphicFramePr>
            <a:graphicFrameLocks noGrp="1"/>
          </p:cNvGraphicFramePr>
          <p:nvPr>
            <p:extLst>
              <p:ext uri="{D42A27DB-BD31-4B8C-83A1-F6EECF244321}">
                <p14:modId xmlns:p14="http://schemas.microsoft.com/office/powerpoint/2010/main" val="3265501320"/>
              </p:ext>
            </p:extLst>
          </p:nvPr>
        </p:nvGraphicFramePr>
        <p:xfrm>
          <a:off x="471487" y="1466849"/>
          <a:ext cx="9792000" cy="5703622"/>
        </p:xfrm>
        <a:graphic>
          <a:graphicData uri="http://schemas.openxmlformats.org/drawingml/2006/table">
            <a:tbl>
              <a:tblPr firstRow="1" bandRow="1">
                <a:tableStyleId>{0505E3EF-67EA-436B-97B2-0124C06EBD24}</a:tableStyleId>
              </a:tblPr>
              <a:tblGrid>
                <a:gridCol w="1224000">
                  <a:extLst>
                    <a:ext uri="{9D8B030D-6E8A-4147-A177-3AD203B41FA5}">
                      <a16:colId xmlns:a16="http://schemas.microsoft.com/office/drawing/2014/main" val="2391181384"/>
                    </a:ext>
                  </a:extLst>
                </a:gridCol>
                <a:gridCol w="1224000">
                  <a:extLst>
                    <a:ext uri="{9D8B030D-6E8A-4147-A177-3AD203B41FA5}">
                      <a16:colId xmlns:a16="http://schemas.microsoft.com/office/drawing/2014/main" val="2187048093"/>
                    </a:ext>
                  </a:extLst>
                </a:gridCol>
                <a:gridCol w="1224000">
                  <a:extLst>
                    <a:ext uri="{9D8B030D-6E8A-4147-A177-3AD203B41FA5}">
                      <a16:colId xmlns:a16="http://schemas.microsoft.com/office/drawing/2014/main" val="3937884894"/>
                    </a:ext>
                  </a:extLst>
                </a:gridCol>
                <a:gridCol w="1224000">
                  <a:extLst>
                    <a:ext uri="{9D8B030D-6E8A-4147-A177-3AD203B41FA5}">
                      <a16:colId xmlns:a16="http://schemas.microsoft.com/office/drawing/2014/main" val="28921797"/>
                    </a:ext>
                  </a:extLst>
                </a:gridCol>
                <a:gridCol w="1224000">
                  <a:extLst>
                    <a:ext uri="{9D8B030D-6E8A-4147-A177-3AD203B41FA5}">
                      <a16:colId xmlns:a16="http://schemas.microsoft.com/office/drawing/2014/main" val="4050073717"/>
                    </a:ext>
                  </a:extLst>
                </a:gridCol>
                <a:gridCol w="1224000">
                  <a:extLst>
                    <a:ext uri="{9D8B030D-6E8A-4147-A177-3AD203B41FA5}">
                      <a16:colId xmlns:a16="http://schemas.microsoft.com/office/drawing/2014/main" val="960093793"/>
                    </a:ext>
                  </a:extLst>
                </a:gridCol>
                <a:gridCol w="1224000">
                  <a:extLst>
                    <a:ext uri="{9D8B030D-6E8A-4147-A177-3AD203B41FA5}">
                      <a16:colId xmlns:a16="http://schemas.microsoft.com/office/drawing/2014/main" val="2504086105"/>
                    </a:ext>
                  </a:extLst>
                </a:gridCol>
                <a:gridCol w="1224000">
                  <a:extLst>
                    <a:ext uri="{9D8B030D-6E8A-4147-A177-3AD203B41FA5}">
                      <a16:colId xmlns:a16="http://schemas.microsoft.com/office/drawing/2014/main" val="1455350768"/>
                    </a:ext>
                  </a:extLst>
                </a:gridCol>
              </a:tblGrid>
              <a:tr h="665766">
                <a:tc>
                  <a:txBody>
                    <a:bodyPr/>
                    <a:lstStyle/>
                    <a:p>
                      <a:r>
                        <a:rPr lang="en-US" sz="1050" dirty="0">
                          <a:latin typeface="Gill Sans MT" panose="020B0502020104020203" pitchFamily="34" charset="0"/>
                        </a:rPr>
                        <a:t>Hall catchment area</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r>
                        <a:rPr lang="en-US" sz="1050" dirty="0">
                          <a:latin typeface="Gill Sans MT" panose="020B0502020104020203" pitchFamily="34" charset="0"/>
                        </a:rPr>
                        <a:t>Population 2023</a:t>
                      </a:r>
                      <a:endParaRPr lang="en-NZ" sz="1050" dirty="0">
                        <a:latin typeface="Gill Sans MT" panose="020B0502020104020203" pitchFamily="34" charset="0"/>
                      </a:endParaRPr>
                    </a:p>
                  </a:txBody>
                  <a:tcPr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r>
                        <a:rPr lang="en-US" sz="1050" dirty="0">
                          <a:latin typeface="Gill Sans MT" panose="020B0502020104020203" pitchFamily="34" charset="0"/>
                        </a:rPr>
                        <a:t>10-year population growth by number</a:t>
                      </a:r>
                      <a:endParaRPr lang="en-NZ" sz="1050" dirty="0">
                        <a:latin typeface="Gill Sans MT" panose="020B0502020104020203" pitchFamily="34" charset="0"/>
                      </a:endParaRPr>
                    </a:p>
                  </a:txBody>
                  <a:tcPr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US" sz="1050" dirty="0">
                          <a:latin typeface="Gill Sans MT" panose="020B0502020104020203" pitchFamily="34" charset="0"/>
                        </a:rPr>
                        <a:t>10-year population growth by percentage</a:t>
                      </a:r>
                      <a:endParaRPr lang="en-NZ" sz="1050" dirty="0">
                        <a:latin typeface="Gill Sans MT" panose="020B0502020104020203" pitchFamily="34" charset="0"/>
                      </a:endParaRPr>
                    </a:p>
                  </a:txBody>
                  <a:tcPr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r>
                        <a:rPr lang="en-US" sz="1050" dirty="0">
                          <a:latin typeface="Gill Sans MT" panose="020B0502020104020203" pitchFamily="34" charset="0"/>
                        </a:rPr>
                        <a:t>Hall catchment area</a:t>
                      </a:r>
                    </a:p>
                  </a:txBody>
                  <a:tcPr anchor="ct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r>
                        <a:rPr lang="en-US" sz="1050" dirty="0">
                          <a:latin typeface="Gill Sans MT" panose="020B0502020104020203" pitchFamily="34" charset="0"/>
                        </a:rPr>
                        <a:t>Population 2023</a:t>
                      </a:r>
                    </a:p>
                  </a:txBody>
                  <a:tcPr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r>
                        <a:rPr lang="en-US" sz="1050" dirty="0">
                          <a:latin typeface="Gill Sans MT" panose="020B0502020104020203" pitchFamily="34" charset="0"/>
                        </a:rPr>
                        <a:t>10-year population growth by number</a:t>
                      </a:r>
                      <a:endParaRPr lang="en-NZ" sz="1050" dirty="0">
                        <a:latin typeface="Gill Sans MT" panose="020B0502020104020203" pitchFamily="34" charset="0"/>
                      </a:endParaRPr>
                    </a:p>
                  </a:txBody>
                  <a:tcPr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US" sz="1050" dirty="0">
                          <a:latin typeface="Gill Sans MT" panose="020B0502020104020203" pitchFamily="34" charset="0"/>
                        </a:rPr>
                        <a:t>10-year population growth by percentage</a:t>
                      </a:r>
                      <a:endParaRPr lang="en-NZ" sz="1050" dirty="0">
                        <a:latin typeface="Gill Sans MT" panose="020B0502020104020203"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3630653734"/>
                  </a:ext>
                </a:extLst>
              </a:tr>
              <a:tr h="314016">
                <a:tc>
                  <a:txBody>
                    <a:bodyPr/>
                    <a:lstStyle/>
                    <a:p>
                      <a:pPr algn="ctr" fontAlgn="b"/>
                      <a:r>
                        <a:rPr lang="en-NZ" sz="1200" b="0" i="0" u="none" strike="noStrike" dirty="0">
                          <a:solidFill>
                            <a:srgbClr val="000000"/>
                          </a:solidFill>
                          <a:effectLst/>
                          <a:latin typeface="Gill Sans MT" panose="020B0502020104020203" pitchFamily="34" charset="0"/>
                        </a:rPr>
                        <a:t>Pokeno</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NZ" sz="1200" b="0" i="0" u="none" strike="noStrike" dirty="0">
                          <a:solidFill>
                            <a:srgbClr val="000000"/>
                          </a:solidFill>
                          <a:effectLst/>
                          <a:latin typeface="Gill Sans MT" panose="020B0502020104020203" pitchFamily="34" charset="0"/>
                        </a:rPr>
                        <a:t>5049</a:t>
                      </a:r>
                    </a:p>
                  </a:txBody>
                  <a:tcPr marL="9525" marR="9525" marT="9525" marB="0" anchor="ctr"/>
                </a:tc>
                <a:tc>
                  <a:txBody>
                    <a:bodyPr/>
                    <a:lstStyle/>
                    <a:p>
                      <a:pPr algn="ctr" fontAlgn="b"/>
                      <a:r>
                        <a:rPr lang="en-NZ" sz="1200" b="0" i="0" u="none" strike="noStrike" dirty="0">
                          <a:solidFill>
                            <a:srgbClr val="000000"/>
                          </a:solidFill>
                          <a:effectLst/>
                          <a:latin typeface="Gill Sans MT" panose="020B0502020104020203" pitchFamily="34" charset="0"/>
                        </a:rPr>
                        <a:t>2355</a:t>
                      </a:r>
                    </a:p>
                  </a:txBody>
                  <a:tcPr marL="9525" marR="9525" marT="9525" marB="0" anchor="ctr"/>
                </a:tc>
                <a:tc>
                  <a:txBody>
                    <a:bodyPr/>
                    <a:lstStyle/>
                    <a:p>
                      <a:pPr algn="ctr" fontAlgn="b"/>
                      <a:r>
                        <a:rPr lang="en-NZ" sz="1200" b="0" i="0" u="none" strike="noStrike">
                          <a:solidFill>
                            <a:srgbClr val="000000"/>
                          </a:solidFill>
                          <a:effectLst/>
                          <a:latin typeface="Gill Sans MT" panose="020B0502020104020203" pitchFamily="34" charset="0"/>
                        </a:rPr>
                        <a:t>44%</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b"/>
                      <a:r>
                        <a:rPr lang="en-NZ" sz="1200" b="0" i="0" u="none" strike="noStrike" dirty="0">
                          <a:solidFill>
                            <a:srgbClr val="000000"/>
                          </a:solidFill>
                          <a:effectLst/>
                          <a:latin typeface="Gill Sans MT" panose="020B0502020104020203" pitchFamily="34" charset="0"/>
                        </a:rPr>
                        <a:t>Gordonton</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b"/>
                      <a:r>
                        <a:rPr lang="en-NZ" sz="1200" b="0" i="0" u="none" strike="noStrike" dirty="0">
                          <a:solidFill>
                            <a:srgbClr val="000000"/>
                          </a:solidFill>
                          <a:effectLst/>
                          <a:latin typeface="Gill Sans MT" panose="020B0502020104020203" pitchFamily="34" charset="0"/>
                        </a:rPr>
                        <a:t>1647</a:t>
                      </a:r>
                    </a:p>
                  </a:txBody>
                  <a:tcPr marL="9525" marR="9525" marT="9525" marB="0" anchor="ctr"/>
                </a:tc>
                <a:tc>
                  <a:txBody>
                    <a:bodyPr/>
                    <a:lstStyle/>
                    <a:p>
                      <a:pPr algn="ctr" fontAlgn="b"/>
                      <a:r>
                        <a:rPr lang="en-NZ" sz="1200" b="0" i="0" u="none" strike="noStrike" dirty="0">
                          <a:solidFill>
                            <a:srgbClr val="000000"/>
                          </a:solidFill>
                          <a:effectLst/>
                          <a:latin typeface="Gill Sans MT" panose="020B0502020104020203" pitchFamily="34" charset="0"/>
                        </a:rPr>
                        <a:t>52</a:t>
                      </a:r>
                    </a:p>
                  </a:txBody>
                  <a:tcPr marL="9525" marR="9525" marT="9525" marB="0" anchor="ctr"/>
                </a:tc>
                <a:tc>
                  <a:txBody>
                    <a:bodyPr/>
                    <a:lstStyle/>
                    <a:p>
                      <a:pPr algn="ctr" fontAlgn="b"/>
                      <a:r>
                        <a:rPr lang="en-NZ" sz="1200" b="0" i="0" u="none" strike="noStrike">
                          <a:solidFill>
                            <a:srgbClr val="000000"/>
                          </a:solidFill>
                          <a:effectLst/>
                          <a:latin typeface="Gill Sans MT" panose="020B0502020104020203" pitchFamily="34" charset="0"/>
                        </a:rPr>
                        <a:t>3%</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538817"/>
                  </a:ext>
                </a:extLst>
              </a:tr>
              <a:tr h="314016">
                <a:tc>
                  <a:txBody>
                    <a:bodyPr/>
                    <a:lstStyle/>
                    <a:p>
                      <a:pPr algn="ctr" fontAlgn="b"/>
                      <a:r>
                        <a:rPr lang="en-NZ" sz="1200" b="0" i="0" u="none" strike="noStrike" dirty="0">
                          <a:solidFill>
                            <a:srgbClr val="000000"/>
                          </a:solidFill>
                          <a:effectLst/>
                          <a:latin typeface="Gill Sans MT" panose="020B0502020104020203" pitchFamily="34" charset="0"/>
                        </a:rPr>
                        <a:t>Ohinewai</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NZ" sz="1200" b="0" i="0" u="none" strike="noStrike" dirty="0">
                          <a:solidFill>
                            <a:srgbClr val="000000"/>
                          </a:solidFill>
                          <a:effectLst/>
                          <a:latin typeface="Gill Sans MT" panose="020B0502020104020203" pitchFamily="34" charset="0"/>
                        </a:rPr>
                        <a:t>297</a:t>
                      </a:r>
                    </a:p>
                  </a:txBody>
                  <a:tcPr marL="9525" marR="9525" marT="9525" marB="0" anchor="ctr"/>
                </a:tc>
                <a:tc>
                  <a:txBody>
                    <a:bodyPr/>
                    <a:lstStyle/>
                    <a:p>
                      <a:pPr algn="ctr" fontAlgn="b"/>
                      <a:r>
                        <a:rPr lang="en-NZ" sz="1200" b="0" i="0" u="none" strike="noStrike" dirty="0">
                          <a:solidFill>
                            <a:srgbClr val="000000"/>
                          </a:solidFill>
                          <a:effectLst/>
                          <a:latin typeface="Gill Sans MT" panose="020B0502020104020203" pitchFamily="34" charset="0"/>
                        </a:rPr>
                        <a:t>93</a:t>
                      </a:r>
                    </a:p>
                  </a:txBody>
                  <a:tcPr marL="9525" marR="9525" marT="9525" marB="0" anchor="ctr"/>
                </a:tc>
                <a:tc>
                  <a:txBody>
                    <a:bodyPr/>
                    <a:lstStyle/>
                    <a:p>
                      <a:pPr algn="ctr" fontAlgn="b"/>
                      <a:r>
                        <a:rPr lang="en-NZ" sz="1200" b="0" i="0" u="none" strike="noStrike" dirty="0">
                          <a:solidFill>
                            <a:srgbClr val="000000"/>
                          </a:solidFill>
                          <a:effectLst/>
                          <a:latin typeface="Gill Sans MT" panose="020B0502020104020203" pitchFamily="34" charset="0"/>
                        </a:rPr>
                        <a:t>31%</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b"/>
                      <a:r>
                        <a:rPr lang="en-NZ" sz="1200" b="0" i="0" u="none" strike="noStrike" dirty="0">
                          <a:solidFill>
                            <a:srgbClr val="000000"/>
                          </a:solidFill>
                          <a:effectLst/>
                          <a:latin typeface="Gill Sans MT" panose="020B0502020104020203" pitchFamily="34" charset="0"/>
                        </a:rPr>
                        <a:t>Tauwhare</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b"/>
                      <a:r>
                        <a:rPr lang="en-NZ" sz="1200" b="0" i="0" u="none" strike="noStrike" dirty="0">
                          <a:solidFill>
                            <a:srgbClr val="000000"/>
                          </a:solidFill>
                          <a:effectLst/>
                          <a:latin typeface="Gill Sans MT" panose="020B0502020104020203" pitchFamily="34" charset="0"/>
                        </a:rPr>
                        <a:t>1050</a:t>
                      </a:r>
                    </a:p>
                  </a:txBody>
                  <a:tcPr marL="9525" marR="9525" marT="9525" marB="0" anchor="ctr"/>
                </a:tc>
                <a:tc>
                  <a:txBody>
                    <a:bodyPr/>
                    <a:lstStyle/>
                    <a:p>
                      <a:pPr algn="ctr" fontAlgn="b"/>
                      <a:r>
                        <a:rPr lang="en-NZ" sz="1200" b="0" i="0" u="none" strike="noStrike">
                          <a:solidFill>
                            <a:srgbClr val="000000"/>
                          </a:solidFill>
                          <a:effectLst/>
                          <a:latin typeface="Gill Sans MT" panose="020B0502020104020203" pitchFamily="34" charset="0"/>
                        </a:rPr>
                        <a:t>22</a:t>
                      </a:r>
                    </a:p>
                  </a:txBody>
                  <a:tcPr marL="9525" marR="9525" marT="9525" marB="0" anchor="ctr"/>
                </a:tc>
                <a:tc>
                  <a:txBody>
                    <a:bodyPr/>
                    <a:lstStyle/>
                    <a:p>
                      <a:pPr algn="ctr" fontAlgn="b"/>
                      <a:r>
                        <a:rPr lang="en-NZ" sz="1200" b="0" i="0" u="none" strike="noStrike" dirty="0">
                          <a:solidFill>
                            <a:srgbClr val="000000"/>
                          </a:solidFill>
                          <a:effectLst/>
                          <a:latin typeface="Gill Sans MT" panose="020B0502020104020203" pitchFamily="34" charset="0"/>
                        </a:rPr>
                        <a:t>2%</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77224667"/>
                  </a:ext>
                </a:extLst>
              </a:tr>
              <a:tr h="314016">
                <a:tc>
                  <a:txBody>
                    <a:bodyPr/>
                    <a:lstStyle/>
                    <a:p>
                      <a:pPr algn="ctr" fontAlgn="b"/>
                      <a:r>
                        <a:rPr lang="en-NZ" sz="1200" b="0" i="0" u="none" strike="noStrike" dirty="0">
                          <a:solidFill>
                            <a:srgbClr val="000000"/>
                          </a:solidFill>
                          <a:effectLst/>
                          <a:latin typeface="Gill Sans MT" panose="020B0502020104020203" pitchFamily="34" charset="0"/>
                        </a:rPr>
                        <a:t>Puketaha</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NZ" sz="1200" b="0" i="0" u="none" strike="noStrike" dirty="0">
                          <a:solidFill>
                            <a:srgbClr val="000000"/>
                          </a:solidFill>
                          <a:effectLst/>
                          <a:latin typeface="Gill Sans MT" panose="020B0502020104020203" pitchFamily="34" charset="0"/>
                        </a:rPr>
                        <a:t>1054</a:t>
                      </a:r>
                    </a:p>
                  </a:txBody>
                  <a:tcPr marL="9525" marR="9525" marT="9525" marB="0" anchor="ctr"/>
                </a:tc>
                <a:tc>
                  <a:txBody>
                    <a:bodyPr/>
                    <a:lstStyle/>
                    <a:p>
                      <a:pPr algn="ctr" fontAlgn="b"/>
                      <a:r>
                        <a:rPr lang="en-NZ" sz="1200" b="0" i="0" u="none" strike="noStrike">
                          <a:solidFill>
                            <a:srgbClr val="000000"/>
                          </a:solidFill>
                          <a:effectLst/>
                          <a:latin typeface="Gill Sans MT" panose="020B0502020104020203" pitchFamily="34" charset="0"/>
                        </a:rPr>
                        <a:t>274</a:t>
                      </a:r>
                    </a:p>
                  </a:txBody>
                  <a:tcPr marL="9525" marR="9525" marT="9525" marB="0" anchor="ctr"/>
                </a:tc>
                <a:tc>
                  <a:txBody>
                    <a:bodyPr/>
                    <a:lstStyle/>
                    <a:p>
                      <a:pPr algn="ctr" fontAlgn="b"/>
                      <a:r>
                        <a:rPr lang="en-NZ" sz="1200" b="0" i="0" u="none" strike="noStrike">
                          <a:solidFill>
                            <a:srgbClr val="000000"/>
                          </a:solidFill>
                          <a:effectLst/>
                          <a:latin typeface="Gill Sans MT" panose="020B0502020104020203" pitchFamily="34" charset="0"/>
                        </a:rPr>
                        <a:t>26%</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b"/>
                      <a:r>
                        <a:rPr lang="en-NZ" sz="1200" b="0" i="0" u="none" strike="noStrike" dirty="0">
                          <a:solidFill>
                            <a:srgbClr val="000000"/>
                          </a:solidFill>
                          <a:effectLst/>
                          <a:latin typeface="Gill Sans MT" panose="020B0502020104020203" pitchFamily="34" charset="0"/>
                        </a:rPr>
                        <a:t>Port Waikato</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b"/>
                      <a:r>
                        <a:rPr lang="en-NZ" sz="1200" b="0" i="0" u="none" strike="noStrike">
                          <a:solidFill>
                            <a:srgbClr val="000000"/>
                          </a:solidFill>
                          <a:effectLst/>
                          <a:latin typeface="Gill Sans MT" panose="020B0502020104020203" pitchFamily="34" charset="0"/>
                        </a:rPr>
                        <a:t>743</a:t>
                      </a:r>
                    </a:p>
                  </a:txBody>
                  <a:tcPr marL="9525" marR="9525" marT="9525" marB="0" anchor="ctr"/>
                </a:tc>
                <a:tc>
                  <a:txBody>
                    <a:bodyPr/>
                    <a:lstStyle/>
                    <a:p>
                      <a:pPr algn="ctr" fontAlgn="b"/>
                      <a:r>
                        <a:rPr lang="en-NZ" sz="1200" b="0" i="0" u="none" strike="noStrike" dirty="0">
                          <a:solidFill>
                            <a:srgbClr val="000000"/>
                          </a:solidFill>
                          <a:effectLst/>
                          <a:latin typeface="Gill Sans MT" panose="020B0502020104020203" pitchFamily="34" charset="0"/>
                        </a:rPr>
                        <a:t>14</a:t>
                      </a:r>
                    </a:p>
                  </a:txBody>
                  <a:tcPr marL="9525" marR="9525" marT="9525" marB="0" anchor="ctr"/>
                </a:tc>
                <a:tc>
                  <a:txBody>
                    <a:bodyPr/>
                    <a:lstStyle/>
                    <a:p>
                      <a:pPr algn="ctr" fontAlgn="b"/>
                      <a:r>
                        <a:rPr lang="en-NZ" sz="1200" b="0" i="0" u="none" strike="noStrike">
                          <a:solidFill>
                            <a:srgbClr val="000000"/>
                          </a:solidFill>
                          <a:effectLst/>
                          <a:latin typeface="Gill Sans MT" panose="020B0502020104020203" pitchFamily="34" charset="0"/>
                        </a:rPr>
                        <a:t>2%</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72214176"/>
                  </a:ext>
                </a:extLst>
              </a:tr>
              <a:tr h="314016">
                <a:tc>
                  <a:txBody>
                    <a:bodyPr/>
                    <a:lstStyle/>
                    <a:p>
                      <a:pPr algn="ctr" fontAlgn="b"/>
                      <a:r>
                        <a:rPr lang="en-NZ" sz="1200" b="0" i="0" u="none" strike="noStrike" dirty="0">
                          <a:solidFill>
                            <a:srgbClr val="000000"/>
                          </a:solidFill>
                          <a:effectLst/>
                          <a:latin typeface="Gill Sans MT" panose="020B0502020104020203" pitchFamily="34" charset="0"/>
                        </a:rPr>
                        <a:t>Ruawaro</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NZ" sz="1200" b="0" i="0" u="none" strike="noStrike">
                          <a:solidFill>
                            <a:srgbClr val="000000"/>
                          </a:solidFill>
                          <a:effectLst/>
                          <a:latin typeface="Gill Sans MT" panose="020B0502020104020203" pitchFamily="34" charset="0"/>
                        </a:rPr>
                        <a:t>510</a:t>
                      </a:r>
                    </a:p>
                  </a:txBody>
                  <a:tcPr marL="9525" marR="9525" marT="9525" marB="0" anchor="ctr"/>
                </a:tc>
                <a:tc>
                  <a:txBody>
                    <a:bodyPr/>
                    <a:lstStyle/>
                    <a:p>
                      <a:pPr algn="ctr" fontAlgn="b"/>
                      <a:r>
                        <a:rPr lang="en-NZ" sz="1200" b="0" i="0" u="none" strike="noStrike" dirty="0">
                          <a:solidFill>
                            <a:srgbClr val="000000"/>
                          </a:solidFill>
                          <a:effectLst/>
                          <a:latin typeface="Gill Sans MT" panose="020B0502020104020203" pitchFamily="34" charset="0"/>
                        </a:rPr>
                        <a:t>112</a:t>
                      </a:r>
                    </a:p>
                  </a:txBody>
                  <a:tcPr marL="9525" marR="9525" marT="9525" marB="0" anchor="ctr"/>
                </a:tc>
                <a:tc>
                  <a:txBody>
                    <a:bodyPr/>
                    <a:lstStyle/>
                    <a:p>
                      <a:pPr algn="ctr" fontAlgn="b"/>
                      <a:r>
                        <a:rPr lang="en-NZ" sz="1200" b="0" i="0" u="none" strike="noStrike">
                          <a:solidFill>
                            <a:srgbClr val="000000"/>
                          </a:solidFill>
                          <a:effectLst/>
                          <a:latin typeface="Gill Sans MT" panose="020B0502020104020203" pitchFamily="34" charset="0"/>
                        </a:rPr>
                        <a:t>22%</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b"/>
                      <a:r>
                        <a:rPr lang="en-NZ" sz="1200" b="0" i="0" u="none" strike="noStrike" dirty="0">
                          <a:solidFill>
                            <a:srgbClr val="000000"/>
                          </a:solidFill>
                          <a:effectLst/>
                          <a:latin typeface="Gill Sans MT" panose="020B0502020104020203" pitchFamily="34" charset="0"/>
                        </a:rPr>
                        <a:t>Pukekawa</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b"/>
                      <a:r>
                        <a:rPr lang="en-NZ" sz="1200" b="0" i="0" u="none" strike="noStrike" dirty="0">
                          <a:solidFill>
                            <a:srgbClr val="000000"/>
                          </a:solidFill>
                          <a:effectLst/>
                          <a:latin typeface="Gill Sans MT" panose="020B0502020104020203" pitchFamily="34" charset="0"/>
                        </a:rPr>
                        <a:t>1300</a:t>
                      </a:r>
                    </a:p>
                  </a:txBody>
                  <a:tcPr marL="9525" marR="9525" marT="9525" marB="0" anchor="ctr"/>
                </a:tc>
                <a:tc>
                  <a:txBody>
                    <a:bodyPr/>
                    <a:lstStyle/>
                    <a:p>
                      <a:pPr algn="ctr" fontAlgn="b"/>
                      <a:r>
                        <a:rPr lang="en-NZ" sz="1200" b="0" i="0" u="none" strike="noStrike">
                          <a:solidFill>
                            <a:srgbClr val="000000"/>
                          </a:solidFill>
                          <a:effectLst/>
                          <a:latin typeface="Gill Sans MT" panose="020B0502020104020203" pitchFamily="34" charset="0"/>
                        </a:rPr>
                        <a:t>20</a:t>
                      </a:r>
                    </a:p>
                  </a:txBody>
                  <a:tcPr marL="9525" marR="9525" marT="9525" marB="0" anchor="ctr"/>
                </a:tc>
                <a:tc>
                  <a:txBody>
                    <a:bodyPr/>
                    <a:lstStyle/>
                    <a:p>
                      <a:pPr algn="ctr" fontAlgn="b"/>
                      <a:r>
                        <a:rPr lang="en-NZ" sz="1200" b="0" i="0" u="none" strike="noStrike">
                          <a:solidFill>
                            <a:srgbClr val="000000"/>
                          </a:solidFill>
                          <a:effectLst/>
                          <a:latin typeface="Gill Sans MT" panose="020B0502020104020203" pitchFamily="34" charset="0"/>
                        </a:rPr>
                        <a:t>2%</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25455761"/>
                  </a:ext>
                </a:extLst>
              </a:tr>
              <a:tr h="314016">
                <a:tc>
                  <a:txBody>
                    <a:bodyPr/>
                    <a:lstStyle/>
                    <a:p>
                      <a:pPr algn="ctr" fontAlgn="b"/>
                      <a:r>
                        <a:rPr lang="en-NZ" sz="1200" b="0" i="0" u="none" strike="noStrike" dirty="0">
                          <a:solidFill>
                            <a:srgbClr val="000000"/>
                          </a:solidFill>
                          <a:effectLst/>
                          <a:latin typeface="Gill Sans MT" panose="020B0502020104020203" pitchFamily="34" charset="0"/>
                        </a:rPr>
                        <a:t>Raglan</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NZ" sz="1200" b="0" i="0" u="none" strike="noStrike" dirty="0">
                          <a:solidFill>
                            <a:srgbClr val="000000"/>
                          </a:solidFill>
                          <a:effectLst/>
                          <a:latin typeface="Gill Sans MT" panose="020B0502020104020203" pitchFamily="34" charset="0"/>
                        </a:rPr>
                        <a:t>4858</a:t>
                      </a:r>
                    </a:p>
                  </a:txBody>
                  <a:tcPr marL="9525" marR="9525" marT="9525" marB="0" anchor="ctr"/>
                </a:tc>
                <a:tc>
                  <a:txBody>
                    <a:bodyPr/>
                    <a:lstStyle/>
                    <a:p>
                      <a:pPr algn="ctr" fontAlgn="b"/>
                      <a:r>
                        <a:rPr lang="en-NZ" sz="1200" b="0" i="0" u="none" strike="noStrike">
                          <a:solidFill>
                            <a:srgbClr val="000000"/>
                          </a:solidFill>
                          <a:effectLst/>
                          <a:latin typeface="Gill Sans MT" panose="020B0502020104020203" pitchFamily="34" charset="0"/>
                        </a:rPr>
                        <a:t>994</a:t>
                      </a:r>
                    </a:p>
                  </a:txBody>
                  <a:tcPr marL="9525" marR="9525" marT="9525" marB="0" anchor="ctr"/>
                </a:tc>
                <a:tc>
                  <a:txBody>
                    <a:bodyPr/>
                    <a:lstStyle/>
                    <a:p>
                      <a:pPr algn="ctr" fontAlgn="b"/>
                      <a:r>
                        <a:rPr lang="en-NZ" sz="1200" b="0" i="0" u="none" strike="noStrike" dirty="0">
                          <a:solidFill>
                            <a:srgbClr val="000000"/>
                          </a:solidFill>
                          <a:effectLst/>
                          <a:latin typeface="Gill Sans MT" panose="020B0502020104020203" pitchFamily="34" charset="0"/>
                        </a:rPr>
                        <a:t>20%</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b"/>
                      <a:r>
                        <a:rPr lang="en-NZ" sz="1200" b="0" i="0" u="none" strike="noStrike" dirty="0">
                          <a:solidFill>
                            <a:srgbClr val="000000"/>
                          </a:solidFill>
                          <a:effectLst/>
                          <a:latin typeface="Gill Sans MT" panose="020B0502020104020203" pitchFamily="34" charset="0"/>
                        </a:rPr>
                        <a:t>Tamahere</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b"/>
                      <a:r>
                        <a:rPr lang="en-NZ" sz="1200" b="0" i="0" u="none" strike="noStrike" dirty="0">
                          <a:solidFill>
                            <a:srgbClr val="000000"/>
                          </a:solidFill>
                          <a:effectLst/>
                          <a:latin typeface="Gill Sans MT" panose="020B0502020104020203" pitchFamily="34" charset="0"/>
                        </a:rPr>
                        <a:t>4676</a:t>
                      </a:r>
                    </a:p>
                  </a:txBody>
                  <a:tcPr marL="9525" marR="9525" marT="9525" marB="0" anchor="ctr"/>
                </a:tc>
                <a:tc>
                  <a:txBody>
                    <a:bodyPr/>
                    <a:lstStyle/>
                    <a:p>
                      <a:pPr algn="ctr" fontAlgn="b"/>
                      <a:r>
                        <a:rPr lang="en-NZ" sz="1200" b="0" i="0" u="none" strike="noStrike">
                          <a:solidFill>
                            <a:srgbClr val="000000"/>
                          </a:solidFill>
                          <a:effectLst/>
                          <a:latin typeface="Gill Sans MT" panose="020B0502020104020203" pitchFamily="34" charset="0"/>
                        </a:rPr>
                        <a:t>69</a:t>
                      </a:r>
                    </a:p>
                  </a:txBody>
                  <a:tcPr marL="9525" marR="9525" marT="9525" marB="0" anchor="ctr"/>
                </a:tc>
                <a:tc>
                  <a:txBody>
                    <a:bodyPr/>
                    <a:lstStyle/>
                    <a:p>
                      <a:pPr algn="ctr" fontAlgn="b"/>
                      <a:r>
                        <a:rPr lang="en-NZ" sz="1200" b="0" i="0" u="none" strike="noStrike" dirty="0">
                          <a:solidFill>
                            <a:srgbClr val="000000"/>
                          </a:solidFill>
                          <a:effectLst/>
                          <a:latin typeface="Gill Sans MT" panose="020B0502020104020203" pitchFamily="34" charset="0"/>
                        </a:rPr>
                        <a:t>1%</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8788790"/>
                  </a:ext>
                </a:extLst>
              </a:tr>
              <a:tr h="314016">
                <a:tc>
                  <a:txBody>
                    <a:bodyPr/>
                    <a:lstStyle/>
                    <a:p>
                      <a:pPr algn="ctr" fontAlgn="b"/>
                      <a:r>
                        <a:rPr lang="en-NZ" sz="1200" b="0" i="0" u="none" strike="noStrike" dirty="0">
                          <a:solidFill>
                            <a:srgbClr val="000000"/>
                          </a:solidFill>
                          <a:effectLst/>
                          <a:latin typeface="Gill Sans MT" panose="020B0502020104020203" pitchFamily="34" charset="0"/>
                        </a:rPr>
                        <a:t>Huntly</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NZ" sz="1200" b="0" i="0" u="none" strike="noStrike">
                          <a:solidFill>
                            <a:srgbClr val="000000"/>
                          </a:solidFill>
                          <a:effectLst/>
                          <a:latin typeface="Gill Sans MT" panose="020B0502020104020203" pitchFamily="34" charset="0"/>
                        </a:rPr>
                        <a:t>9735</a:t>
                      </a:r>
                    </a:p>
                  </a:txBody>
                  <a:tcPr marL="9525" marR="9525" marT="9525" marB="0" anchor="ctr"/>
                </a:tc>
                <a:tc>
                  <a:txBody>
                    <a:bodyPr/>
                    <a:lstStyle/>
                    <a:p>
                      <a:pPr algn="ctr" fontAlgn="b"/>
                      <a:r>
                        <a:rPr lang="en-NZ" sz="1200" b="0" i="0" u="none" strike="noStrike" dirty="0">
                          <a:solidFill>
                            <a:srgbClr val="000000"/>
                          </a:solidFill>
                          <a:effectLst/>
                          <a:latin typeface="Gill Sans MT" panose="020B0502020104020203" pitchFamily="34" charset="0"/>
                        </a:rPr>
                        <a:t>1779</a:t>
                      </a:r>
                    </a:p>
                  </a:txBody>
                  <a:tcPr marL="9525" marR="9525" marT="9525" marB="0" anchor="ctr"/>
                </a:tc>
                <a:tc>
                  <a:txBody>
                    <a:bodyPr/>
                    <a:lstStyle/>
                    <a:p>
                      <a:pPr algn="ctr" fontAlgn="b"/>
                      <a:r>
                        <a:rPr lang="en-NZ" sz="1200" b="0" i="0" u="none" strike="noStrike">
                          <a:solidFill>
                            <a:srgbClr val="000000"/>
                          </a:solidFill>
                          <a:effectLst/>
                          <a:latin typeface="Gill Sans MT" panose="020B0502020104020203" pitchFamily="34" charset="0"/>
                        </a:rPr>
                        <a:t>18%</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b"/>
                      <a:r>
                        <a:rPr lang="en-NZ" sz="1200" b="0" i="0" u="none" strike="noStrike" dirty="0">
                          <a:solidFill>
                            <a:srgbClr val="000000"/>
                          </a:solidFill>
                          <a:effectLst/>
                          <a:latin typeface="Gill Sans MT" panose="020B0502020104020203" pitchFamily="34" charset="0"/>
                        </a:rPr>
                        <a:t>Aka Aka</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b"/>
                      <a:r>
                        <a:rPr lang="en-NZ" sz="1200" b="0" i="0" u="none" strike="noStrike">
                          <a:solidFill>
                            <a:srgbClr val="000000"/>
                          </a:solidFill>
                          <a:effectLst/>
                          <a:latin typeface="Gill Sans MT" panose="020B0502020104020203" pitchFamily="34" charset="0"/>
                        </a:rPr>
                        <a:t>539</a:t>
                      </a:r>
                    </a:p>
                  </a:txBody>
                  <a:tcPr marL="9525" marR="9525" marT="9525" marB="0" anchor="ctr"/>
                </a:tc>
                <a:tc>
                  <a:txBody>
                    <a:bodyPr/>
                    <a:lstStyle/>
                    <a:p>
                      <a:pPr algn="ctr" fontAlgn="b"/>
                      <a:r>
                        <a:rPr lang="en-NZ" sz="1200" b="0" i="0" u="none" strike="noStrike">
                          <a:solidFill>
                            <a:srgbClr val="000000"/>
                          </a:solidFill>
                          <a:effectLst/>
                          <a:latin typeface="Gill Sans MT" panose="020B0502020104020203" pitchFamily="34" charset="0"/>
                        </a:rPr>
                        <a:t>7</a:t>
                      </a:r>
                    </a:p>
                  </a:txBody>
                  <a:tcPr marL="9525" marR="9525" marT="9525" marB="0" anchor="ctr"/>
                </a:tc>
                <a:tc>
                  <a:txBody>
                    <a:bodyPr/>
                    <a:lstStyle/>
                    <a:p>
                      <a:pPr algn="ctr" fontAlgn="b"/>
                      <a:r>
                        <a:rPr lang="en-NZ" sz="1200" b="0" i="0" u="none" strike="noStrike">
                          <a:solidFill>
                            <a:srgbClr val="000000"/>
                          </a:solidFill>
                          <a:effectLst/>
                          <a:latin typeface="Gill Sans MT" panose="020B0502020104020203" pitchFamily="34" charset="0"/>
                        </a:rPr>
                        <a:t>1%</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44941526"/>
                  </a:ext>
                </a:extLst>
              </a:tr>
              <a:tr h="314016">
                <a:tc>
                  <a:txBody>
                    <a:bodyPr/>
                    <a:lstStyle/>
                    <a:p>
                      <a:pPr algn="ctr" fontAlgn="b"/>
                      <a:r>
                        <a:rPr lang="en-NZ" sz="1200" b="0" i="0" u="none" strike="noStrike" dirty="0">
                          <a:solidFill>
                            <a:srgbClr val="000000"/>
                          </a:solidFill>
                          <a:effectLst/>
                          <a:latin typeface="Gill Sans MT" panose="020B0502020104020203" pitchFamily="34" charset="0"/>
                        </a:rPr>
                        <a:t>Te Kowhai</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NZ" sz="1200" b="0" i="0" u="none" strike="noStrike" dirty="0">
                          <a:solidFill>
                            <a:srgbClr val="000000"/>
                          </a:solidFill>
                          <a:effectLst/>
                          <a:latin typeface="Gill Sans MT" panose="020B0502020104020203" pitchFamily="34" charset="0"/>
                        </a:rPr>
                        <a:t>2714</a:t>
                      </a:r>
                    </a:p>
                  </a:txBody>
                  <a:tcPr marL="9525" marR="9525" marT="9525" marB="0" anchor="ctr"/>
                </a:tc>
                <a:tc>
                  <a:txBody>
                    <a:bodyPr/>
                    <a:lstStyle/>
                    <a:p>
                      <a:pPr algn="ctr" fontAlgn="b"/>
                      <a:r>
                        <a:rPr lang="en-NZ" sz="1200" b="0" i="0" u="none" strike="noStrike" dirty="0">
                          <a:solidFill>
                            <a:srgbClr val="000000"/>
                          </a:solidFill>
                          <a:effectLst/>
                          <a:latin typeface="Gill Sans MT" panose="020B0502020104020203" pitchFamily="34" charset="0"/>
                        </a:rPr>
                        <a:t>431</a:t>
                      </a:r>
                    </a:p>
                  </a:txBody>
                  <a:tcPr marL="9525" marR="9525" marT="9525" marB="0" anchor="ctr"/>
                </a:tc>
                <a:tc>
                  <a:txBody>
                    <a:bodyPr/>
                    <a:lstStyle/>
                    <a:p>
                      <a:pPr algn="ctr" fontAlgn="b"/>
                      <a:r>
                        <a:rPr lang="en-NZ" sz="1200" b="0" i="0" u="none" strike="noStrike">
                          <a:solidFill>
                            <a:srgbClr val="000000"/>
                          </a:solidFill>
                          <a:effectLst/>
                          <a:latin typeface="Gill Sans MT" panose="020B0502020104020203" pitchFamily="34" charset="0"/>
                        </a:rPr>
                        <a:t>16%</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b"/>
                      <a:r>
                        <a:rPr lang="en-NZ" sz="1200" b="0" i="0" u="none" strike="noStrike" dirty="0">
                          <a:solidFill>
                            <a:srgbClr val="000000"/>
                          </a:solidFill>
                          <a:effectLst/>
                          <a:latin typeface="Gill Sans MT" panose="020B0502020104020203" pitchFamily="34" charset="0"/>
                        </a:rPr>
                        <a:t>Matangi</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b"/>
                      <a:r>
                        <a:rPr lang="en-NZ" sz="1200" b="0" i="0" u="none" strike="noStrike" dirty="0">
                          <a:solidFill>
                            <a:srgbClr val="000000"/>
                          </a:solidFill>
                          <a:effectLst/>
                          <a:latin typeface="Gill Sans MT" panose="020B0502020104020203" pitchFamily="34" charset="0"/>
                        </a:rPr>
                        <a:t>3532</a:t>
                      </a:r>
                    </a:p>
                  </a:txBody>
                  <a:tcPr marL="9525" marR="9525" marT="9525" marB="0" anchor="ctr"/>
                </a:tc>
                <a:tc>
                  <a:txBody>
                    <a:bodyPr/>
                    <a:lstStyle/>
                    <a:p>
                      <a:pPr algn="ctr" fontAlgn="b"/>
                      <a:r>
                        <a:rPr lang="en-NZ" sz="1200" b="0" i="0" u="none" strike="noStrike">
                          <a:solidFill>
                            <a:srgbClr val="000000"/>
                          </a:solidFill>
                          <a:effectLst/>
                          <a:latin typeface="Gill Sans MT" panose="020B0502020104020203" pitchFamily="34" charset="0"/>
                        </a:rPr>
                        <a:t>44</a:t>
                      </a:r>
                    </a:p>
                  </a:txBody>
                  <a:tcPr marL="9525" marR="9525" marT="9525" marB="0" anchor="ctr"/>
                </a:tc>
                <a:tc>
                  <a:txBody>
                    <a:bodyPr/>
                    <a:lstStyle/>
                    <a:p>
                      <a:pPr algn="ctr" fontAlgn="b"/>
                      <a:r>
                        <a:rPr lang="en-NZ" sz="1200" b="0" i="0" u="none" strike="noStrike" dirty="0">
                          <a:solidFill>
                            <a:srgbClr val="000000"/>
                          </a:solidFill>
                          <a:effectLst/>
                          <a:latin typeface="Gill Sans MT" panose="020B0502020104020203" pitchFamily="34" charset="0"/>
                        </a:rPr>
                        <a:t>1%</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28290393"/>
                  </a:ext>
                </a:extLst>
              </a:tr>
              <a:tr h="314016">
                <a:tc>
                  <a:txBody>
                    <a:bodyPr/>
                    <a:lstStyle/>
                    <a:p>
                      <a:pPr algn="ctr" fontAlgn="b"/>
                      <a:r>
                        <a:rPr lang="en-NZ" sz="1200" b="0" i="0" u="none" strike="noStrike" dirty="0">
                          <a:solidFill>
                            <a:srgbClr val="000000"/>
                          </a:solidFill>
                          <a:effectLst/>
                          <a:latin typeface="Gill Sans MT" panose="020B0502020104020203" pitchFamily="34" charset="0"/>
                        </a:rPr>
                        <a:t>Taupiri</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NZ" sz="1200" b="0" i="0" u="none" strike="noStrike" dirty="0">
                          <a:solidFill>
                            <a:srgbClr val="000000"/>
                          </a:solidFill>
                          <a:effectLst/>
                          <a:latin typeface="Gill Sans MT" panose="020B0502020104020203" pitchFamily="34" charset="0"/>
                        </a:rPr>
                        <a:t>1641</a:t>
                      </a:r>
                    </a:p>
                  </a:txBody>
                  <a:tcPr marL="9525" marR="9525" marT="9525" marB="0" anchor="ctr"/>
                </a:tc>
                <a:tc>
                  <a:txBody>
                    <a:bodyPr/>
                    <a:lstStyle/>
                    <a:p>
                      <a:pPr algn="ctr" fontAlgn="b"/>
                      <a:r>
                        <a:rPr lang="en-NZ" sz="1200" b="0" i="0" u="none" strike="noStrike">
                          <a:solidFill>
                            <a:srgbClr val="000000"/>
                          </a:solidFill>
                          <a:effectLst/>
                          <a:latin typeface="Gill Sans MT" panose="020B0502020104020203" pitchFamily="34" charset="0"/>
                        </a:rPr>
                        <a:t>232</a:t>
                      </a:r>
                    </a:p>
                  </a:txBody>
                  <a:tcPr marL="9525" marR="9525" marT="9525" marB="0" anchor="ctr"/>
                </a:tc>
                <a:tc>
                  <a:txBody>
                    <a:bodyPr/>
                    <a:lstStyle/>
                    <a:p>
                      <a:pPr algn="ctr" fontAlgn="b"/>
                      <a:r>
                        <a:rPr lang="en-NZ" sz="1200" b="0" i="0" u="none" strike="noStrike">
                          <a:solidFill>
                            <a:srgbClr val="000000"/>
                          </a:solidFill>
                          <a:effectLst/>
                          <a:latin typeface="Gill Sans MT" panose="020B0502020104020203" pitchFamily="34" charset="0"/>
                        </a:rPr>
                        <a:t>14%</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b"/>
                      <a:r>
                        <a:rPr lang="en-NZ" sz="1200" b="0" i="0" u="none" strike="noStrike" dirty="0">
                          <a:solidFill>
                            <a:srgbClr val="000000"/>
                          </a:solidFill>
                          <a:effectLst/>
                          <a:latin typeface="Gill Sans MT" panose="020B0502020104020203" pitchFamily="34" charset="0"/>
                        </a:rPr>
                        <a:t>Opuatia</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b"/>
                      <a:r>
                        <a:rPr lang="en-NZ" sz="1200" b="0" i="0" u="none" strike="noStrike">
                          <a:solidFill>
                            <a:srgbClr val="000000"/>
                          </a:solidFill>
                          <a:effectLst/>
                          <a:latin typeface="Gill Sans MT" panose="020B0502020104020203" pitchFamily="34" charset="0"/>
                        </a:rPr>
                        <a:t>299</a:t>
                      </a:r>
                    </a:p>
                  </a:txBody>
                  <a:tcPr marL="9525" marR="9525" marT="9525" marB="0" anchor="ctr"/>
                </a:tc>
                <a:tc>
                  <a:txBody>
                    <a:bodyPr/>
                    <a:lstStyle/>
                    <a:p>
                      <a:pPr algn="ctr" fontAlgn="b"/>
                      <a:r>
                        <a:rPr lang="en-NZ" sz="1200" b="0" i="0" u="none" strike="noStrike">
                          <a:solidFill>
                            <a:srgbClr val="000000"/>
                          </a:solidFill>
                          <a:effectLst/>
                          <a:latin typeface="Gill Sans MT" panose="020B0502020104020203" pitchFamily="34" charset="0"/>
                        </a:rPr>
                        <a:t>1</a:t>
                      </a:r>
                    </a:p>
                  </a:txBody>
                  <a:tcPr marL="9525" marR="9525" marT="9525" marB="0" anchor="ctr"/>
                </a:tc>
                <a:tc>
                  <a:txBody>
                    <a:bodyPr/>
                    <a:lstStyle/>
                    <a:p>
                      <a:pPr algn="ctr" fontAlgn="b"/>
                      <a:r>
                        <a:rPr lang="en-NZ" sz="1200" b="0" i="0" u="none" strike="noStrike" dirty="0">
                          <a:solidFill>
                            <a:srgbClr val="000000"/>
                          </a:solidFill>
                          <a:effectLst/>
                          <a:latin typeface="Gill Sans MT" panose="020B0502020104020203" pitchFamily="34" charset="0"/>
                        </a:rPr>
                        <a:t>0%</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12901037"/>
                  </a:ext>
                </a:extLst>
              </a:tr>
              <a:tr h="314016">
                <a:tc>
                  <a:txBody>
                    <a:bodyPr/>
                    <a:lstStyle/>
                    <a:p>
                      <a:pPr algn="ctr" fontAlgn="b"/>
                      <a:r>
                        <a:rPr lang="en-NZ" sz="1200" b="0" i="0" u="none" strike="noStrike" dirty="0">
                          <a:solidFill>
                            <a:srgbClr val="000000"/>
                          </a:solidFill>
                          <a:effectLst/>
                          <a:latin typeface="Gill Sans MT" panose="020B0502020104020203" pitchFamily="34" charset="0"/>
                        </a:rPr>
                        <a:t>Te Kohanga</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NZ" sz="1200" b="0" i="0" u="none" strike="noStrike">
                          <a:solidFill>
                            <a:srgbClr val="000000"/>
                          </a:solidFill>
                          <a:effectLst/>
                          <a:latin typeface="Gill Sans MT" panose="020B0502020104020203" pitchFamily="34" charset="0"/>
                        </a:rPr>
                        <a:t>468</a:t>
                      </a:r>
                    </a:p>
                  </a:txBody>
                  <a:tcPr marL="9525" marR="9525" marT="9525" marB="0" anchor="ctr"/>
                </a:tc>
                <a:tc>
                  <a:txBody>
                    <a:bodyPr/>
                    <a:lstStyle/>
                    <a:p>
                      <a:pPr algn="ctr" fontAlgn="b"/>
                      <a:r>
                        <a:rPr lang="en-NZ" sz="1200" b="0" i="0" u="none" strike="noStrike" dirty="0">
                          <a:solidFill>
                            <a:srgbClr val="000000"/>
                          </a:solidFill>
                          <a:effectLst/>
                          <a:latin typeface="Gill Sans MT" panose="020B0502020104020203" pitchFamily="34" charset="0"/>
                        </a:rPr>
                        <a:t>58</a:t>
                      </a:r>
                    </a:p>
                  </a:txBody>
                  <a:tcPr marL="9525" marR="9525" marT="9525" marB="0" anchor="ctr"/>
                </a:tc>
                <a:tc>
                  <a:txBody>
                    <a:bodyPr/>
                    <a:lstStyle/>
                    <a:p>
                      <a:pPr algn="ctr" fontAlgn="b"/>
                      <a:r>
                        <a:rPr lang="en-NZ" sz="1200" b="0" i="0" u="none" strike="noStrike">
                          <a:solidFill>
                            <a:srgbClr val="000000"/>
                          </a:solidFill>
                          <a:effectLst/>
                          <a:latin typeface="Gill Sans MT" panose="020B0502020104020203" pitchFamily="34" charset="0"/>
                        </a:rPr>
                        <a:t>12%</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b"/>
                      <a:r>
                        <a:rPr lang="en-NZ" sz="1200" b="0" i="0" u="none" strike="noStrike" dirty="0">
                          <a:solidFill>
                            <a:srgbClr val="000000"/>
                          </a:solidFill>
                          <a:effectLst/>
                          <a:latin typeface="Gill Sans MT" panose="020B0502020104020203" pitchFamily="34" charset="0"/>
                        </a:rPr>
                        <a:t>Glen Murray</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b"/>
                      <a:r>
                        <a:rPr lang="en-NZ" sz="1200" b="0" i="0" u="none" strike="noStrike" dirty="0">
                          <a:solidFill>
                            <a:srgbClr val="000000"/>
                          </a:solidFill>
                          <a:effectLst/>
                          <a:latin typeface="Gill Sans MT" panose="020B0502020104020203" pitchFamily="34" charset="0"/>
                        </a:rPr>
                        <a:t>235</a:t>
                      </a:r>
                    </a:p>
                  </a:txBody>
                  <a:tcPr marL="9525" marR="9525" marT="9525" marB="0" anchor="ctr"/>
                </a:tc>
                <a:tc>
                  <a:txBody>
                    <a:bodyPr/>
                    <a:lstStyle/>
                    <a:p>
                      <a:pPr algn="ctr" fontAlgn="b"/>
                      <a:r>
                        <a:rPr lang="en-NZ" sz="1200" b="0" i="0" u="none" strike="noStrike">
                          <a:solidFill>
                            <a:srgbClr val="000000"/>
                          </a:solidFill>
                          <a:effectLst/>
                          <a:latin typeface="Gill Sans MT" panose="020B0502020104020203" pitchFamily="34" charset="0"/>
                        </a:rPr>
                        <a:t>0</a:t>
                      </a:r>
                    </a:p>
                  </a:txBody>
                  <a:tcPr marL="9525" marR="9525" marT="9525" marB="0" anchor="ctr"/>
                </a:tc>
                <a:tc>
                  <a:txBody>
                    <a:bodyPr/>
                    <a:lstStyle/>
                    <a:p>
                      <a:pPr algn="ctr" fontAlgn="b"/>
                      <a:r>
                        <a:rPr lang="en-NZ" sz="1200" b="0" i="0" u="none" strike="noStrike" dirty="0">
                          <a:solidFill>
                            <a:srgbClr val="000000"/>
                          </a:solidFill>
                          <a:effectLst/>
                          <a:latin typeface="Gill Sans MT" panose="020B0502020104020203" pitchFamily="34" charset="0"/>
                        </a:rPr>
                        <a:t>0%</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26950815"/>
                  </a:ext>
                </a:extLst>
              </a:tr>
              <a:tr h="261862">
                <a:tc>
                  <a:txBody>
                    <a:bodyPr/>
                    <a:lstStyle/>
                    <a:p>
                      <a:pPr algn="ctr" fontAlgn="b"/>
                      <a:r>
                        <a:rPr lang="en-NZ" sz="1200" b="0" i="0" u="none" strike="noStrike" dirty="0">
                          <a:solidFill>
                            <a:srgbClr val="000000"/>
                          </a:solidFill>
                          <a:effectLst/>
                          <a:latin typeface="Gill Sans MT" panose="020B0502020104020203" pitchFamily="34" charset="0"/>
                        </a:rPr>
                        <a:t>Horsham Downs</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NZ" sz="1200" b="0" i="0" u="none" strike="noStrike" dirty="0">
                          <a:solidFill>
                            <a:srgbClr val="000000"/>
                          </a:solidFill>
                          <a:effectLst/>
                          <a:latin typeface="Gill Sans MT" panose="020B0502020104020203" pitchFamily="34" charset="0"/>
                        </a:rPr>
                        <a:t>1395</a:t>
                      </a:r>
                    </a:p>
                  </a:txBody>
                  <a:tcPr marL="9525" marR="9525" marT="9525" marB="0" anchor="ctr"/>
                </a:tc>
                <a:tc>
                  <a:txBody>
                    <a:bodyPr/>
                    <a:lstStyle/>
                    <a:p>
                      <a:pPr algn="ctr" fontAlgn="b"/>
                      <a:r>
                        <a:rPr lang="en-NZ" sz="1200" b="0" i="0" u="none" strike="noStrike" dirty="0">
                          <a:solidFill>
                            <a:srgbClr val="000000"/>
                          </a:solidFill>
                          <a:effectLst/>
                          <a:latin typeface="Gill Sans MT" panose="020B0502020104020203" pitchFamily="34" charset="0"/>
                        </a:rPr>
                        <a:t>105</a:t>
                      </a:r>
                    </a:p>
                  </a:txBody>
                  <a:tcPr marL="9525" marR="9525" marT="9525" marB="0" anchor="ctr"/>
                </a:tc>
                <a:tc>
                  <a:txBody>
                    <a:bodyPr/>
                    <a:lstStyle/>
                    <a:p>
                      <a:pPr algn="ctr" fontAlgn="b"/>
                      <a:r>
                        <a:rPr lang="en-NZ" sz="1200" b="0" i="0" u="none" strike="noStrike">
                          <a:solidFill>
                            <a:srgbClr val="000000"/>
                          </a:solidFill>
                          <a:effectLst/>
                          <a:latin typeface="Gill Sans MT" panose="020B0502020104020203" pitchFamily="34" charset="0"/>
                        </a:rPr>
                        <a:t>7%</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b"/>
                      <a:r>
                        <a:rPr lang="en-NZ" sz="1200" b="0" i="0" u="none" strike="noStrike" dirty="0">
                          <a:solidFill>
                            <a:srgbClr val="000000"/>
                          </a:solidFill>
                          <a:effectLst/>
                          <a:latin typeface="Gill Sans MT" panose="020B0502020104020203" pitchFamily="34" charset="0"/>
                        </a:rPr>
                        <a:t>Karioitahi</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b"/>
                      <a:r>
                        <a:rPr lang="en-NZ" sz="1200" b="0" i="0" u="none" strike="noStrike" dirty="0">
                          <a:solidFill>
                            <a:srgbClr val="000000"/>
                          </a:solidFill>
                          <a:effectLst/>
                          <a:latin typeface="Gill Sans MT" panose="020B0502020104020203" pitchFamily="34" charset="0"/>
                        </a:rPr>
                        <a:t>206</a:t>
                      </a:r>
                    </a:p>
                  </a:txBody>
                  <a:tcPr marL="9525" marR="9525" marT="9525" marB="0" anchor="ctr"/>
                </a:tc>
                <a:tc>
                  <a:txBody>
                    <a:bodyPr/>
                    <a:lstStyle/>
                    <a:p>
                      <a:pPr algn="ctr" fontAlgn="b"/>
                      <a:r>
                        <a:rPr lang="en-NZ" sz="1200" b="0" i="0" u="none" strike="noStrike" dirty="0">
                          <a:solidFill>
                            <a:srgbClr val="000000"/>
                          </a:solidFill>
                          <a:effectLst/>
                          <a:latin typeface="Gill Sans MT" panose="020B0502020104020203" pitchFamily="34" charset="0"/>
                        </a:rPr>
                        <a:t>0</a:t>
                      </a:r>
                    </a:p>
                  </a:txBody>
                  <a:tcPr marL="9525" marR="9525" marT="9525" marB="0" anchor="ctr"/>
                </a:tc>
                <a:tc>
                  <a:txBody>
                    <a:bodyPr/>
                    <a:lstStyle/>
                    <a:p>
                      <a:pPr algn="ctr" fontAlgn="b"/>
                      <a:r>
                        <a:rPr lang="en-NZ" sz="1200" b="0" i="0" u="none" strike="noStrike" dirty="0">
                          <a:solidFill>
                            <a:srgbClr val="000000"/>
                          </a:solidFill>
                          <a:effectLst/>
                          <a:latin typeface="Gill Sans MT" panose="020B0502020104020203" pitchFamily="34" charset="0"/>
                        </a:rPr>
                        <a:t>0%</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68908531"/>
                  </a:ext>
                </a:extLst>
              </a:tr>
              <a:tr h="314016">
                <a:tc>
                  <a:txBody>
                    <a:bodyPr/>
                    <a:lstStyle/>
                    <a:p>
                      <a:pPr algn="ctr" fontAlgn="b"/>
                      <a:r>
                        <a:rPr lang="en-NZ" sz="1200" b="0" i="0" u="none" strike="noStrike" dirty="0">
                          <a:solidFill>
                            <a:srgbClr val="000000"/>
                          </a:solidFill>
                          <a:effectLst/>
                          <a:latin typeface="Gill Sans MT" panose="020B0502020104020203" pitchFamily="34" charset="0"/>
                        </a:rPr>
                        <a:t>Mangatawhiri</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NZ" sz="1200" b="0" i="0" u="none" strike="noStrike" dirty="0">
                          <a:solidFill>
                            <a:srgbClr val="000000"/>
                          </a:solidFill>
                          <a:effectLst/>
                          <a:latin typeface="Gill Sans MT" panose="020B0502020104020203" pitchFamily="34" charset="0"/>
                        </a:rPr>
                        <a:t>857</a:t>
                      </a:r>
                    </a:p>
                  </a:txBody>
                  <a:tcPr marL="9525" marR="9525" marT="9525" marB="0" anchor="ctr"/>
                </a:tc>
                <a:tc>
                  <a:txBody>
                    <a:bodyPr/>
                    <a:lstStyle/>
                    <a:p>
                      <a:pPr algn="ctr" fontAlgn="b"/>
                      <a:r>
                        <a:rPr lang="en-NZ" sz="1200" b="0" i="0" u="none" strike="noStrike">
                          <a:solidFill>
                            <a:srgbClr val="000000"/>
                          </a:solidFill>
                          <a:effectLst/>
                          <a:latin typeface="Gill Sans MT" panose="020B0502020104020203" pitchFamily="34" charset="0"/>
                        </a:rPr>
                        <a:t>58</a:t>
                      </a:r>
                    </a:p>
                  </a:txBody>
                  <a:tcPr marL="9525" marR="9525" marT="9525" marB="0" anchor="ctr"/>
                </a:tc>
                <a:tc>
                  <a:txBody>
                    <a:bodyPr/>
                    <a:lstStyle/>
                    <a:p>
                      <a:pPr algn="ctr" fontAlgn="b"/>
                      <a:r>
                        <a:rPr lang="en-NZ" sz="1200" b="0" i="0" u="none" strike="noStrike">
                          <a:solidFill>
                            <a:srgbClr val="000000"/>
                          </a:solidFill>
                          <a:effectLst/>
                          <a:latin typeface="Gill Sans MT" panose="020B0502020104020203" pitchFamily="34" charset="0"/>
                        </a:rPr>
                        <a:t>7%</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b"/>
                      <a:r>
                        <a:rPr lang="en-NZ" sz="1200" b="0" i="0" u="none" strike="noStrike" dirty="0">
                          <a:solidFill>
                            <a:srgbClr val="000000"/>
                          </a:solidFill>
                          <a:effectLst/>
                          <a:latin typeface="Gill Sans MT" panose="020B0502020104020203" pitchFamily="34" charset="0"/>
                        </a:rPr>
                        <a:t>Te Hoe</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b"/>
                      <a:r>
                        <a:rPr lang="en-NZ" sz="1200" b="0" i="0" u="none" strike="noStrike" dirty="0">
                          <a:solidFill>
                            <a:srgbClr val="000000"/>
                          </a:solidFill>
                          <a:effectLst/>
                          <a:latin typeface="Gill Sans MT" panose="020B0502020104020203" pitchFamily="34" charset="0"/>
                        </a:rPr>
                        <a:t>338</a:t>
                      </a:r>
                    </a:p>
                  </a:txBody>
                  <a:tcPr marL="9525" marR="9525" marT="9525" marB="0" anchor="ctr"/>
                </a:tc>
                <a:tc>
                  <a:txBody>
                    <a:bodyPr/>
                    <a:lstStyle/>
                    <a:p>
                      <a:pPr algn="ctr" fontAlgn="b"/>
                      <a:r>
                        <a:rPr lang="en-NZ" sz="1200" b="0" i="0" u="none" strike="noStrike">
                          <a:solidFill>
                            <a:srgbClr val="000000"/>
                          </a:solidFill>
                          <a:effectLst/>
                          <a:latin typeface="Gill Sans MT" panose="020B0502020104020203" pitchFamily="34" charset="0"/>
                        </a:rPr>
                        <a:t>-1</a:t>
                      </a:r>
                    </a:p>
                  </a:txBody>
                  <a:tcPr marL="9525" marR="9525" marT="9525" marB="0" anchor="ctr"/>
                </a:tc>
                <a:tc>
                  <a:txBody>
                    <a:bodyPr/>
                    <a:lstStyle/>
                    <a:p>
                      <a:pPr algn="ctr" fontAlgn="b"/>
                      <a:r>
                        <a:rPr lang="en-NZ" sz="1200" b="0" i="0" u="none" strike="noStrike" dirty="0">
                          <a:solidFill>
                            <a:srgbClr val="000000"/>
                          </a:solidFill>
                          <a:effectLst/>
                          <a:latin typeface="Gill Sans MT" panose="020B0502020104020203" pitchFamily="34" charset="0"/>
                        </a:rPr>
                        <a:t>0%</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09237004"/>
                  </a:ext>
                </a:extLst>
              </a:tr>
              <a:tr h="314016">
                <a:tc>
                  <a:txBody>
                    <a:bodyPr/>
                    <a:lstStyle/>
                    <a:p>
                      <a:pPr algn="ctr" fontAlgn="b"/>
                      <a:r>
                        <a:rPr lang="en-NZ" sz="1200" b="0" i="0" u="none" strike="noStrike" dirty="0">
                          <a:solidFill>
                            <a:srgbClr val="000000"/>
                          </a:solidFill>
                          <a:effectLst/>
                          <a:latin typeface="Gill Sans MT" panose="020B0502020104020203" pitchFamily="34" charset="0"/>
                        </a:rPr>
                        <a:t>Meremere</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NZ" sz="1200" b="0" i="0" u="none" strike="noStrike" dirty="0">
                          <a:solidFill>
                            <a:srgbClr val="000000"/>
                          </a:solidFill>
                          <a:effectLst/>
                          <a:latin typeface="Gill Sans MT" panose="020B0502020104020203" pitchFamily="34" charset="0"/>
                        </a:rPr>
                        <a:t>624</a:t>
                      </a:r>
                    </a:p>
                  </a:txBody>
                  <a:tcPr marL="9525" marR="9525" marT="9525" marB="0" anchor="ctr"/>
                </a:tc>
                <a:tc>
                  <a:txBody>
                    <a:bodyPr/>
                    <a:lstStyle/>
                    <a:p>
                      <a:pPr algn="ctr" fontAlgn="b"/>
                      <a:r>
                        <a:rPr lang="en-NZ" sz="1200" b="0" i="0" u="none" strike="noStrike">
                          <a:solidFill>
                            <a:srgbClr val="000000"/>
                          </a:solidFill>
                          <a:effectLst/>
                          <a:latin typeface="Gill Sans MT" panose="020B0502020104020203" pitchFamily="34" charset="0"/>
                        </a:rPr>
                        <a:t>36</a:t>
                      </a:r>
                    </a:p>
                  </a:txBody>
                  <a:tcPr marL="9525" marR="9525" marT="9525" marB="0" anchor="ctr"/>
                </a:tc>
                <a:tc>
                  <a:txBody>
                    <a:bodyPr/>
                    <a:lstStyle/>
                    <a:p>
                      <a:pPr algn="ctr" fontAlgn="b"/>
                      <a:r>
                        <a:rPr lang="en-NZ" sz="1200" b="0" i="0" u="none" strike="noStrike" dirty="0">
                          <a:solidFill>
                            <a:srgbClr val="000000"/>
                          </a:solidFill>
                          <a:effectLst/>
                          <a:latin typeface="Gill Sans MT" panose="020B0502020104020203" pitchFamily="34" charset="0"/>
                        </a:rPr>
                        <a:t>6%</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b"/>
                      <a:r>
                        <a:rPr lang="en-NZ" sz="1200" b="0" i="0" u="none" strike="noStrike" dirty="0">
                          <a:solidFill>
                            <a:srgbClr val="000000"/>
                          </a:solidFill>
                          <a:effectLst/>
                          <a:latin typeface="Gill Sans MT" panose="020B0502020104020203" pitchFamily="34" charset="0"/>
                        </a:rPr>
                        <a:t>Waikaretu</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b"/>
                      <a:r>
                        <a:rPr lang="en-NZ" sz="1200" b="0" i="0" u="none" strike="noStrike" dirty="0">
                          <a:solidFill>
                            <a:srgbClr val="000000"/>
                          </a:solidFill>
                          <a:effectLst/>
                          <a:latin typeface="Gill Sans MT" panose="020B0502020104020203" pitchFamily="34" charset="0"/>
                        </a:rPr>
                        <a:t>76</a:t>
                      </a:r>
                    </a:p>
                  </a:txBody>
                  <a:tcPr marL="9525" marR="9525" marT="9525" marB="0" anchor="ctr"/>
                </a:tc>
                <a:tc>
                  <a:txBody>
                    <a:bodyPr/>
                    <a:lstStyle/>
                    <a:p>
                      <a:pPr algn="ctr" fontAlgn="b"/>
                      <a:r>
                        <a:rPr lang="en-NZ" sz="1200" b="0" i="0" u="none" strike="noStrike">
                          <a:solidFill>
                            <a:srgbClr val="000000"/>
                          </a:solidFill>
                          <a:effectLst/>
                          <a:latin typeface="Gill Sans MT" panose="020B0502020104020203" pitchFamily="34" charset="0"/>
                        </a:rPr>
                        <a:t>-1</a:t>
                      </a:r>
                    </a:p>
                  </a:txBody>
                  <a:tcPr marL="9525" marR="9525" marT="9525" marB="0" anchor="ctr"/>
                </a:tc>
                <a:tc>
                  <a:txBody>
                    <a:bodyPr/>
                    <a:lstStyle/>
                    <a:p>
                      <a:pPr algn="ctr" fontAlgn="b"/>
                      <a:r>
                        <a:rPr lang="en-NZ" sz="1200" b="0" i="0" u="none" strike="noStrike" dirty="0">
                          <a:solidFill>
                            <a:srgbClr val="000000"/>
                          </a:solidFill>
                          <a:effectLst/>
                          <a:latin typeface="Gill Sans MT" panose="020B0502020104020203" pitchFamily="34" charset="0"/>
                        </a:rPr>
                        <a:t>-1%</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7783011"/>
                  </a:ext>
                </a:extLst>
              </a:tr>
              <a:tr h="314016">
                <a:tc>
                  <a:txBody>
                    <a:bodyPr/>
                    <a:lstStyle/>
                    <a:p>
                      <a:pPr algn="ctr" fontAlgn="b"/>
                      <a:r>
                        <a:rPr lang="en-NZ" sz="1200" b="0" i="0" u="none" strike="noStrike" dirty="0">
                          <a:solidFill>
                            <a:srgbClr val="000000"/>
                          </a:solidFill>
                          <a:effectLst/>
                          <a:latin typeface="Gill Sans MT" panose="020B0502020104020203" pitchFamily="34" charset="0"/>
                        </a:rPr>
                        <a:t>Mangatangi</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NZ" sz="1200" b="0" i="0" u="none" strike="noStrike" dirty="0">
                          <a:solidFill>
                            <a:srgbClr val="000000"/>
                          </a:solidFill>
                          <a:effectLst/>
                          <a:latin typeface="Gill Sans MT" panose="020B0502020104020203" pitchFamily="34" charset="0"/>
                        </a:rPr>
                        <a:t>514</a:t>
                      </a:r>
                    </a:p>
                  </a:txBody>
                  <a:tcPr marL="9525" marR="9525" marT="9525" marB="0" anchor="ctr"/>
                </a:tc>
                <a:tc>
                  <a:txBody>
                    <a:bodyPr/>
                    <a:lstStyle/>
                    <a:p>
                      <a:pPr algn="ctr" fontAlgn="b"/>
                      <a:r>
                        <a:rPr lang="en-NZ" sz="1200" b="0" i="0" u="none" strike="noStrike">
                          <a:solidFill>
                            <a:srgbClr val="000000"/>
                          </a:solidFill>
                          <a:effectLst/>
                          <a:latin typeface="Gill Sans MT" panose="020B0502020104020203" pitchFamily="34" charset="0"/>
                        </a:rPr>
                        <a:t>27</a:t>
                      </a:r>
                    </a:p>
                  </a:txBody>
                  <a:tcPr marL="9525" marR="9525" marT="9525" marB="0" anchor="ctr"/>
                </a:tc>
                <a:tc>
                  <a:txBody>
                    <a:bodyPr/>
                    <a:lstStyle/>
                    <a:p>
                      <a:pPr algn="ctr" fontAlgn="b"/>
                      <a:r>
                        <a:rPr lang="en-NZ" sz="1200" b="0" i="0" u="none" strike="noStrike" dirty="0">
                          <a:solidFill>
                            <a:srgbClr val="000000"/>
                          </a:solidFill>
                          <a:effectLst/>
                          <a:latin typeface="Gill Sans MT" panose="020B0502020104020203" pitchFamily="34" charset="0"/>
                        </a:rPr>
                        <a:t>5%</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b"/>
                      <a:r>
                        <a:rPr lang="en-NZ" sz="1200" b="0" i="0" u="none" strike="noStrike" dirty="0">
                          <a:solidFill>
                            <a:srgbClr val="000000"/>
                          </a:solidFill>
                          <a:effectLst/>
                          <a:latin typeface="Gill Sans MT" panose="020B0502020104020203" pitchFamily="34" charset="0"/>
                        </a:rPr>
                        <a:t>Te Akau</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b"/>
                      <a:r>
                        <a:rPr lang="en-NZ" sz="1200" b="0" i="0" u="none" strike="noStrike" dirty="0">
                          <a:solidFill>
                            <a:srgbClr val="000000"/>
                          </a:solidFill>
                          <a:effectLst/>
                          <a:latin typeface="Gill Sans MT" panose="020B0502020104020203" pitchFamily="34" charset="0"/>
                        </a:rPr>
                        <a:t>519</a:t>
                      </a:r>
                    </a:p>
                  </a:txBody>
                  <a:tcPr marL="9525" marR="9525" marT="9525" marB="0" anchor="ctr"/>
                </a:tc>
                <a:tc>
                  <a:txBody>
                    <a:bodyPr/>
                    <a:lstStyle/>
                    <a:p>
                      <a:pPr algn="ctr" fontAlgn="b"/>
                      <a:r>
                        <a:rPr lang="en-NZ" sz="1200" b="0" i="0" u="none" strike="noStrike">
                          <a:solidFill>
                            <a:srgbClr val="000000"/>
                          </a:solidFill>
                          <a:effectLst/>
                          <a:latin typeface="Gill Sans MT" panose="020B0502020104020203" pitchFamily="34" charset="0"/>
                        </a:rPr>
                        <a:t>-7</a:t>
                      </a:r>
                    </a:p>
                  </a:txBody>
                  <a:tcPr marL="9525" marR="9525" marT="9525" marB="0" anchor="ctr"/>
                </a:tc>
                <a:tc>
                  <a:txBody>
                    <a:bodyPr/>
                    <a:lstStyle/>
                    <a:p>
                      <a:pPr algn="ctr" fontAlgn="b"/>
                      <a:r>
                        <a:rPr lang="en-NZ" sz="1200" b="0" i="0" u="none" strike="noStrike" dirty="0">
                          <a:solidFill>
                            <a:srgbClr val="000000"/>
                          </a:solidFill>
                          <a:effectLst/>
                          <a:latin typeface="Gill Sans MT" panose="020B0502020104020203" pitchFamily="34" charset="0"/>
                        </a:rPr>
                        <a:t>-1%</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37689751"/>
                  </a:ext>
                </a:extLst>
              </a:tr>
              <a:tr h="314016">
                <a:tc>
                  <a:txBody>
                    <a:bodyPr/>
                    <a:lstStyle/>
                    <a:p>
                      <a:pPr algn="ctr" fontAlgn="b"/>
                      <a:r>
                        <a:rPr lang="en-NZ" sz="1200" b="0" i="0" u="none" strike="noStrike" dirty="0">
                          <a:solidFill>
                            <a:srgbClr val="000000"/>
                          </a:solidFill>
                          <a:effectLst/>
                          <a:latin typeface="Gill Sans MT" panose="020B0502020104020203" pitchFamily="34" charset="0"/>
                        </a:rPr>
                        <a:t>Maramarua</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NZ" sz="1200" b="0" i="0" u="none" strike="noStrike" dirty="0">
                          <a:solidFill>
                            <a:srgbClr val="000000"/>
                          </a:solidFill>
                          <a:effectLst/>
                          <a:latin typeface="Gill Sans MT" panose="020B0502020104020203" pitchFamily="34" charset="0"/>
                        </a:rPr>
                        <a:t>1034</a:t>
                      </a:r>
                    </a:p>
                  </a:txBody>
                  <a:tcPr marL="9525" marR="9525" marT="9525" marB="0" anchor="ctr"/>
                </a:tc>
                <a:tc>
                  <a:txBody>
                    <a:bodyPr/>
                    <a:lstStyle/>
                    <a:p>
                      <a:pPr algn="ctr" fontAlgn="b"/>
                      <a:r>
                        <a:rPr lang="en-NZ" sz="1200" b="0" i="0" u="none" strike="noStrike">
                          <a:solidFill>
                            <a:srgbClr val="000000"/>
                          </a:solidFill>
                          <a:effectLst/>
                          <a:latin typeface="Gill Sans MT" panose="020B0502020104020203" pitchFamily="34" charset="0"/>
                        </a:rPr>
                        <a:t>48</a:t>
                      </a:r>
                    </a:p>
                  </a:txBody>
                  <a:tcPr marL="9525" marR="9525" marT="9525" marB="0" anchor="ctr"/>
                </a:tc>
                <a:tc>
                  <a:txBody>
                    <a:bodyPr/>
                    <a:lstStyle/>
                    <a:p>
                      <a:pPr algn="ctr" fontAlgn="b"/>
                      <a:r>
                        <a:rPr lang="en-NZ" sz="1200" b="0" i="0" u="none" strike="noStrike" dirty="0">
                          <a:solidFill>
                            <a:srgbClr val="000000"/>
                          </a:solidFill>
                          <a:effectLst/>
                          <a:latin typeface="Gill Sans MT" panose="020B0502020104020203" pitchFamily="34" charset="0"/>
                        </a:rPr>
                        <a:t>5%</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b"/>
                      <a:r>
                        <a:rPr lang="en-NZ" sz="1200" b="0" i="0" u="none" strike="noStrike" dirty="0">
                          <a:solidFill>
                            <a:srgbClr val="000000"/>
                          </a:solidFill>
                          <a:effectLst/>
                          <a:latin typeface="Gill Sans MT" panose="020B0502020104020203" pitchFamily="34" charset="0"/>
                        </a:rPr>
                        <a:t>Naike</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b"/>
                      <a:r>
                        <a:rPr lang="en-NZ" sz="1200" b="0" i="0" u="none" strike="noStrike" dirty="0">
                          <a:solidFill>
                            <a:srgbClr val="000000"/>
                          </a:solidFill>
                          <a:effectLst/>
                          <a:latin typeface="Gill Sans MT" panose="020B0502020104020203" pitchFamily="34" charset="0"/>
                        </a:rPr>
                        <a:t>226</a:t>
                      </a:r>
                    </a:p>
                  </a:txBody>
                  <a:tcPr marL="9525" marR="9525" marT="9525" marB="0" anchor="ctr"/>
                </a:tc>
                <a:tc>
                  <a:txBody>
                    <a:bodyPr/>
                    <a:lstStyle/>
                    <a:p>
                      <a:pPr algn="ctr" fontAlgn="b"/>
                      <a:r>
                        <a:rPr lang="en-NZ" sz="1200" b="0" i="0" u="none" strike="noStrike">
                          <a:solidFill>
                            <a:srgbClr val="000000"/>
                          </a:solidFill>
                          <a:effectLst/>
                          <a:latin typeface="Gill Sans MT" panose="020B0502020104020203" pitchFamily="34" charset="0"/>
                        </a:rPr>
                        <a:t>-4</a:t>
                      </a:r>
                    </a:p>
                  </a:txBody>
                  <a:tcPr marL="9525" marR="9525" marT="9525" marB="0" anchor="ctr"/>
                </a:tc>
                <a:tc>
                  <a:txBody>
                    <a:bodyPr/>
                    <a:lstStyle/>
                    <a:p>
                      <a:pPr algn="ctr" fontAlgn="b"/>
                      <a:r>
                        <a:rPr lang="en-NZ" sz="1200" b="0" i="0" u="none" strike="noStrike" dirty="0">
                          <a:solidFill>
                            <a:srgbClr val="000000"/>
                          </a:solidFill>
                          <a:effectLst/>
                          <a:latin typeface="Gill Sans MT" panose="020B0502020104020203" pitchFamily="34" charset="0"/>
                        </a:rPr>
                        <a:t>-2%</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32302535"/>
                  </a:ext>
                </a:extLst>
              </a:tr>
              <a:tr h="314016">
                <a:tc>
                  <a:txBody>
                    <a:bodyPr/>
                    <a:lstStyle/>
                    <a:p>
                      <a:pPr algn="ctr" fontAlgn="b"/>
                      <a:r>
                        <a:rPr lang="en-NZ" sz="1200" b="0" i="0" u="none" strike="noStrike" dirty="0">
                          <a:solidFill>
                            <a:srgbClr val="000000"/>
                          </a:solidFill>
                          <a:effectLst/>
                          <a:latin typeface="Gill Sans MT" panose="020B0502020104020203" pitchFamily="34" charset="0"/>
                        </a:rPr>
                        <a:t>Eureka</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NZ" sz="1200" b="0" i="0" u="none" strike="noStrike" dirty="0">
                          <a:solidFill>
                            <a:srgbClr val="000000"/>
                          </a:solidFill>
                          <a:effectLst/>
                          <a:latin typeface="Gill Sans MT" panose="020B0502020104020203" pitchFamily="34" charset="0"/>
                        </a:rPr>
                        <a:t>722</a:t>
                      </a:r>
                    </a:p>
                  </a:txBody>
                  <a:tcPr marL="9525" marR="9525" marT="9525" marB="0" anchor="ctr"/>
                </a:tc>
                <a:tc>
                  <a:txBody>
                    <a:bodyPr/>
                    <a:lstStyle/>
                    <a:p>
                      <a:pPr algn="ctr" fontAlgn="b"/>
                      <a:r>
                        <a:rPr lang="en-NZ" sz="1200" b="0" i="0" u="none" strike="noStrike">
                          <a:solidFill>
                            <a:srgbClr val="000000"/>
                          </a:solidFill>
                          <a:effectLst/>
                          <a:latin typeface="Gill Sans MT" panose="020B0502020104020203" pitchFamily="34" charset="0"/>
                        </a:rPr>
                        <a:t>27</a:t>
                      </a:r>
                    </a:p>
                  </a:txBody>
                  <a:tcPr marL="9525" marR="9525" marT="9525" marB="0" anchor="ctr"/>
                </a:tc>
                <a:tc>
                  <a:txBody>
                    <a:bodyPr/>
                    <a:lstStyle/>
                    <a:p>
                      <a:pPr algn="ctr" fontAlgn="b"/>
                      <a:r>
                        <a:rPr lang="en-NZ" sz="1200" b="0" i="0" u="none" strike="noStrike" dirty="0">
                          <a:solidFill>
                            <a:srgbClr val="000000"/>
                          </a:solidFill>
                          <a:effectLst/>
                          <a:latin typeface="Gill Sans MT" panose="020B0502020104020203" pitchFamily="34" charset="0"/>
                        </a:rPr>
                        <a:t>4%</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b"/>
                      <a:r>
                        <a:rPr lang="en-NZ" sz="1200" b="0" i="0" u="none" strike="noStrike" dirty="0">
                          <a:solidFill>
                            <a:srgbClr val="000000"/>
                          </a:solidFill>
                          <a:effectLst/>
                          <a:latin typeface="Gill Sans MT" panose="020B0502020104020203" pitchFamily="34" charset="0"/>
                        </a:rPr>
                        <a:t>Whitikahu</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b"/>
                      <a:r>
                        <a:rPr lang="en-NZ" sz="1200" b="0" i="0" u="none" strike="noStrike" dirty="0">
                          <a:solidFill>
                            <a:srgbClr val="000000"/>
                          </a:solidFill>
                          <a:effectLst/>
                          <a:latin typeface="Gill Sans MT" panose="020B0502020104020203" pitchFamily="34" charset="0"/>
                        </a:rPr>
                        <a:t>496</a:t>
                      </a:r>
                    </a:p>
                  </a:txBody>
                  <a:tcPr marL="9525" marR="9525" marT="9525" marB="0" anchor="ctr"/>
                </a:tc>
                <a:tc>
                  <a:txBody>
                    <a:bodyPr/>
                    <a:lstStyle/>
                    <a:p>
                      <a:pPr algn="ctr" fontAlgn="b"/>
                      <a:r>
                        <a:rPr lang="en-NZ" sz="1200" b="0" i="0" u="none" strike="noStrike">
                          <a:solidFill>
                            <a:srgbClr val="000000"/>
                          </a:solidFill>
                          <a:effectLst/>
                          <a:latin typeface="Gill Sans MT" panose="020B0502020104020203" pitchFamily="34" charset="0"/>
                        </a:rPr>
                        <a:t>-11</a:t>
                      </a:r>
                    </a:p>
                  </a:txBody>
                  <a:tcPr marL="9525" marR="9525" marT="9525" marB="0" anchor="ctr"/>
                </a:tc>
                <a:tc>
                  <a:txBody>
                    <a:bodyPr/>
                    <a:lstStyle/>
                    <a:p>
                      <a:pPr algn="ctr" fontAlgn="b"/>
                      <a:r>
                        <a:rPr lang="en-NZ" sz="1200" b="0" i="0" u="none" strike="noStrike" dirty="0">
                          <a:solidFill>
                            <a:srgbClr val="000000"/>
                          </a:solidFill>
                          <a:effectLst/>
                          <a:latin typeface="Gill Sans MT" panose="020B0502020104020203" pitchFamily="34" charset="0"/>
                        </a:rPr>
                        <a:t>-2%</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90505213"/>
                  </a:ext>
                </a:extLst>
              </a:tr>
              <a:tr h="314016">
                <a:tc>
                  <a:txBody>
                    <a:bodyPr/>
                    <a:lstStyle/>
                    <a:p>
                      <a:pPr algn="ctr" fontAlgn="b"/>
                      <a:r>
                        <a:rPr lang="en-NZ" sz="1200" b="0" i="0" u="none" strike="noStrike" dirty="0">
                          <a:solidFill>
                            <a:srgbClr val="000000"/>
                          </a:solidFill>
                          <a:effectLst/>
                          <a:latin typeface="Gill Sans MT" panose="020B0502020104020203" pitchFamily="34" charset="0"/>
                        </a:rPr>
                        <a:t>Otaua</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NZ" sz="1200" b="0" i="0" u="none" strike="noStrike" dirty="0">
                          <a:solidFill>
                            <a:srgbClr val="000000"/>
                          </a:solidFill>
                          <a:effectLst/>
                          <a:latin typeface="Gill Sans MT" panose="020B0502020104020203" pitchFamily="34" charset="0"/>
                        </a:rPr>
                        <a:t>523</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NZ" sz="1200" b="0" i="0" u="none" strike="noStrike">
                          <a:solidFill>
                            <a:srgbClr val="000000"/>
                          </a:solidFill>
                          <a:effectLst/>
                          <a:latin typeface="Gill Sans MT" panose="020B0502020104020203" pitchFamily="34" charset="0"/>
                        </a:rPr>
                        <a:t>17</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NZ" sz="1200" b="0" i="0" u="none" strike="noStrike" dirty="0">
                          <a:solidFill>
                            <a:srgbClr val="000000"/>
                          </a:solidFill>
                          <a:effectLst/>
                          <a:latin typeface="Gill Sans MT" panose="020B0502020104020203" pitchFamily="34" charset="0"/>
                        </a:rPr>
                        <a:t>3%</a:t>
                      </a:r>
                    </a:p>
                  </a:txBody>
                  <a:tcPr marL="9525" marR="9525" marT="9525" marB="0" anchor="ctr">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NZ" sz="1200" b="0" i="0" u="none" strike="noStrike" dirty="0">
                          <a:solidFill>
                            <a:srgbClr val="000000"/>
                          </a:solidFill>
                          <a:effectLst/>
                          <a:latin typeface="Gill Sans MT" panose="020B0502020104020203" pitchFamily="34" charset="0"/>
                        </a:rPr>
                        <a:t>Orini</a:t>
                      </a:r>
                    </a:p>
                  </a:txBody>
                  <a:tcPr marL="9525" marR="9525" marT="9525" marB="0" anchor="ctr">
                    <a:lnL w="28575"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NZ" sz="1200" b="0" i="0" u="none" strike="noStrike" dirty="0">
                          <a:solidFill>
                            <a:srgbClr val="000000"/>
                          </a:solidFill>
                          <a:effectLst/>
                          <a:latin typeface="Gill Sans MT" panose="020B0502020104020203" pitchFamily="34" charset="0"/>
                        </a:rPr>
                        <a:t>516</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NZ" sz="1200" b="0" i="0" u="none" strike="noStrike">
                          <a:solidFill>
                            <a:srgbClr val="000000"/>
                          </a:solidFill>
                          <a:effectLst/>
                          <a:latin typeface="Gill Sans MT" panose="020B0502020104020203" pitchFamily="34" charset="0"/>
                        </a:rPr>
                        <a:t>-15</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NZ" sz="1200" b="0" i="0" u="none" strike="noStrike" dirty="0">
                          <a:solidFill>
                            <a:srgbClr val="000000"/>
                          </a:solidFill>
                          <a:effectLst/>
                          <a:latin typeface="Gill Sans MT" panose="020B0502020104020203" pitchFamily="34" charset="0"/>
                        </a:rPr>
                        <a:t>-3%</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599502"/>
                  </a:ext>
                </a:extLst>
              </a:tr>
            </a:tbl>
          </a:graphicData>
        </a:graphic>
      </p:graphicFrame>
    </p:spTree>
    <p:extLst>
      <p:ext uri="{BB962C8B-B14F-4D97-AF65-F5344CB8AC3E}">
        <p14:creationId xmlns:p14="http://schemas.microsoft.com/office/powerpoint/2010/main" val="2165079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30B5BB-B481-30B7-A8A9-0D938B26455B}"/>
              </a:ext>
            </a:extLst>
          </p:cNvPr>
          <p:cNvSpPr/>
          <p:nvPr/>
        </p:nvSpPr>
        <p:spPr>
          <a:xfrm>
            <a:off x="5876925" y="2362200"/>
            <a:ext cx="4079826" cy="3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16C7244B-3DD3-5847-BC66-CCC80C3C7819}"/>
              </a:ext>
            </a:extLst>
          </p:cNvPr>
          <p:cNvSpPr>
            <a:spLocks noGrp="1"/>
          </p:cNvSpPr>
          <p:nvPr>
            <p:ph type="title"/>
          </p:nvPr>
        </p:nvSpPr>
        <p:spPr>
          <a:xfrm>
            <a:off x="735062" y="246470"/>
            <a:ext cx="7808864" cy="1144534"/>
          </a:xfrm>
        </p:spPr>
        <p:txBody>
          <a:bodyPr/>
          <a:lstStyle/>
          <a:p>
            <a:r>
              <a:rPr lang="en-US" dirty="0">
                <a:latin typeface="Gill Sans MT" panose="020B0502020104020203" pitchFamily="34" charset="0"/>
              </a:rPr>
              <a:t>Increased population </a:t>
            </a:r>
            <a:r>
              <a:rPr lang="en-US" dirty="0">
                <a:latin typeface="Gill Sans MT" panose="020B0502020104020203" pitchFamily="34" charset="0"/>
                <a:sym typeface="Wingdings" panose="05000000000000000000" pitchFamily="2" charset="2"/>
              </a:rPr>
              <a:t></a:t>
            </a:r>
            <a:r>
              <a:rPr lang="en-US" dirty="0">
                <a:latin typeface="Gill Sans MT" panose="020B0502020104020203" pitchFamily="34" charset="0"/>
              </a:rPr>
              <a:t> increased needs </a:t>
            </a:r>
            <a:r>
              <a:rPr lang="en-US" dirty="0">
                <a:latin typeface="Gill Sans MT" panose="020B0502020104020203" pitchFamily="34" charset="0"/>
                <a:sym typeface="Wingdings" panose="05000000000000000000" pitchFamily="2" charset="2"/>
              </a:rPr>
              <a:t></a:t>
            </a:r>
            <a:r>
              <a:rPr lang="en-US" dirty="0">
                <a:latin typeface="Gill Sans MT" panose="020B0502020104020203" pitchFamily="34" charset="0"/>
              </a:rPr>
              <a:t> increased service level</a:t>
            </a:r>
          </a:p>
        </p:txBody>
      </p:sp>
      <p:sp>
        <p:nvSpPr>
          <p:cNvPr id="3" name="Content Placeholder 2">
            <a:extLst>
              <a:ext uri="{FF2B5EF4-FFF2-40B4-BE49-F238E27FC236}">
                <a16:creationId xmlns:a16="http://schemas.microsoft.com/office/drawing/2014/main" id="{EF9E8621-8E4D-1043-BE33-DACC06F75801}"/>
              </a:ext>
            </a:extLst>
          </p:cNvPr>
          <p:cNvSpPr>
            <a:spLocks noGrp="1"/>
          </p:cNvSpPr>
          <p:nvPr>
            <p:ph idx="1"/>
          </p:nvPr>
        </p:nvSpPr>
        <p:spPr>
          <a:xfrm>
            <a:off x="735062" y="1425929"/>
            <a:ext cx="5589538" cy="4876446"/>
          </a:xfrm>
        </p:spPr>
        <p:txBody>
          <a:bodyPr/>
          <a:lstStyle/>
          <a:p>
            <a:r>
              <a:rPr lang="en-US" dirty="0">
                <a:latin typeface="Gill Sans MT" panose="020B0502020104020203" pitchFamily="34" charset="0"/>
              </a:rPr>
              <a:t>One of WDCs core values under the Do It Right banner is ‘Geared for Growth’. It’s important to look ahead and ensure we are prepared for the change in population over the next 10 years.</a:t>
            </a:r>
          </a:p>
          <a:p>
            <a:endParaRPr lang="en-US" sz="900" dirty="0">
              <a:latin typeface="Gill Sans MT" panose="020B0502020104020203" pitchFamily="34" charset="0"/>
            </a:endParaRPr>
          </a:p>
          <a:p>
            <a:r>
              <a:rPr lang="en-US" dirty="0">
                <a:latin typeface="Gill Sans MT" panose="020B0502020104020203" pitchFamily="34" charset="0"/>
              </a:rPr>
              <a:t>Ensuring we’re supporting our community halls to provide for their growing community is aligned with our Strategic Priorities:</a:t>
            </a:r>
          </a:p>
          <a:p>
            <a:pPr marL="285750" indent="-285750">
              <a:buFont typeface="Arial" panose="020B0604020202020204" pitchFamily="34" charset="0"/>
              <a:buChar char="•"/>
            </a:pPr>
            <a:r>
              <a:rPr lang="en-US" dirty="0">
                <a:latin typeface="Gill Sans MT" panose="020B0502020104020203" pitchFamily="34" charset="0"/>
              </a:rPr>
              <a:t>Supporting sustainable growth </a:t>
            </a:r>
            <a:r>
              <a:rPr lang="en-US" i="1" dirty="0">
                <a:latin typeface="Gill Sans MT" panose="020B0502020104020203" pitchFamily="34" charset="0"/>
              </a:rPr>
              <a:t>“</a:t>
            </a:r>
            <a:r>
              <a:rPr lang="en-NZ" i="1" dirty="0">
                <a:solidFill>
                  <a:srgbClr val="000000"/>
                </a:solidFill>
                <a:effectLst/>
                <a:latin typeface="Gill Sans MT" panose="020B0502020104020203" pitchFamily="34" charset="0"/>
                <a:ea typeface="Calibri" panose="020F0502020204030204" pitchFamily="34" charset="0"/>
              </a:rPr>
              <a:t>ensure that economic and residential growth benefits our communities. We will work with you to create a vibrant and active district”</a:t>
            </a:r>
          </a:p>
          <a:p>
            <a:pPr marL="285750" indent="-285750">
              <a:buFont typeface="Arial" panose="020B0604020202020204" pitchFamily="34" charset="0"/>
              <a:buChar char="•"/>
            </a:pPr>
            <a:r>
              <a:rPr lang="en-NZ" dirty="0">
                <a:solidFill>
                  <a:srgbClr val="000000"/>
                </a:solidFill>
                <a:latin typeface="Gill Sans MT" panose="020B0502020104020203" pitchFamily="34" charset="0"/>
                <a:ea typeface="Calibri" panose="020F0502020204030204" pitchFamily="34" charset="0"/>
              </a:rPr>
              <a:t>Building relationships </a:t>
            </a:r>
            <a:r>
              <a:rPr lang="en-NZ" i="1" dirty="0">
                <a:solidFill>
                  <a:srgbClr val="000000"/>
                </a:solidFill>
                <a:latin typeface="Gill Sans MT" panose="020B0502020104020203" pitchFamily="34" charset="0"/>
                <a:ea typeface="Calibri" panose="020F0502020204030204" pitchFamily="34" charset="0"/>
              </a:rPr>
              <a:t>“</a:t>
            </a:r>
            <a:r>
              <a:rPr lang="en-NZ" i="1" dirty="0">
                <a:solidFill>
                  <a:srgbClr val="000000"/>
                </a:solidFill>
                <a:effectLst/>
                <a:latin typeface="Gill Sans MT" panose="020B0502020104020203" pitchFamily="34" charset="0"/>
                <a:ea typeface="Calibri" panose="020F0502020204030204" pitchFamily="34" charset="0"/>
              </a:rPr>
              <a:t>tell our stories, learn from each other, and build a shared sense of belonging” </a:t>
            </a:r>
          </a:p>
          <a:p>
            <a:endParaRPr lang="en-NZ" sz="900" dirty="0">
              <a:solidFill>
                <a:srgbClr val="000000"/>
              </a:solidFill>
              <a:latin typeface="Gill Sans MT" panose="020B0502020104020203" pitchFamily="34" charset="0"/>
            </a:endParaRPr>
          </a:p>
          <a:p>
            <a:r>
              <a:rPr lang="en-NZ" dirty="0">
                <a:solidFill>
                  <a:srgbClr val="000000"/>
                </a:solidFill>
                <a:latin typeface="Gill Sans MT" panose="020B0502020104020203" pitchFamily="34" charset="0"/>
              </a:rPr>
              <a:t>Community Halls contribute to the WDC vision of ‘Liveable, Thriving and Connected Communities’ by being:</a:t>
            </a:r>
          </a:p>
          <a:p>
            <a:endParaRPr lang="en-NZ" dirty="0">
              <a:solidFill>
                <a:srgbClr val="000000"/>
              </a:solidFill>
              <a:latin typeface="Gill Sans MT" panose="020B0502020104020203" pitchFamily="34" charset="0"/>
            </a:endParaRPr>
          </a:p>
          <a:p>
            <a:endParaRPr lang="en-NZ" dirty="0">
              <a:solidFill>
                <a:srgbClr val="000000"/>
              </a:solidFill>
              <a:latin typeface="Gill Sans MT" panose="020B0502020104020203" pitchFamily="34" charset="0"/>
            </a:endParaRPr>
          </a:p>
          <a:p>
            <a:endParaRPr lang="en-NZ" dirty="0">
              <a:solidFill>
                <a:srgbClr val="000000"/>
              </a:solidFill>
              <a:latin typeface="Gill Sans MT" panose="020B0502020104020203" pitchFamily="34" charset="0"/>
            </a:endParaRPr>
          </a:p>
          <a:p>
            <a:endParaRPr lang="en-NZ" dirty="0">
              <a:solidFill>
                <a:srgbClr val="000000"/>
              </a:solidFill>
              <a:latin typeface="Gill Sans MT" panose="020B0502020104020203" pitchFamily="34" charset="0"/>
            </a:endParaRPr>
          </a:p>
          <a:p>
            <a:endParaRPr lang="en-NZ" dirty="0">
              <a:solidFill>
                <a:srgbClr val="000000"/>
              </a:solidFill>
              <a:latin typeface="Gill Sans MT" panose="020B0502020104020203" pitchFamily="34" charset="0"/>
            </a:endParaRPr>
          </a:p>
        </p:txBody>
      </p:sp>
      <p:sp>
        <p:nvSpPr>
          <p:cNvPr id="4" name="Arrow: Left 3">
            <a:extLst>
              <a:ext uri="{FF2B5EF4-FFF2-40B4-BE49-F238E27FC236}">
                <a16:creationId xmlns:a16="http://schemas.microsoft.com/office/drawing/2014/main" id="{7ABA194E-B093-E616-FB42-0A1557F88E35}"/>
              </a:ext>
            </a:extLst>
          </p:cNvPr>
          <p:cNvSpPr/>
          <p:nvPr/>
        </p:nvSpPr>
        <p:spPr>
          <a:xfrm>
            <a:off x="9067800" y="4476749"/>
            <a:ext cx="990600" cy="371475"/>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p>
        </p:txBody>
      </p:sp>
      <p:graphicFrame>
        <p:nvGraphicFramePr>
          <p:cNvPr id="5" name="Table 5">
            <a:extLst>
              <a:ext uri="{FF2B5EF4-FFF2-40B4-BE49-F238E27FC236}">
                <a16:creationId xmlns:a16="http://schemas.microsoft.com/office/drawing/2014/main" id="{A9EEA2EE-02B6-C171-01E2-8A90DE478D9D}"/>
              </a:ext>
            </a:extLst>
          </p:cNvPr>
          <p:cNvGraphicFramePr>
            <a:graphicFrameLocks noGrp="1"/>
          </p:cNvGraphicFramePr>
          <p:nvPr>
            <p:extLst>
              <p:ext uri="{D42A27DB-BD31-4B8C-83A1-F6EECF244321}">
                <p14:modId xmlns:p14="http://schemas.microsoft.com/office/powerpoint/2010/main" val="2660885016"/>
              </p:ext>
            </p:extLst>
          </p:nvPr>
        </p:nvGraphicFramePr>
        <p:xfrm>
          <a:off x="735061" y="5242518"/>
          <a:ext cx="5842383" cy="1158240"/>
        </p:xfrm>
        <a:graphic>
          <a:graphicData uri="http://schemas.openxmlformats.org/drawingml/2006/table">
            <a:tbl>
              <a:tblPr firstRow="1" bandRow="1">
                <a:tableStyleId>{22838BEF-8BB2-4498-84A7-C5851F593DF1}</a:tableStyleId>
              </a:tblPr>
              <a:tblGrid>
                <a:gridCol w="3252303">
                  <a:extLst>
                    <a:ext uri="{9D8B030D-6E8A-4147-A177-3AD203B41FA5}">
                      <a16:colId xmlns:a16="http://schemas.microsoft.com/office/drawing/2014/main" val="2356744014"/>
                    </a:ext>
                  </a:extLst>
                </a:gridCol>
                <a:gridCol w="2590080">
                  <a:extLst>
                    <a:ext uri="{9D8B030D-6E8A-4147-A177-3AD203B41FA5}">
                      <a16:colId xmlns:a16="http://schemas.microsoft.com/office/drawing/2014/main" val="3196239277"/>
                    </a:ext>
                  </a:extLst>
                </a:gridCol>
              </a:tblGrid>
              <a:tr h="288000">
                <a:tc>
                  <a:txBody>
                    <a:bodyPr/>
                    <a:lstStyle/>
                    <a:p>
                      <a:pPr marL="285750" indent="-285750">
                        <a:buFont typeface="Arial" panose="020B0604020202020204" pitchFamily="34" charset="0"/>
                        <a:buChar char="•"/>
                      </a:pPr>
                      <a:r>
                        <a:rPr lang="en-US" sz="1600" b="0" dirty="0">
                          <a:latin typeface="Gill Sans MT" panose="020B0502020104020203" pitchFamily="34" charset="0"/>
                        </a:rPr>
                        <a:t>Accessible</a:t>
                      </a:r>
                      <a:endParaRPr lang="en-NZ" sz="1600" b="0" dirty="0">
                        <a:latin typeface="Gill Sans MT" panose="020B0502020104020203" pitchFamily="34" charset="0"/>
                      </a:endParaRPr>
                    </a:p>
                  </a:txBody>
                  <a:tcPr marL="45720" marR="45720" marT="0"/>
                </a:tc>
                <a:tc>
                  <a:txBody>
                    <a:bodyPr/>
                    <a:lstStyle/>
                    <a:p>
                      <a:pPr marL="285750" indent="-285750">
                        <a:buFont typeface="Arial" panose="020B0604020202020204" pitchFamily="34" charset="0"/>
                        <a:buChar char="•"/>
                      </a:pPr>
                      <a:r>
                        <a:rPr lang="en-US" sz="1600" b="0" dirty="0">
                          <a:latin typeface="Gill Sans MT" panose="020B0502020104020203" pitchFamily="34" charset="0"/>
                        </a:rPr>
                        <a:t>Fit for purpose</a:t>
                      </a:r>
                      <a:endParaRPr lang="en-NZ" sz="1600" b="0" dirty="0">
                        <a:latin typeface="Gill Sans MT" panose="020B0502020104020203" pitchFamily="34" charset="0"/>
                      </a:endParaRPr>
                    </a:p>
                  </a:txBody>
                  <a:tcPr marL="45720" marR="45720" marT="0"/>
                </a:tc>
                <a:extLst>
                  <a:ext uri="{0D108BD9-81ED-4DB2-BD59-A6C34878D82A}">
                    <a16:rowId xmlns:a16="http://schemas.microsoft.com/office/drawing/2014/main" val="1710863870"/>
                  </a:ext>
                </a:extLst>
              </a:tr>
              <a:tr h="288000">
                <a:tc>
                  <a:txBody>
                    <a:bodyPr/>
                    <a:lstStyle/>
                    <a:p>
                      <a:pPr marL="285750" indent="-285750">
                        <a:buFont typeface="Arial" panose="020B0604020202020204" pitchFamily="34" charset="0"/>
                        <a:buChar char="•"/>
                      </a:pPr>
                      <a:r>
                        <a:rPr lang="en-US" sz="1600" b="0" dirty="0">
                          <a:latin typeface="Gill Sans MT" panose="020B0502020104020203" pitchFamily="34" charset="0"/>
                        </a:rPr>
                        <a:t>Safe and maintained</a:t>
                      </a:r>
                      <a:endParaRPr lang="en-NZ" sz="1600" b="0" dirty="0">
                        <a:latin typeface="Gill Sans MT" panose="020B0502020104020203" pitchFamily="34" charset="0"/>
                      </a:endParaRPr>
                    </a:p>
                  </a:txBody>
                  <a:tcPr marL="45720" marR="45720" marT="0"/>
                </a:tc>
                <a:tc>
                  <a:txBody>
                    <a:bodyPr/>
                    <a:lstStyle/>
                    <a:p>
                      <a:pPr marL="285750" indent="-285750">
                        <a:buFont typeface="Arial" panose="020B0604020202020204" pitchFamily="34" charset="0"/>
                        <a:buChar char="•"/>
                      </a:pPr>
                      <a:r>
                        <a:rPr lang="en-US" sz="1600" b="0" dirty="0">
                          <a:latin typeface="Gill Sans MT" panose="020B0502020104020203" pitchFamily="34" charset="0"/>
                        </a:rPr>
                        <a:t>Relationship builders</a:t>
                      </a:r>
                      <a:endParaRPr lang="en-NZ" sz="1600" b="0" dirty="0">
                        <a:latin typeface="Gill Sans MT" panose="020B0502020104020203" pitchFamily="34" charset="0"/>
                      </a:endParaRPr>
                    </a:p>
                  </a:txBody>
                  <a:tcPr marL="45720" marR="45720" marT="0"/>
                </a:tc>
                <a:extLst>
                  <a:ext uri="{0D108BD9-81ED-4DB2-BD59-A6C34878D82A}">
                    <a16:rowId xmlns:a16="http://schemas.microsoft.com/office/drawing/2014/main" val="2166445864"/>
                  </a:ext>
                </a:extLst>
              </a:tr>
              <a:tr h="288000">
                <a:tc>
                  <a:txBody>
                    <a:bodyPr/>
                    <a:lstStyle/>
                    <a:p>
                      <a:pPr marL="285750" indent="-285750">
                        <a:buFont typeface="Arial" panose="020B0604020202020204" pitchFamily="34" charset="0"/>
                        <a:buChar char="•"/>
                      </a:pPr>
                      <a:r>
                        <a:rPr lang="en-US" sz="1600" b="0" dirty="0">
                          <a:latin typeface="Gill Sans MT" panose="020B0502020104020203" pitchFamily="34" charset="0"/>
                        </a:rPr>
                        <a:t>Well-used</a:t>
                      </a:r>
                      <a:endParaRPr lang="en-NZ" sz="1600" b="0" dirty="0">
                        <a:latin typeface="Gill Sans MT" panose="020B0502020104020203" pitchFamily="34" charset="0"/>
                      </a:endParaRPr>
                    </a:p>
                  </a:txBody>
                  <a:tcPr marL="45720" marR="45720" marT="0"/>
                </a:tc>
                <a:tc>
                  <a:txBody>
                    <a:bodyPr/>
                    <a:lstStyle/>
                    <a:p>
                      <a:pPr marL="285750" indent="-285750">
                        <a:buFont typeface="Arial" panose="020B0604020202020204" pitchFamily="34" charset="0"/>
                        <a:buChar char="•"/>
                      </a:pPr>
                      <a:r>
                        <a:rPr lang="en-US" sz="1600" b="0" dirty="0">
                          <a:latin typeface="Gill Sans MT" panose="020B0502020104020203" pitchFamily="34" charset="0"/>
                        </a:rPr>
                        <a:t>Welcoming and inclusive</a:t>
                      </a:r>
                      <a:endParaRPr lang="en-NZ" sz="1600" b="0" dirty="0">
                        <a:latin typeface="Gill Sans MT" panose="020B0502020104020203" pitchFamily="34" charset="0"/>
                      </a:endParaRPr>
                    </a:p>
                  </a:txBody>
                  <a:tcPr marL="45720" marR="45720" marT="0"/>
                </a:tc>
                <a:extLst>
                  <a:ext uri="{0D108BD9-81ED-4DB2-BD59-A6C34878D82A}">
                    <a16:rowId xmlns:a16="http://schemas.microsoft.com/office/drawing/2014/main" val="399749067"/>
                  </a:ext>
                </a:extLst>
              </a:tr>
              <a:tr h="288000">
                <a:tc>
                  <a:txBody>
                    <a:bodyPr/>
                    <a:lstStyle/>
                    <a:p>
                      <a:pPr marL="285750" indent="-285750">
                        <a:buFont typeface="Arial" panose="020B0604020202020204" pitchFamily="34" charset="0"/>
                        <a:buChar char="•"/>
                      </a:pPr>
                      <a:r>
                        <a:rPr lang="en-US" sz="1600" b="0" dirty="0">
                          <a:latin typeface="Gill Sans MT" panose="020B0502020104020203" pitchFamily="34" charset="0"/>
                        </a:rPr>
                        <a:t>Reflective of their communities</a:t>
                      </a:r>
                      <a:endParaRPr lang="en-NZ" sz="1600" b="0" dirty="0">
                        <a:latin typeface="Gill Sans MT" panose="020B0502020104020203" pitchFamily="34" charset="0"/>
                      </a:endParaRPr>
                    </a:p>
                  </a:txBody>
                  <a:tcPr marL="45720" marR="45720" marT="0"/>
                </a:tc>
                <a:tc>
                  <a:txBody>
                    <a:bodyPr/>
                    <a:lstStyle/>
                    <a:p>
                      <a:pPr marL="285750" indent="-285750">
                        <a:buFont typeface="Arial" panose="020B0604020202020204" pitchFamily="34" charset="0"/>
                        <a:buChar char="•"/>
                      </a:pPr>
                      <a:r>
                        <a:rPr lang="en-US" sz="1600" b="0" dirty="0">
                          <a:latin typeface="Gill Sans MT" panose="020B0502020104020203" pitchFamily="34" charset="0"/>
                        </a:rPr>
                        <a:t>Financially sustainable</a:t>
                      </a:r>
                      <a:endParaRPr lang="en-NZ" sz="1600" b="0" dirty="0">
                        <a:latin typeface="Gill Sans MT" panose="020B0502020104020203" pitchFamily="34" charset="0"/>
                      </a:endParaRPr>
                    </a:p>
                  </a:txBody>
                  <a:tcPr marL="45720" marR="45720" marT="0"/>
                </a:tc>
                <a:extLst>
                  <a:ext uri="{0D108BD9-81ED-4DB2-BD59-A6C34878D82A}">
                    <a16:rowId xmlns:a16="http://schemas.microsoft.com/office/drawing/2014/main" val="1747000835"/>
                  </a:ext>
                </a:extLst>
              </a:tr>
            </a:tbl>
          </a:graphicData>
        </a:graphic>
      </p:graphicFrame>
      <p:pic>
        <p:nvPicPr>
          <p:cNvPr id="7" name="Picture 6">
            <a:extLst>
              <a:ext uri="{FF2B5EF4-FFF2-40B4-BE49-F238E27FC236}">
                <a16:creationId xmlns:a16="http://schemas.microsoft.com/office/drawing/2014/main" id="{33995124-55E5-78A6-AA64-230920D15E14}"/>
              </a:ext>
            </a:extLst>
          </p:cNvPr>
          <p:cNvPicPr>
            <a:picLocks noChangeAspect="1"/>
          </p:cNvPicPr>
          <p:nvPr/>
        </p:nvPicPr>
        <p:blipFill>
          <a:blip r:embed="rId2"/>
          <a:stretch>
            <a:fillRect/>
          </a:stretch>
        </p:blipFill>
        <p:spPr>
          <a:xfrm>
            <a:off x="6324600" y="1803123"/>
            <a:ext cx="4182059" cy="3953427"/>
          </a:xfrm>
          <a:prstGeom prst="rect">
            <a:avLst/>
          </a:prstGeom>
        </p:spPr>
      </p:pic>
    </p:spTree>
    <p:extLst>
      <p:ext uri="{BB962C8B-B14F-4D97-AF65-F5344CB8AC3E}">
        <p14:creationId xmlns:p14="http://schemas.microsoft.com/office/powerpoint/2010/main" val="716495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1BF22-1221-1E4D-AD3F-A0F468A5C7E9}"/>
              </a:ext>
            </a:extLst>
          </p:cNvPr>
          <p:cNvSpPr>
            <a:spLocks noGrp="1"/>
          </p:cNvSpPr>
          <p:nvPr>
            <p:ph type="ctrTitle"/>
          </p:nvPr>
        </p:nvSpPr>
        <p:spPr>
          <a:xfrm>
            <a:off x="471488" y="180975"/>
            <a:ext cx="9151739" cy="757405"/>
          </a:xfrm>
        </p:spPr>
        <p:txBody>
          <a:bodyPr>
            <a:normAutofit/>
          </a:bodyPr>
          <a:lstStyle/>
          <a:p>
            <a:r>
              <a:rPr lang="en-US" b="0" dirty="0">
                <a:latin typeface="Gill Sans MT" panose="020B0502020104020203" pitchFamily="34" charset="0"/>
              </a:rPr>
              <a:t>Our current service level</a:t>
            </a:r>
          </a:p>
        </p:txBody>
      </p:sp>
      <p:sp>
        <p:nvSpPr>
          <p:cNvPr id="3" name="Subtitle 2">
            <a:extLst>
              <a:ext uri="{FF2B5EF4-FFF2-40B4-BE49-F238E27FC236}">
                <a16:creationId xmlns:a16="http://schemas.microsoft.com/office/drawing/2014/main" id="{9362B3E2-3517-334F-8022-D645B5375514}"/>
              </a:ext>
            </a:extLst>
          </p:cNvPr>
          <p:cNvSpPr>
            <a:spLocks noGrp="1"/>
          </p:cNvSpPr>
          <p:nvPr>
            <p:ph type="subTitle" idx="1"/>
          </p:nvPr>
        </p:nvSpPr>
        <p:spPr>
          <a:xfrm>
            <a:off x="471487" y="938380"/>
            <a:ext cx="8617149" cy="436499"/>
          </a:xfrm>
        </p:spPr>
        <p:txBody>
          <a:bodyPr/>
          <a:lstStyle/>
          <a:p>
            <a:r>
              <a:rPr lang="en-US" dirty="0">
                <a:latin typeface="Gill Sans MT" panose="020B0502020104020203" pitchFamily="34" charset="0"/>
              </a:rPr>
              <a:t>Community Venues Officer</a:t>
            </a:r>
          </a:p>
          <a:p>
            <a:endParaRPr lang="en-US" dirty="0">
              <a:latin typeface="Gill Sans MT" panose="020B0502020104020203" pitchFamily="34" charset="0"/>
            </a:endParaRPr>
          </a:p>
        </p:txBody>
      </p:sp>
      <p:sp>
        <p:nvSpPr>
          <p:cNvPr id="5" name="TextBox 4">
            <a:extLst>
              <a:ext uri="{FF2B5EF4-FFF2-40B4-BE49-F238E27FC236}">
                <a16:creationId xmlns:a16="http://schemas.microsoft.com/office/drawing/2014/main" id="{1397972C-AD0B-9F73-AA69-51C5C3AF872F}"/>
              </a:ext>
            </a:extLst>
          </p:cNvPr>
          <p:cNvSpPr txBox="1"/>
          <p:nvPr/>
        </p:nvSpPr>
        <p:spPr>
          <a:xfrm>
            <a:off x="471488" y="1442720"/>
            <a:ext cx="9857076" cy="5909310"/>
          </a:xfrm>
          <a:prstGeom prst="rect">
            <a:avLst/>
          </a:prstGeom>
          <a:noFill/>
        </p:spPr>
        <p:txBody>
          <a:bodyPr wrap="square" rtlCol="0">
            <a:spAutoFit/>
          </a:bodyPr>
          <a:lstStyle/>
          <a:p>
            <a:r>
              <a:rPr lang="en-US" dirty="0">
                <a:solidFill>
                  <a:schemeClr val="bg1"/>
                </a:solidFill>
                <a:latin typeface="Gill Sans MT" panose="020B0502020104020203" pitchFamily="34" charset="0"/>
              </a:rPr>
              <a:t>A fixed term contract of two years for a Community Venues Officer started April 2022. </a:t>
            </a:r>
          </a:p>
          <a:p>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In 12 months, this role has:</a:t>
            </a:r>
          </a:p>
          <a:p>
            <a:pPr marL="285750" indent="-285750">
              <a:buFont typeface="Arial" panose="020B0604020202020204" pitchFamily="34" charset="0"/>
              <a:buChar char="•"/>
            </a:pPr>
            <a:r>
              <a:rPr lang="en-US" dirty="0">
                <a:solidFill>
                  <a:schemeClr val="bg1"/>
                </a:solidFill>
                <a:latin typeface="Gill Sans MT" panose="020B0502020104020203" pitchFamily="34" charset="0"/>
              </a:rPr>
              <a:t>Collated all halls data into one place</a:t>
            </a:r>
          </a:p>
          <a:p>
            <a:pPr marL="285750" indent="-285750">
              <a:buFont typeface="Arial" panose="020B0604020202020204" pitchFamily="34" charset="0"/>
              <a:buChar char="•"/>
            </a:pPr>
            <a:r>
              <a:rPr lang="en-US" dirty="0">
                <a:solidFill>
                  <a:schemeClr val="bg1"/>
                </a:solidFill>
                <a:latin typeface="Gill Sans MT" panose="020B0502020104020203" pitchFamily="34" charset="0"/>
              </a:rPr>
              <a:t>Uncovered the level of work required in halls space</a:t>
            </a:r>
          </a:p>
          <a:p>
            <a:pPr marL="285750" indent="-285750">
              <a:buFont typeface="Arial" panose="020B0604020202020204" pitchFamily="34" charset="0"/>
              <a:buChar char="•"/>
            </a:pPr>
            <a:r>
              <a:rPr lang="en-US" dirty="0">
                <a:solidFill>
                  <a:schemeClr val="bg1"/>
                </a:solidFill>
                <a:latin typeface="Gill Sans MT" panose="020B0502020104020203" pitchFamily="34" charset="0"/>
              </a:rPr>
              <a:t>Built relationships with hall committees</a:t>
            </a:r>
          </a:p>
          <a:p>
            <a:pPr marL="285750" indent="-285750">
              <a:buFont typeface="Arial" panose="020B0604020202020204" pitchFamily="34" charset="0"/>
              <a:buChar char="•"/>
            </a:pPr>
            <a:r>
              <a:rPr lang="en-US" dirty="0">
                <a:solidFill>
                  <a:schemeClr val="bg1"/>
                </a:solidFill>
                <a:latin typeface="Gill Sans MT" panose="020B0502020104020203" pitchFamily="34" charset="0"/>
              </a:rPr>
              <a:t>Visited halls to get a visual assessment of our assets</a:t>
            </a:r>
          </a:p>
          <a:p>
            <a:pPr marL="285750" indent="-285750">
              <a:buFont typeface="Arial" panose="020B0604020202020204" pitchFamily="34" charset="0"/>
              <a:buChar char="•"/>
            </a:pPr>
            <a:r>
              <a:rPr lang="en-NZ" dirty="0">
                <a:solidFill>
                  <a:schemeClr val="bg1"/>
                </a:solidFill>
                <a:latin typeface="Gill Sans MT" panose="020B0502020104020203" pitchFamily="34" charset="0"/>
              </a:rPr>
              <a:t>Attended AGMs across the district</a:t>
            </a:r>
          </a:p>
          <a:p>
            <a:pPr marL="285750" indent="-285750">
              <a:buFont typeface="Arial" panose="020B0604020202020204" pitchFamily="34" charset="0"/>
              <a:buChar char="•"/>
            </a:pPr>
            <a:r>
              <a:rPr lang="en-NZ" dirty="0">
                <a:solidFill>
                  <a:schemeClr val="bg1"/>
                </a:solidFill>
                <a:latin typeface="Gill Sans MT" panose="020B0502020104020203" pitchFamily="34" charset="0"/>
              </a:rPr>
              <a:t>Increased communication in both directions</a:t>
            </a:r>
          </a:p>
          <a:p>
            <a:pPr marL="285750" indent="-285750">
              <a:buFont typeface="Arial" panose="020B0604020202020204" pitchFamily="34" charset="0"/>
              <a:buChar char="•"/>
            </a:pPr>
            <a:r>
              <a:rPr lang="en-NZ" dirty="0">
                <a:solidFill>
                  <a:schemeClr val="bg1"/>
                </a:solidFill>
                <a:latin typeface="Gill Sans MT" panose="020B0502020104020203" pitchFamily="34" charset="0"/>
              </a:rPr>
              <a:t>Assisted hall committees to improve their financial position and strategic direction</a:t>
            </a:r>
          </a:p>
          <a:p>
            <a:pPr marL="285750" indent="-285750">
              <a:buFont typeface="Arial" panose="020B0604020202020204" pitchFamily="34" charset="0"/>
              <a:buChar char="•"/>
            </a:pPr>
            <a:r>
              <a:rPr lang="en-NZ" dirty="0">
                <a:solidFill>
                  <a:schemeClr val="bg1"/>
                </a:solidFill>
                <a:latin typeface="Gill Sans MT" panose="020B0502020104020203" pitchFamily="34" charset="0"/>
              </a:rPr>
              <a:t>Provided Councillors and Council staff with a point of contact for the portfolio</a:t>
            </a:r>
          </a:p>
          <a:p>
            <a:pPr marL="285750" indent="-285750">
              <a:buFont typeface="Arial" panose="020B0604020202020204" pitchFamily="34" charset="0"/>
              <a:buChar char="•"/>
            </a:pPr>
            <a:endParaRPr lang="en-NZ" dirty="0">
              <a:solidFill>
                <a:schemeClr val="bg1"/>
              </a:solidFill>
              <a:latin typeface="Gill Sans MT" panose="020B0502020104020203" pitchFamily="34" charset="0"/>
            </a:endParaRPr>
          </a:p>
          <a:p>
            <a:r>
              <a:rPr lang="en-NZ" dirty="0">
                <a:solidFill>
                  <a:schemeClr val="bg1"/>
                </a:solidFill>
                <a:latin typeface="Gill Sans MT" panose="020B0502020104020203" pitchFamily="34" charset="0"/>
              </a:rPr>
              <a:t>Halls also touch on other teams in the organisation</a:t>
            </a:r>
          </a:p>
          <a:p>
            <a:pPr marL="285750" indent="-285750">
              <a:buFont typeface="Wingdings" panose="05000000000000000000" pitchFamily="2" charset="2"/>
              <a:buChar char="Ø"/>
            </a:pPr>
            <a:r>
              <a:rPr lang="en-NZ" dirty="0">
                <a:solidFill>
                  <a:schemeClr val="bg1"/>
                </a:solidFill>
                <a:latin typeface="Gill Sans MT" panose="020B0502020104020203" pitchFamily="34" charset="0"/>
              </a:rPr>
              <a:t>Zero Harm</a:t>
            </a:r>
          </a:p>
          <a:p>
            <a:pPr marL="285750" indent="-285750">
              <a:buFont typeface="Wingdings" panose="05000000000000000000" pitchFamily="2" charset="2"/>
              <a:buChar char="Ø"/>
            </a:pPr>
            <a:r>
              <a:rPr lang="en-NZ" dirty="0">
                <a:solidFill>
                  <a:schemeClr val="bg1"/>
                </a:solidFill>
                <a:latin typeface="Gill Sans MT" panose="020B0502020104020203" pitchFamily="34" charset="0"/>
              </a:rPr>
              <a:t>Strategic Property</a:t>
            </a:r>
          </a:p>
          <a:p>
            <a:pPr marL="285750" indent="-285750">
              <a:buFont typeface="Wingdings" panose="05000000000000000000" pitchFamily="2" charset="2"/>
              <a:buChar char="Ø"/>
            </a:pPr>
            <a:r>
              <a:rPr lang="en-NZ" dirty="0">
                <a:solidFill>
                  <a:schemeClr val="bg1"/>
                </a:solidFill>
                <a:latin typeface="Gill Sans MT" panose="020B0502020104020203" pitchFamily="34" charset="0"/>
              </a:rPr>
              <a:t>Facilities</a:t>
            </a:r>
          </a:p>
          <a:p>
            <a:pPr marL="285750" indent="-285750">
              <a:buFont typeface="Wingdings" panose="05000000000000000000" pitchFamily="2" charset="2"/>
              <a:buChar char="Ø"/>
            </a:pPr>
            <a:r>
              <a:rPr lang="en-NZ" dirty="0">
                <a:solidFill>
                  <a:schemeClr val="bg1"/>
                </a:solidFill>
                <a:latin typeface="Gill Sans MT" panose="020B0502020104020203" pitchFamily="34" charset="0"/>
              </a:rPr>
              <a:t>Assets</a:t>
            </a:r>
          </a:p>
          <a:p>
            <a:pPr marL="285750" indent="-285750">
              <a:buFont typeface="Wingdings" panose="05000000000000000000" pitchFamily="2" charset="2"/>
              <a:buChar char="Ø"/>
            </a:pPr>
            <a:r>
              <a:rPr lang="en-NZ" dirty="0">
                <a:solidFill>
                  <a:schemeClr val="bg1"/>
                </a:solidFill>
                <a:latin typeface="Gill Sans MT" panose="020B0502020104020203" pitchFamily="34" charset="0"/>
              </a:rPr>
              <a:t>Project Management</a:t>
            </a:r>
          </a:p>
          <a:p>
            <a:pPr marL="285750" indent="-285750">
              <a:buFont typeface="Wingdings" panose="05000000000000000000" pitchFamily="2" charset="2"/>
              <a:buChar char="Ø"/>
            </a:pPr>
            <a:endParaRPr lang="en-NZ" dirty="0">
              <a:solidFill>
                <a:schemeClr val="bg1"/>
              </a:solidFill>
              <a:latin typeface="Gill Sans MT" panose="020B0502020104020203" pitchFamily="34" charset="0"/>
            </a:endParaRPr>
          </a:p>
          <a:p>
            <a:r>
              <a:rPr lang="en-NZ" dirty="0">
                <a:solidFill>
                  <a:schemeClr val="bg1"/>
                </a:solidFill>
                <a:latin typeface="Gill Sans MT" panose="020B0502020104020203" pitchFamily="34" charset="0"/>
              </a:rPr>
              <a:t>Any changes to the current halls portfolio system would influence our human resource needs and is something to keep in mind with potential service level changes.</a:t>
            </a:r>
          </a:p>
        </p:txBody>
      </p:sp>
    </p:spTree>
    <p:extLst>
      <p:ext uri="{BB962C8B-B14F-4D97-AF65-F5344CB8AC3E}">
        <p14:creationId xmlns:p14="http://schemas.microsoft.com/office/powerpoint/2010/main" val="723963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30B5BB-B481-30B7-A8A9-0D938B26455B}"/>
              </a:ext>
            </a:extLst>
          </p:cNvPr>
          <p:cNvSpPr/>
          <p:nvPr/>
        </p:nvSpPr>
        <p:spPr>
          <a:xfrm>
            <a:off x="5876925" y="2362200"/>
            <a:ext cx="4079826" cy="3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16C7244B-3DD3-5847-BC66-CCC80C3C7819}"/>
              </a:ext>
            </a:extLst>
          </p:cNvPr>
          <p:cNvSpPr>
            <a:spLocks noGrp="1"/>
          </p:cNvSpPr>
          <p:nvPr>
            <p:ph type="title"/>
          </p:nvPr>
        </p:nvSpPr>
        <p:spPr>
          <a:xfrm>
            <a:off x="735061" y="246470"/>
            <a:ext cx="8623873" cy="1144534"/>
          </a:xfrm>
        </p:spPr>
        <p:txBody>
          <a:bodyPr/>
          <a:lstStyle/>
          <a:p>
            <a:r>
              <a:rPr lang="en-US" dirty="0">
                <a:latin typeface="Gill Sans MT" panose="020B0502020104020203" pitchFamily="34" charset="0"/>
              </a:rPr>
              <a:t>Level of service considerations</a:t>
            </a:r>
          </a:p>
        </p:txBody>
      </p:sp>
      <p:sp>
        <p:nvSpPr>
          <p:cNvPr id="3" name="Content Placeholder 2">
            <a:extLst>
              <a:ext uri="{FF2B5EF4-FFF2-40B4-BE49-F238E27FC236}">
                <a16:creationId xmlns:a16="http://schemas.microsoft.com/office/drawing/2014/main" id="{EF9E8621-8E4D-1043-BE33-DACC06F75801}"/>
              </a:ext>
            </a:extLst>
          </p:cNvPr>
          <p:cNvSpPr>
            <a:spLocks noGrp="1"/>
          </p:cNvSpPr>
          <p:nvPr>
            <p:ph idx="1"/>
          </p:nvPr>
        </p:nvSpPr>
        <p:spPr>
          <a:xfrm>
            <a:off x="735061" y="1391004"/>
            <a:ext cx="9221689" cy="5524146"/>
          </a:xfrm>
        </p:spPr>
        <p:txBody>
          <a:bodyPr/>
          <a:lstStyle/>
          <a:p>
            <a:pPr marL="285750" indent="-285750">
              <a:buFont typeface="Wingdings" panose="05000000000000000000" pitchFamily="2" charset="2"/>
              <a:buChar char="Ø"/>
            </a:pPr>
            <a:r>
              <a:rPr lang="en-NZ" b="1" dirty="0">
                <a:solidFill>
                  <a:srgbClr val="000000"/>
                </a:solidFill>
                <a:latin typeface="Gill Sans MT" panose="020B0502020104020203" pitchFamily="34" charset="0"/>
              </a:rPr>
              <a:t>Halls where they’re needed</a:t>
            </a:r>
            <a:br>
              <a:rPr lang="en-NZ" dirty="0">
                <a:solidFill>
                  <a:srgbClr val="000000"/>
                </a:solidFill>
                <a:latin typeface="Gill Sans MT" panose="020B0502020104020203" pitchFamily="34" charset="0"/>
              </a:rPr>
            </a:br>
            <a:r>
              <a:rPr lang="en-NZ" dirty="0">
                <a:solidFill>
                  <a:srgbClr val="000000"/>
                </a:solidFill>
                <a:latin typeface="Gill Sans MT" panose="020B0502020104020203" pitchFamily="34" charset="0"/>
              </a:rPr>
              <a:t>- Te </a:t>
            </a:r>
            <a:r>
              <a:rPr lang="en-NZ" dirty="0" err="1">
                <a:solidFill>
                  <a:srgbClr val="000000"/>
                </a:solidFill>
                <a:latin typeface="Gill Sans MT" panose="020B0502020104020203" pitchFamily="34" charset="0"/>
              </a:rPr>
              <a:t>Kauwhata</a:t>
            </a:r>
            <a:r>
              <a:rPr lang="en-NZ" dirty="0">
                <a:solidFill>
                  <a:srgbClr val="000000"/>
                </a:solidFill>
                <a:latin typeface="Gill Sans MT" panose="020B0502020104020203" pitchFamily="34" charset="0"/>
              </a:rPr>
              <a:t> has the highest projected growth but no community hall.</a:t>
            </a:r>
            <a:br>
              <a:rPr lang="en-NZ" dirty="0">
                <a:solidFill>
                  <a:srgbClr val="000000"/>
                </a:solidFill>
                <a:latin typeface="Gill Sans MT" panose="020B0502020104020203" pitchFamily="34" charset="0"/>
              </a:rPr>
            </a:br>
            <a:r>
              <a:rPr lang="en-NZ" dirty="0">
                <a:solidFill>
                  <a:srgbClr val="000000"/>
                </a:solidFill>
                <a:latin typeface="Gill Sans MT" panose="020B0502020104020203" pitchFamily="34" charset="0"/>
              </a:rPr>
              <a:t>- Consider the geography and population to ensure all our communities have access to a communal space.</a:t>
            </a:r>
            <a:br>
              <a:rPr lang="en-NZ" dirty="0">
                <a:solidFill>
                  <a:srgbClr val="000000"/>
                </a:solidFill>
                <a:latin typeface="Gill Sans MT" panose="020B0502020104020203" pitchFamily="34" charset="0"/>
              </a:rPr>
            </a:br>
            <a:r>
              <a:rPr lang="en-NZ" dirty="0">
                <a:solidFill>
                  <a:srgbClr val="000000"/>
                </a:solidFill>
                <a:latin typeface="Gill Sans MT" panose="020B0502020104020203" pitchFamily="34" charset="0"/>
              </a:rPr>
              <a:t>- Consider where population is declining and access to other towns is good to reduce number of halls where they’re not being well utilised.</a:t>
            </a:r>
          </a:p>
          <a:p>
            <a:pPr marL="285750" indent="-285750">
              <a:buFont typeface="Wingdings" panose="05000000000000000000" pitchFamily="2" charset="2"/>
              <a:buChar char="Ø"/>
            </a:pPr>
            <a:endParaRPr lang="en-NZ" sz="800" dirty="0">
              <a:solidFill>
                <a:srgbClr val="000000"/>
              </a:solidFill>
              <a:latin typeface="Gill Sans MT" panose="020B0502020104020203" pitchFamily="34" charset="0"/>
            </a:endParaRPr>
          </a:p>
          <a:p>
            <a:pPr marL="285750" indent="-285750">
              <a:buFont typeface="Wingdings" panose="05000000000000000000" pitchFamily="2" charset="2"/>
              <a:buChar char="Ø"/>
            </a:pPr>
            <a:r>
              <a:rPr lang="en-NZ" b="1" dirty="0">
                <a:solidFill>
                  <a:srgbClr val="000000"/>
                </a:solidFill>
                <a:latin typeface="Gill Sans MT" panose="020B0502020104020203" pitchFamily="34" charset="0"/>
              </a:rPr>
              <a:t>Compliance</a:t>
            </a:r>
            <a:br>
              <a:rPr lang="en-NZ" dirty="0">
                <a:solidFill>
                  <a:srgbClr val="000000"/>
                </a:solidFill>
                <a:latin typeface="Gill Sans MT" panose="020B0502020104020203" pitchFamily="34" charset="0"/>
              </a:rPr>
            </a:br>
            <a:r>
              <a:rPr lang="en-NZ" dirty="0">
                <a:solidFill>
                  <a:srgbClr val="000000"/>
                </a:solidFill>
                <a:latin typeface="Gill Sans MT" panose="020B0502020104020203" pitchFamily="34" charset="0"/>
              </a:rPr>
              <a:t>- Stronger support for committees to complete all compliance (H&amp;S, financial reporting etc).</a:t>
            </a:r>
            <a:br>
              <a:rPr lang="en-NZ" dirty="0">
                <a:solidFill>
                  <a:srgbClr val="000000"/>
                </a:solidFill>
                <a:latin typeface="Gill Sans MT" panose="020B0502020104020203" pitchFamily="34" charset="0"/>
              </a:rPr>
            </a:br>
            <a:r>
              <a:rPr lang="en-NZ" dirty="0">
                <a:solidFill>
                  <a:srgbClr val="000000"/>
                </a:solidFill>
                <a:latin typeface="Gill Sans MT" panose="020B0502020104020203" pitchFamily="34" charset="0"/>
              </a:rPr>
              <a:t>- Planning for preventative maintenance to ensure building compliance is met.</a:t>
            </a:r>
            <a:br>
              <a:rPr lang="en-NZ" dirty="0">
                <a:solidFill>
                  <a:srgbClr val="000000"/>
                </a:solidFill>
                <a:latin typeface="Gill Sans MT" panose="020B0502020104020203" pitchFamily="34" charset="0"/>
              </a:rPr>
            </a:br>
            <a:r>
              <a:rPr lang="en-NZ" dirty="0">
                <a:solidFill>
                  <a:srgbClr val="000000"/>
                </a:solidFill>
                <a:latin typeface="Gill Sans MT" panose="020B0502020104020203" pitchFamily="34" charset="0"/>
              </a:rPr>
              <a:t>- Stepping in where committees cannot make it work to offer financial support or take over hall. management. Ruawaro Hall has been closed and now under WDC management due to asset condition.</a:t>
            </a:r>
          </a:p>
          <a:p>
            <a:pPr marL="285750" indent="-285750">
              <a:buFont typeface="Wingdings" panose="05000000000000000000" pitchFamily="2" charset="2"/>
              <a:buChar char="Ø"/>
            </a:pPr>
            <a:endParaRPr lang="en-NZ" sz="800" dirty="0">
              <a:solidFill>
                <a:srgbClr val="000000"/>
              </a:solidFill>
              <a:latin typeface="Gill Sans MT" panose="020B0502020104020203" pitchFamily="34" charset="0"/>
            </a:endParaRPr>
          </a:p>
          <a:p>
            <a:pPr marL="285750" indent="-285750">
              <a:buFont typeface="Wingdings" panose="05000000000000000000" pitchFamily="2" charset="2"/>
              <a:buChar char="Ø"/>
            </a:pPr>
            <a:r>
              <a:rPr lang="en-NZ" b="1" dirty="0">
                <a:solidFill>
                  <a:srgbClr val="000000"/>
                </a:solidFill>
                <a:latin typeface="Gill Sans MT" panose="020B0502020104020203" pitchFamily="34" charset="0"/>
              </a:rPr>
              <a:t>Financial investment</a:t>
            </a:r>
            <a:br>
              <a:rPr lang="en-NZ" dirty="0">
                <a:solidFill>
                  <a:srgbClr val="000000"/>
                </a:solidFill>
                <a:latin typeface="Gill Sans MT" panose="020B0502020104020203" pitchFamily="34" charset="0"/>
              </a:rPr>
            </a:br>
            <a:r>
              <a:rPr lang="en-NZ" dirty="0">
                <a:solidFill>
                  <a:srgbClr val="000000"/>
                </a:solidFill>
                <a:latin typeface="Gill Sans MT" panose="020B0502020104020203" pitchFamily="34" charset="0"/>
              </a:rPr>
              <a:t>- </a:t>
            </a:r>
            <a:r>
              <a:rPr lang="en-NZ" dirty="0">
                <a:solidFill>
                  <a:srgbClr val="008AB1"/>
                </a:solidFill>
                <a:latin typeface="Gill Sans MT" panose="020B0502020104020203" pitchFamily="34" charset="0"/>
              </a:rPr>
              <a:t>There is no deprecation reserve to fund renewals.</a:t>
            </a:r>
            <a:br>
              <a:rPr lang="en-NZ" dirty="0">
                <a:solidFill>
                  <a:srgbClr val="000000"/>
                </a:solidFill>
                <a:latin typeface="Gill Sans MT" panose="020B0502020104020203" pitchFamily="34" charset="0"/>
              </a:rPr>
            </a:br>
            <a:r>
              <a:rPr lang="en-NZ" dirty="0">
                <a:solidFill>
                  <a:srgbClr val="000000"/>
                </a:solidFill>
                <a:latin typeface="Gill Sans MT" panose="020B0502020104020203" pitchFamily="34" charset="0"/>
              </a:rPr>
              <a:t>- Collecting and using a depreciation fund that hall committees can apply to large-scale projects.</a:t>
            </a:r>
            <a:br>
              <a:rPr lang="en-NZ" dirty="0">
                <a:solidFill>
                  <a:srgbClr val="000000"/>
                </a:solidFill>
                <a:latin typeface="Gill Sans MT" panose="020B0502020104020203" pitchFamily="34" charset="0"/>
              </a:rPr>
            </a:br>
            <a:r>
              <a:rPr lang="en-NZ" dirty="0">
                <a:solidFill>
                  <a:srgbClr val="000000"/>
                </a:solidFill>
                <a:latin typeface="Gill Sans MT" panose="020B0502020104020203" pitchFamily="34" charset="0"/>
              </a:rPr>
              <a:t>- Creating and facilitating 10-year preventative maintenance plans for each hall.</a:t>
            </a:r>
            <a:br>
              <a:rPr lang="en-NZ" dirty="0">
                <a:solidFill>
                  <a:srgbClr val="000000"/>
                </a:solidFill>
                <a:latin typeface="Gill Sans MT" panose="020B0502020104020203" pitchFamily="34" charset="0"/>
              </a:rPr>
            </a:br>
            <a:r>
              <a:rPr lang="en-NZ" dirty="0">
                <a:solidFill>
                  <a:srgbClr val="000000"/>
                </a:solidFill>
                <a:latin typeface="Gill Sans MT" panose="020B0502020104020203" pitchFamily="34" charset="0"/>
              </a:rPr>
              <a:t>- Revisiting the targeted rate system.</a:t>
            </a:r>
          </a:p>
          <a:p>
            <a:pPr marL="285750" indent="-285750">
              <a:buFont typeface="Wingdings" panose="05000000000000000000" pitchFamily="2" charset="2"/>
              <a:buChar char="Ø"/>
            </a:pPr>
            <a:endParaRPr lang="en-NZ" sz="800" dirty="0">
              <a:solidFill>
                <a:srgbClr val="000000"/>
              </a:solidFill>
              <a:latin typeface="Gill Sans MT" panose="020B0502020104020203" pitchFamily="34" charset="0"/>
            </a:endParaRPr>
          </a:p>
          <a:p>
            <a:pPr marL="285750" indent="-285750">
              <a:buFont typeface="Wingdings" panose="05000000000000000000" pitchFamily="2" charset="2"/>
              <a:buChar char="Ø"/>
            </a:pPr>
            <a:r>
              <a:rPr lang="en-NZ" b="1" dirty="0">
                <a:solidFill>
                  <a:srgbClr val="000000"/>
                </a:solidFill>
                <a:latin typeface="Gill Sans MT" panose="020B0502020104020203" pitchFamily="34" charset="0"/>
              </a:rPr>
              <a:t>Reimagine the space</a:t>
            </a:r>
            <a:br>
              <a:rPr lang="en-NZ" dirty="0">
                <a:solidFill>
                  <a:srgbClr val="000000"/>
                </a:solidFill>
                <a:latin typeface="Gill Sans MT" panose="020B0502020104020203" pitchFamily="34" charset="0"/>
              </a:rPr>
            </a:br>
            <a:r>
              <a:rPr lang="en-NZ" dirty="0">
                <a:solidFill>
                  <a:srgbClr val="000000"/>
                </a:solidFill>
                <a:latin typeface="Gill Sans MT" panose="020B0502020104020203" pitchFamily="34" charset="0"/>
              </a:rPr>
              <a:t>- Are other types of facilities more fitting for certain areas.</a:t>
            </a:r>
            <a:br>
              <a:rPr lang="en-NZ" dirty="0">
                <a:solidFill>
                  <a:srgbClr val="000000"/>
                </a:solidFill>
                <a:latin typeface="Gill Sans MT" panose="020B0502020104020203" pitchFamily="34" charset="0"/>
              </a:rPr>
            </a:br>
            <a:r>
              <a:rPr lang="en-NZ" dirty="0">
                <a:solidFill>
                  <a:srgbClr val="000000"/>
                </a:solidFill>
                <a:latin typeface="Gill Sans MT" panose="020B0502020104020203" pitchFamily="34" charset="0"/>
              </a:rPr>
              <a:t>- Convert/rebuild into community hubs, sports facilities, meeting rooms or expand libraries.</a:t>
            </a:r>
          </a:p>
          <a:p>
            <a:endParaRPr lang="en-NZ" dirty="0">
              <a:solidFill>
                <a:srgbClr val="000000"/>
              </a:solidFill>
              <a:latin typeface="Gill Sans MT" panose="020B0502020104020203" pitchFamily="34" charset="0"/>
            </a:endParaRPr>
          </a:p>
        </p:txBody>
      </p:sp>
    </p:spTree>
    <p:extLst>
      <p:ext uri="{BB962C8B-B14F-4D97-AF65-F5344CB8AC3E}">
        <p14:creationId xmlns:p14="http://schemas.microsoft.com/office/powerpoint/2010/main" val="78981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1BF22-1221-1E4D-AD3F-A0F468A5C7E9}"/>
              </a:ext>
            </a:extLst>
          </p:cNvPr>
          <p:cNvSpPr>
            <a:spLocks noGrp="1"/>
          </p:cNvSpPr>
          <p:nvPr>
            <p:ph type="ctrTitle"/>
          </p:nvPr>
        </p:nvSpPr>
        <p:spPr>
          <a:xfrm>
            <a:off x="471488" y="180975"/>
            <a:ext cx="9151739" cy="757405"/>
          </a:xfrm>
        </p:spPr>
        <p:txBody>
          <a:bodyPr>
            <a:normAutofit/>
          </a:bodyPr>
          <a:lstStyle/>
          <a:p>
            <a:r>
              <a:rPr lang="en-US" b="0" dirty="0">
                <a:latin typeface="Gill Sans MT" panose="020B0502020104020203" pitchFamily="34" charset="0"/>
              </a:rPr>
              <a:t>Hall review process &amp; outcome</a:t>
            </a:r>
          </a:p>
        </p:txBody>
      </p:sp>
      <p:sp>
        <p:nvSpPr>
          <p:cNvPr id="4" name="Content Placeholder 2">
            <a:extLst>
              <a:ext uri="{FF2B5EF4-FFF2-40B4-BE49-F238E27FC236}">
                <a16:creationId xmlns:a16="http://schemas.microsoft.com/office/drawing/2014/main" id="{BF5E4064-07C6-C5A3-E28B-AD042389F7B7}"/>
              </a:ext>
            </a:extLst>
          </p:cNvPr>
          <p:cNvSpPr txBox="1">
            <a:spLocks/>
          </p:cNvSpPr>
          <p:nvPr/>
        </p:nvSpPr>
        <p:spPr>
          <a:xfrm>
            <a:off x="471488" y="1351722"/>
            <a:ext cx="8697173" cy="5327374"/>
          </a:xfrm>
          <a:prstGeom prst="rect">
            <a:avLst/>
          </a:prstGeom>
        </p:spPr>
        <p:txBody>
          <a:bodyPr vert="horz" lIns="0" tIns="0" rIns="0" bIns="0" rtlCol="0">
            <a:noAutofit/>
          </a:bodyPr>
          <a:lstStyle>
            <a:lvl1pPr marL="0" indent="0" algn="l" defTabSz="1007943" rtl="0" eaLnBrk="1" latinLnBrk="0" hangingPunct="1">
              <a:lnSpc>
                <a:spcPct val="100000"/>
              </a:lnSpc>
              <a:spcBef>
                <a:spcPts val="0"/>
              </a:spcBef>
              <a:spcAft>
                <a:spcPts val="600"/>
              </a:spcAft>
              <a:buFont typeface="Arial" panose="020B0604020202020204" pitchFamily="34" charset="0"/>
              <a:buNone/>
              <a:defRPr sz="2646" kern="1200">
                <a:solidFill>
                  <a:schemeClr val="bg1"/>
                </a:solidFill>
                <a:latin typeface="+mn-lt"/>
                <a:ea typeface="+mn-ea"/>
                <a:cs typeface="+mn-cs"/>
              </a:defRPr>
            </a:lvl1pPr>
            <a:lvl2pPr marL="503972" indent="0" algn="ctr" defTabSz="1007943" rtl="0" eaLnBrk="1" latinLnBrk="0" hangingPunct="1">
              <a:lnSpc>
                <a:spcPct val="100000"/>
              </a:lnSpc>
              <a:spcBef>
                <a:spcPts val="0"/>
              </a:spcBef>
              <a:spcAft>
                <a:spcPts val="600"/>
              </a:spcAft>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100000"/>
              </a:lnSpc>
              <a:spcBef>
                <a:spcPts val="0"/>
              </a:spcBef>
              <a:spcAft>
                <a:spcPts val="600"/>
              </a:spcAft>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100000"/>
              </a:lnSpc>
              <a:spcBef>
                <a:spcPts val="0"/>
              </a:spcBef>
              <a:spcAft>
                <a:spcPts val="600"/>
              </a:spcAft>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100000"/>
              </a:lnSpc>
              <a:spcBef>
                <a:spcPts val="0"/>
              </a:spcBef>
              <a:spcAft>
                <a:spcPts val="600"/>
              </a:spcAft>
              <a:buFontTx/>
              <a:buNone/>
              <a:defRPr sz="1764" i="1" kern="1200">
                <a:solidFill>
                  <a:schemeClr val="bg2"/>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en-NZ" sz="2000" u="sng" dirty="0">
                <a:latin typeface="Gill Sans MT" panose="020B0502020104020203" pitchFamily="34" charset="0"/>
              </a:rPr>
              <a:t>Portfolio</a:t>
            </a:r>
          </a:p>
          <a:p>
            <a:r>
              <a:rPr lang="en-NZ" sz="2000" dirty="0">
                <a:latin typeface="Gill Sans MT" panose="020B0502020104020203" pitchFamily="34" charset="0"/>
              </a:rPr>
              <a:t>One size fits all or a customised approach?</a:t>
            </a:r>
          </a:p>
          <a:p>
            <a:endParaRPr lang="en-NZ" sz="2000" dirty="0">
              <a:latin typeface="Gill Sans MT" panose="020B0502020104020203" pitchFamily="34" charset="0"/>
            </a:endParaRPr>
          </a:p>
          <a:p>
            <a:r>
              <a:rPr lang="en-NZ" sz="2000" u="sng" dirty="0">
                <a:latin typeface="Gill Sans MT" panose="020B0502020104020203" pitchFamily="34" charset="0"/>
              </a:rPr>
              <a:t>Develop an Individual Hall Review Plan </a:t>
            </a:r>
            <a:r>
              <a:rPr lang="en-NZ" sz="2000" dirty="0">
                <a:latin typeface="Gill Sans MT" panose="020B0502020104020203" pitchFamily="34" charset="0"/>
              </a:rPr>
              <a:t>(for each Hall)</a:t>
            </a:r>
          </a:p>
          <a:p>
            <a:pPr marL="806450" lvl="2" indent="-342900" algn="l">
              <a:buFont typeface="Arial" panose="020B0604020202020204" pitchFamily="34" charset="0"/>
              <a:buChar char="•"/>
            </a:pPr>
            <a:r>
              <a:rPr lang="en-NZ" sz="2000" dirty="0">
                <a:solidFill>
                  <a:schemeClr val="bg1"/>
                </a:solidFill>
                <a:latin typeface="Gill Sans MT" panose="020B0502020104020203" pitchFamily="34" charset="0"/>
              </a:rPr>
              <a:t>Standard template </a:t>
            </a:r>
          </a:p>
          <a:p>
            <a:pPr marL="806450" lvl="2" indent="-342900" algn="l">
              <a:buFont typeface="Arial" panose="020B0604020202020204" pitchFamily="34" charset="0"/>
              <a:buChar char="•"/>
            </a:pPr>
            <a:r>
              <a:rPr lang="en-NZ" sz="2000" dirty="0">
                <a:solidFill>
                  <a:schemeClr val="bg1"/>
                </a:solidFill>
                <a:latin typeface="Gill Sans MT" panose="020B0502020104020203" pitchFamily="34" charset="0"/>
              </a:rPr>
              <a:t>Complete data collection </a:t>
            </a:r>
          </a:p>
          <a:p>
            <a:pPr marL="806450" lvl="2" indent="-342900" algn="l">
              <a:buFont typeface="Arial" panose="020B0604020202020204" pitchFamily="34" charset="0"/>
              <a:buChar char="•"/>
            </a:pPr>
            <a:r>
              <a:rPr lang="en-NZ" sz="2000" dirty="0">
                <a:solidFill>
                  <a:schemeClr val="bg1"/>
                </a:solidFill>
                <a:latin typeface="Gill Sans MT" panose="020B0502020104020203" pitchFamily="34" charset="0"/>
              </a:rPr>
              <a:t>Covering key building measures, committee capacity,  financial position, growth etc</a:t>
            </a:r>
          </a:p>
          <a:p>
            <a:pPr marL="806450" lvl="2" indent="-342900" algn="l">
              <a:buFont typeface="Arial" panose="020B0604020202020204" pitchFamily="34" charset="0"/>
              <a:buChar char="•"/>
            </a:pPr>
            <a:r>
              <a:rPr lang="en-NZ" sz="2000" dirty="0">
                <a:solidFill>
                  <a:schemeClr val="bg1"/>
                </a:solidFill>
                <a:latin typeface="Gill Sans MT" panose="020B0502020104020203" pitchFamily="34" charset="0"/>
              </a:rPr>
              <a:t>Assess capacity of renewals to be funded by Targeted Rate</a:t>
            </a:r>
          </a:p>
          <a:p>
            <a:pPr marL="806450" lvl="2" indent="-342900" algn="l">
              <a:buFont typeface="Arial" panose="020B0604020202020204" pitchFamily="34" charset="0"/>
              <a:buChar char="•"/>
            </a:pPr>
            <a:r>
              <a:rPr lang="en-NZ" sz="2000" dirty="0">
                <a:solidFill>
                  <a:schemeClr val="bg1"/>
                </a:solidFill>
                <a:latin typeface="Gill Sans MT" panose="020B0502020104020203" pitchFamily="34" charset="0"/>
              </a:rPr>
              <a:t>Identify issues and options</a:t>
            </a:r>
          </a:p>
          <a:p>
            <a:pPr marL="806450" lvl="2" indent="-342900" algn="l">
              <a:buFont typeface="Arial" panose="020B0604020202020204" pitchFamily="34" charset="0"/>
              <a:buChar char="•"/>
            </a:pPr>
            <a:r>
              <a:rPr lang="en-NZ" sz="2000" dirty="0">
                <a:solidFill>
                  <a:schemeClr val="bg1"/>
                </a:solidFill>
                <a:latin typeface="Gill Sans MT" panose="020B0502020104020203" pitchFamily="34" charset="0"/>
              </a:rPr>
              <a:t>Review with Hall &amp; Community Committees and Ward Councillor</a:t>
            </a:r>
          </a:p>
          <a:p>
            <a:pPr marL="806450" lvl="2" indent="-342900" algn="l">
              <a:buFont typeface="Arial" panose="020B0604020202020204" pitchFamily="34" charset="0"/>
              <a:buChar char="•"/>
            </a:pPr>
            <a:r>
              <a:rPr lang="en-NZ" sz="2000" dirty="0">
                <a:solidFill>
                  <a:schemeClr val="bg1"/>
                </a:solidFill>
                <a:latin typeface="Gill Sans MT" panose="020B0502020104020203" pitchFamily="34" charset="0"/>
              </a:rPr>
              <a:t>Develop a recommended option for Council</a:t>
            </a:r>
          </a:p>
          <a:p>
            <a:pPr marL="806450" lvl="2" indent="-342900" algn="l">
              <a:buFont typeface="Arial" panose="020B0604020202020204" pitchFamily="34" charset="0"/>
              <a:buChar char="•"/>
            </a:pPr>
            <a:r>
              <a:rPr lang="en-NZ" sz="2000" dirty="0">
                <a:solidFill>
                  <a:schemeClr val="bg1"/>
                </a:solidFill>
                <a:latin typeface="Gill Sans MT" panose="020B0502020104020203" pitchFamily="34" charset="0"/>
              </a:rPr>
              <a:t>Some halls may enable early decisions, others may take longer</a:t>
            </a:r>
          </a:p>
        </p:txBody>
      </p:sp>
    </p:spTree>
    <p:extLst>
      <p:ext uri="{BB962C8B-B14F-4D97-AF65-F5344CB8AC3E}">
        <p14:creationId xmlns:p14="http://schemas.microsoft.com/office/powerpoint/2010/main" val="2281533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79D91-0554-7197-35DA-2F6E8DF7ACCF}"/>
              </a:ext>
            </a:extLst>
          </p:cNvPr>
          <p:cNvSpPr>
            <a:spLocks noGrp="1"/>
          </p:cNvSpPr>
          <p:nvPr>
            <p:ph type="title"/>
          </p:nvPr>
        </p:nvSpPr>
        <p:spPr/>
        <p:txBody>
          <a:bodyPr/>
          <a:lstStyle/>
          <a:p>
            <a:r>
              <a:rPr lang="en-US" dirty="0"/>
              <a:t>Outcome options</a:t>
            </a:r>
            <a:endParaRPr lang="en-NZ" dirty="0"/>
          </a:p>
        </p:txBody>
      </p:sp>
      <p:sp>
        <p:nvSpPr>
          <p:cNvPr id="3" name="Content Placeholder 2">
            <a:extLst>
              <a:ext uri="{FF2B5EF4-FFF2-40B4-BE49-F238E27FC236}">
                <a16:creationId xmlns:a16="http://schemas.microsoft.com/office/drawing/2014/main" id="{93E80694-64B3-357C-F41D-9C3D5F0F6FD9}"/>
              </a:ext>
            </a:extLst>
          </p:cNvPr>
          <p:cNvSpPr>
            <a:spLocks noGrp="1"/>
          </p:cNvSpPr>
          <p:nvPr>
            <p:ph sz="half" idx="1"/>
          </p:nvPr>
        </p:nvSpPr>
        <p:spPr>
          <a:xfrm>
            <a:off x="735062" y="2012414"/>
            <a:ext cx="8816442" cy="4656743"/>
          </a:xfrm>
        </p:spPr>
        <p:txBody>
          <a:bodyPr/>
          <a:lstStyle/>
          <a:p>
            <a:pPr marL="85725" lvl="2" indent="0">
              <a:buNone/>
            </a:pPr>
            <a:r>
              <a:rPr lang="en-NZ" sz="2000" b="1" dirty="0">
                <a:latin typeface="Gill Sans MT" panose="020B0502020104020203" pitchFamily="34" charset="0"/>
              </a:rPr>
              <a:t>A </a:t>
            </a:r>
            <a:r>
              <a:rPr lang="en-NZ" sz="2000" dirty="0">
                <a:latin typeface="Gill Sans MT" panose="020B0502020104020203" pitchFamily="34" charset="0"/>
              </a:rPr>
              <a:t>	</a:t>
            </a:r>
          </a:p>
          <a:p>
            <a:pPr marL="85725" lvl="2" indent="0">
              <a:buNone/>
            </a:pPr>
            <a:r>
              <a:rPr lang="en-NZ" sz="2000" dirty="0">
                <a:latin typeface="Gill Sans MT" panose="020B0502020104020203" pitchFamily="34" charset="0"/>
              </a:rPr>
              <a:t>Retain and continue to support Hall Committee – funding remains through targeted rate.</a:t>
            </a:r>
          </a:p>
          <a:p>
            <a:pPr marL="85725" lvl="2" indent="0">
              <a:buNone/>
            </a:pPr>
            <a:endParaRPr lang="en-NZ" sz="2000" dirty="0">
              <a:latin typeface="Gill Sans MT" panose="020B0502020104020203" pitchFamily="34" charset="0"/>
            </a:endParaRPr>
          </a:p>
          <a:p>
            <a:pPr marL="85725" lvl="2" indent="0">
              <a:buNone/>
            </a:pPr>
            <a:r>
              <a:rPr lang="en-NZ" sz="2000" b="1" dirty="0">
                <a:latin typeface="Gill Sans MT" panose="020B0502020104020203" pitchFamily="34" charset="0"/>
              </a:rPr>
              <a:t>B </a:t>
            </a:r>
            <a:r>
              <a:rPr lang="en-NZ" sz="2000" dirty="0">
                <a:latin typeface="Gill Sans MT" panose="020B0502020104020203" pitchFamily="34" charset="0"/>
              </a:rPr>
              <a:t> 	</a:t>
            </a:r>
          </a:p>
          <a:p>
            <a:pPr marL="85725" lvl="2" indent="0">
              <a:buNone/>
            </a:pPr>
            <a:r>
              <a:rPr lang="en-NZ" sz="2000" dirty="0">
                <a:latin typeface="Gill Sans MT" panose="020B0502020104020203" pitchFamily="34" charset="0"/>
              </a:rPr>
              <a:t>Retain and manage by Hall Committee with increased financial and staff support for hall building management and committee.</a:t>
            </a:r>
          </a:p>
          <a:p>
            <a:pPr marL="85725" lvl="2" indent="0">
              <a:buNone/>
            </a:pPr>
            <a:endParaRPr lang="en-NZ" sz="2000" dirty="0">
              <a:latin typeface="Gill Sans MT" panose="020B0502020104020203" pitchFamily="34" charset="0"/>
            </a:endParaRPr>
          </a:p>
          <a:p>
            <a:pPr marL="85725" lvl="2" indent="0">
              <a:buNone/>
            </a:pPr>
            <a:r>
              <a:rPr lang="en-NZ" sz="2000" b="1" dirty="0">
                <a:latin typeface="Gill Sans MT" panose="020B0502020104020203" pitchFamily="34" charset="0"/>
              </a:rPr>
              <a:t>C</a:t>
            </a:r>
            <a:r>
              <a:rPr lang="en-NZ" sz="2000" dirty="0">
                <a:latin typeface="Gill Sans MT" panose="020B0502020104020203" pitchFamily="34" charset="0"/>
              </a:rPr>
              <a:t>	</a:t>
            </a:r>
          </a:p>
          <a:p>
            <a:pPr marL="85725" lvl="2" indent="0">
              <a:buNone/>
            </a:pPr>
            <a:r>
              <a:rPr lang="en-NZ" sz="2000" dirty="0">
                <a:latin typeface="Gill Sans MT" panose="020B0502020104020203" pitchFamily="34" charset="0"/>
              </a:rPr>
              <a:t>Retain and manage by staff funded through targeted or general rate.</a:t>
            </a:r>
          </a:p>
          <a:p>
            <a:pPr marL="85725" lvl="2" indent="0">
              <a:buNone/>
            </a:pPr>
            <a:endParaRPr lang="en-NZ" sz="2000" dirty="0">
              <a:latin typeface="Gill Sans MT" panose="020B0502020104020203" pitchFamily="34" charset="0"/>
            </a:endParaRPr>
          </a:p>
          <a:p>
            <a:pPr marL="85725" lvl="2" indent="0">
              <a:buNone/>
            </a:pPr>
            <a:r>
              <a:rPr lang="en-NZ" sz="2000" b="1" dirty="0">
                <a:latin typeface="Gill Sans MT" panose="020B0502020104020203" pitchFamily="34" charset="0"/>
              </a:rPr>
              <a:t>D</a:t>
            </a:r>
            <a:r>
              <a:rPr lang="en-NZ" sz="2000" dirty="0">
                <a:latin typeface="Gill Sans MT" panose="020B0502020104020203" pitchFamily="34" charset="0"/>
              </a:rPr>
              <a:t> 	</a:t>
            </a:r>
          </a:p>
          <a:p>
            <a:pPr marL="85725" lvl="2" indent="0">
              <a:buNone/>
            </a:pPr>
            <a:r>
              <a:rPr lang="en-NZ" sz="2000" dirty="0">
                <a:latin typeface="Gill Sans MT" panose="020B0502020104020203" pitchFamily="34" charset="0"/>
              </a:rPr>
              <a:t>Plan for closure and disposal.</a:t>
            </a:r>
          </a:p>
          <a:p>
            <a:pPr marL="1257750" lvl="2" indent="-285750"/>
            <a:endParaRPr lang="en-NZ" sz="2000" dirty="0">
              <a:latin typeface="Gill Sans MT" panose="020B0502020104020203" pitchFamily="34" charset="0"/>
            </a:endParaRPr>
          </a:p>
          <a:p>
            <a:pPr marL="1257750" lvl="2" indent="-285750"/>
            <a:endParaRPr lang="en-NZ" sz="2000" dirty="0">
              <a:latin typeface="Gill Sans MT" panose="020B0502020104020203" pitchFamily="34" charset="0"/>
            </a:endParaRPr>
          </a:p>
          <a:p>
            <a:pPr lvl="1" indent="0">
              <a:buNone/>
            </a:pPr>
            <a:endParaRPr lang="en-NZ" sz="2000" dirty="0">
              <a:latin typeface="Gill Sans MT" panose="020B0502020104020203" pitchFamily="34" charset="0"/>
            </a:endParaRPr>
          </a:p>
          <a:p>
            <a:endParaRPr lang="en-NZ" dirty="0">
              <a:latin typeface="Gill Sans MT" panose="020B0502020104020203" pitchFamily="34" charset="0"/>
            </a:endParaRPr>
          </a:p>
        </p:txBody>
      </p:sp>
    </p:spTree>
    <p:extLst>
      <p:ext uri="{BB962C8B-B14F-4D97-AF65-F5344CB8AC3E}">
        <p14:creationId xmlns:p14="http://schemas.microsoft.com/office/powerpoint/2010/main" val="1293336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453D7-1944-5F48-B8E8-EBBC294E44F0}"/>
              </a:ext>
            </a:extLst>
          </p:cNvPr>
          <p:cNvSpPr>
            <a:spLocks noGrp="1"/>
          </p:cNvSpPr>
          <p:nvPr>
            <p:ph type="title"/>
          </p:nvPr>
        </p:nvSpPr>
        <p:spPr>
          <a:xfrm>
            <a:off x="1291326" y="601706"/>
            <a:ext cx="4432398" cy="1461188"/>
          </a:xfrm>
        </p:spPr>
        <p:txBody>
          <a:bodyPr/>
          <a:lstStyle/>
          <a:p>
            <a:r>
              <a:rPr lang="en-US" dirty="0">
                <a:latin typeface="Gill Sans MT" panose="020B0502020104020203" pitchFamily="34" charset="0"/>
              </a:rPr>
              <a:t>Community Halls</a:t>
            </a:r>
          </a:p>
        </p:txBody>
      </p:sp>
      <p:pic>
        <p:nvPicPr>
          <p:cNvPr id="5" name="Picture 4">
            <a:extLst>
              <a:ext uri="{FF2B5EF4-FFF2-40B4-BE49-F238E27FC236}">
                <a16:creationId xmlns:a16="http://schemas.microsoft.com/office/drawing/2014/main" id="{C84E99C4-8ACA-7E14-4F3C-1EC11EDEA8C6}"/>
              </a:ext>
            </a:extLst>
          </p:cNvPr>
          <p:cNvPicPr>
            <a:picLocks noChangeAspect="1"/>
          </p:cNvPicPr>
          <p:nvPr/>
        </p:nvPicPr>
        <p:blipFill>
          <a:blip r:embed="rId2"/>
          <a:stretch>
            <a:fillRect/>
          </a:stretch>
        </p:blipFill>
        <p:spPr>
          <a:xfrm>
            <a:off x="487678" y="166891"/>
            <a:ext cx="6039693" cy="1124107"/>
          </a:xfrm>
          <a:prstGeom prst="rect">
            <a:avLst/>
          </a:prstGeom>
        </p:spPr>
      </p:pic>
      <p:pic>
        <p:nvPicPr>
          <p:cNvPr id="13" name="Picture 12">
            <a:extLst>
              <a:ext uri="{FF2B5EF4-FFF2-40B4-BE49-F238E27FC236}">
                <a16:creationId xmlns:a16="http://schemas.microsoft.com/office/drawing/2014/main" id="{F3940551-98AC-1676-242F-5EC93492EC18}"/>
              </a:ext>
            </a:extLst>
          </p:cNvPr>
          <p:cNvPicPr>
            <a:picLocks noChangeAspect="1"/>
          </p:cNvPicPr>
          <p:nvPr/>
        </p:nvPicPr>
        <p:blipFill>
          <a:blip r:embed="rId3"/>
          <a:stretch>
            <a:fillRect/>
          </a:stretch>
        </p:blipFill>
        <p:spPr>
          <a:xfrm>
            <a:off x="869120" y="2219987"/>
            <a:ext cx="514422" cy="4610743"/>
          </a:xfrm>
          <a:prstGeom prst="rect">
            <a:avLst/>
          </a:prstGeom>
        </p:spPr>
      </p:pic>
      <p:pic>
        <p:nvPicPr>
          <p:cNvPr id="14" name="Picture 13">
            <a:extLst>
              <a:ext uri="{FF2B5EF4-FFF2-40B4-BE49-F238E27FC236}">
                <a16:creationId xmlns:a16="http://schemas.microsoft.com/office/drawing/2014/main" id="{C736F433-6F01-985E-456A-E60DD5411A67}"/>
              </a:ext>
            </a:extLst>
          </p:cNvPr>
          <p:cNvPicPr>
            <a:picLocks noChangeAspect="1"/>
          </p:cNvPicPr>
          <p:nvPr/>
        </p:nvPicPr>
        <p:blipFill>
          <a:blip r:embed="rId3"/>
          <a:stretch>
            <a:fillRect/>
          </a:stretch>
        </p:blipFill>
        <p:spPr>
          <a:xfrm rot="5400000">
            <a:off x="3500161" y="-1822320"/>
            <a:ext cx="771898" cy="6918490"/>
          </a:xfrm>
          <a:prstGeom prst="rect">
            <a:avLst/>
          </a:prstGeom>
        </p:spPr>
      </p:pic>
      <p:sp>
        <p:nvSpPr>
          <p:cNvPr id="15" name="Rectangle 14">
            <a:extLst>
              <a:ext uri="{FF2B5EF4-FFF2-40B4-BE49-F238E27FC236}">
                <a16:creationId xmlns:a16="http://schemas.microsoft.com/office/drawing/2014/main" id="{F7B90B54-81C9-FB73-8179-6F792290C637}"/>
              </a:ext>
            </a:extLst>
          </p:cNvPr>
          <p:cNvSpPr/>
          <p:nvPr/>
        </p:nvSpPr>
        <p:spPr>
          <a:xfrm>
            <a:off x="897731" y="1183004"/>
            <a:ext cx="477203" cy="5536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1" name="Group 10">
            <a:extLst>
              <a:ext uri="{FF2B5EF4-FFF2-40B4-BE49-F238E27FC236}">
                <a16:creationId xmlns:a16="http://schemas.microsoft.com/office/drawing/2014/main" id="{A411DDDA-2583-0B2D-B1E9-1176D32B4905}"/>
              </a:ext>
            </a:extLst>
          </p:cNvPr>
          <p:cNvGrpSpPr/>
          <p:nvPr/>
        </p:nvGrpSpPr>
        <p:grpSpPr>
          <a:xfrm>
            <a:off x="1376550" y="578730"/>
            <a:ext cx="2979720" cy="289800"/>
            <a:chOff x="1376550" y="578730"/>
            <a:chExt cx="2979720" cy="289800"/>
          </a:xfrm>
        </p:grpSpPr>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EAE36450-67A2-C901-F91F-5055D32B7ACA}"/>
                    </a:ext>
                  </a:extLst>
                </p14:cNvPr>
                <p14:cNvContentPartPr/>
                <p14:nvPr/>
              </p14:nvContentPartPr>
              <p14:xfrm>
                <a:off x="1376550" y="578730"/>
                <a:ext cx="2757240" cy="258840"/>
              </p14:xfrm>
            </p:contentPart>
          </mc:Choice>
          <mc:Fallback xmlns="">
            <p:pic>
              <p:nvPicPr>
                <p:cNvPr id="7" name="Ink 6">
                  <a:extLst>
                    <a:ext uri="{FF2B5EF4-FFF2-40B4-BE49-F238E27FC236}">
                      <a16:creationId xmlns:a16="http://schemas.microsoft.com/office/drawing/2014/main" id="{EAE36450-67A2-C901-F91F-5055D32B7ACA}"/>
                    </a:ext>
                  </a:extLst>
                </p:cNvPr>
                <p:cNvPicPr/>
                <p:nvPr/>
              </p:nvPicPr>
              <p:blipFill>
                <a:blip r:embed="rId5"/>
                <a:stretch>
                  <a:fillRect/>
                </a:stretch>
              </p:blipFill>
              <p:spPr>
                <a:xfrm>
                  <a:off x="1313910" y="516090"/>
                  <a:ext cx="288288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7C77C19C-A8F5-CB03-5DA8-8D68AD559ACC}"/>
                    </a:ext>
                  </a:extLst>
                </p14:cNvPr>
                <p14:cNvContentPartPr/>
                <p14:nvPr/>
              </p14:nvContentPartPr>
              <p14:xfrm>
                <a:off x="1399950" y="648930"/>
                <a:ext cx="2956320" cy="219600"/>
              </p14:xfrm>
            </p:contentPart>
          </mc:Choice>
          <mc:Fallback xmlns="">
            <p:pic>
              <p:nvPicPr>
                <p:cNvPr id="8" name="Ink 7">
                  <a:extLst>
                    <a:ext uri="{FF2B5EF4-FFF2-40B4-BE49-F238E27FC236}">
                      <a16:creationId xmlns:a16="http://schemas.microsoft.com/office/drawing/2014/main" id="{7C77C19C-A8F5-CB03-5DA8-8D68AD559ACC}"/>
                    </a:ext>
                  </a:extLst>
                </p:cNvPr>
                <p:cNvPicPr/>
                <p:nvPr/>
              </p:nvPicPr>
              <p:blipFill>
                <a:blip r:embed="rId7"/>
                <a:stretch>
                  <a:fillRect/>
                </a:stretch>
              </p:blipFill>
              <p:spPr>
                <a:xfrm>
                  <a:off x="1337310" y="586290"/>
                  <a:ext cx="308196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A975ACAB-B303-47BE-15C6-4A95AF1A1BD8}"/>
                    </a:ext>
                  </a:extLst>
                </p14:cNvPr>
                <p14:cNvContentPartPr/>
                <p14:nvPr/>
              </p14:nvContentPartPr>
              <p14:xfrm>
                <a:off x="1874070" y="704370"/>
                <a:ext cx="2012040" cy="89280"/>
              </p14:xfrm>
            </p:contentPart>
          </mc:Choice>
          <mc:Fallback xmlns="">
            <p:pic>
              <p:nvPicPr>
                <p:cNvPr id="9" name="Ink 8">
                  <a:extLst>
                    <a:ext uri="{FF2B5EF4-FFF2-40B4-BE49-F238E27FC236}">
                      <a16:creationId xmlns:a16="http://schemas.microsoft.com/office/drawing/2014/main" id="{A975ACAB-B303-47BE-15C6-4A95AF1A1BD8}"/>
                    </a:ext>
                  </a:extLst>
                </p:cNvPr>
                <p:cNvPicPr/>
                <p:nvPr/>
              </p:nvPicPr>
              <p:blipFill>
                <a:blip r:embed="rId9"/>
                <a:stretch>
                  <a:fillRect/>
                </a:stretch>
              </p:blipFill>
              <p:spPr>
                <a:xfrm>
                  <a:off x="1811070" y="641370"/>
                  <a:ext cx="2137680" cy="214920"/>
                </a:xfrm>
                <a:prstGeom prst="rect">
                  <a:avLst/>
                </a:prstGeom>
              </p:spPr>
            </p:pic>
          </mc:Fallback>
        </mc:AlternateContent>
      </p:grpSp>
      <p:sp>
        <p:nvSpPr>
          <p:cNvPr id="12" name="Title 1">
            <a:extLst>
              <a:ext uri="{FF2B5EF4-FFF2-40B4-BE49-F238E27FC236}">
                <a16:creationId xmlns:a16="http://schemas.microsoft.com/office/drawing/2014/main" id="{60DBB858-D39F-85E9-977F-850ED288C5F9}"/>
              </a:ext>
            </a:extLst>
          </p:cNvPr>
          <p:cNvSpPr txBox="1">
            <a:spLocks/>
          </p:cNvSpPr>
          <p:nvPr/>
        </p:nvSpPr>
        <p:spPr>
          <a:xfrm>
            <a:off x="1166688" y="156677"/>
            <a:ext cx="4765282" cy="1144534"/>
          </a:xfrm>
          <a:prstGeom prst="rect">
            <a:avLst/>
          </a:prstGeom>
        </p:spPr>
        <p:txBody>
          <a:bodyPr vert="horz" lIns="0" tIns="0" rIns="0" bIns="0" rtlCol="0" anchor="ctr">
            <a:noAutofit/>
          </a:bodyPr>
          <a:lstStyle>
            <a:lvl1pPr algn="l" defTabSz="1007943" rtl="0" eaLnBrk="1" latinLnBrk="0" hangingPunct="1">
              <a:lnSpc>
                <a:spcPct val="90000"/>
              </a:lnSpc>
              <a:spcBef>
                <a:spcPct val="0"/>
              </a:spcBef>
              <a:buNone/>
              <a:defRPr sz="2800" b="1" kern="1200">
                <a:solidFill>
                  <a:schemeClr val="bg1"/>
                </a:solidFill>
                <a:latin typeface="+mn-lt"/>
                <a:ea typeface="+mj-ea"/>
                <a:cs typeface="+mj-cs"/>
              </a:defRPr>
            </a:lvl1pPr>
          </a:lstStyle>
          <a:p>
            <a:pPr algn="ctr"/>
            <a:r>
              <a:rPr lang="en-US" dirty="0">
                <a:latin typeface="Gill Sans MT" panose="020B0502020104020203" pitchFamily="34" charset="0"/>
              </a:rPr>
              <a:t>Recommendation Summary</a:t>
            </a:r>
          </a:p>
        </p:txBody>
      </p:sp>
      <p:sp>
        <p:nvSpPr>
          <p:cNvPr id="20" name="Content Placeholder 2">
            <a:extLst>
              <a:ext uri="{FF2B5EF4-FFF2-40B4-BE49-F238E27FC236}">
                <a16:creationId xmlns:a16="http://schemas.microsoft.com/office/drawing/2014/main" id="{C16730C8-6512-EA34-94A6-2FD1E9596311}"/>
              </a:ext>
            </a:extLst>
          </p:cNvPr>
          <p:cNvSpPr txBox="1">
            <a:spLocks/>
          </p:cNvSpPr>
          <p:nvPr/>
        </p:nvSpPr>
        <p:spPr>
          <a:xfrm>
            <a:off x="1573298" y="1526918"/>
            <a:ext cx="8220784" cy="5016853"/>
          </a:xfrm>
          <a:prstGeom prst="rect">
            <a:avLst/>
          </a:prstGeom>
        </p:spPr>
        <p:txBody>
          <a:bodyPr vert="horz" lIns="0" tIns="0" rIns="0" bIns="0" rtlCol="0">
            <a:noAutofit/>
          </a:bodyPr>
          <a:lstStyle>
            <a:lvl1pPr marL="0" indent="0" algn="l" defTabSz="1007943"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1986" algn="l" defTabSz="100794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972000" indent="-251986" algn="l" defTabSz="100794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260000" indent="-251986" algn="l" defTabSz="100794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0" indent="0" algn="l" defTabSz="1007943" rtl="0" eaLnBrk="1" latinLnBrk="0" hangingPunct="1">
              <a:lnSpc>
                <a:spcPct val="100000"/>
              </a:lnSpc>
              <a:spcBef>
                <a:spcPts val="0"/>
              </a:spcBef>
              <a:spcAft>
                <a:spcPts val="600"/>
              </a:spcAft>
              <a:buFontTx/>
              <a:buNone/>
              <a:defRPr sz="1600" i="1" kern="1200">
                <a:solidFill>
                  <a:schemeClr val="tx2"/>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85750" indent="-285750">
              <a:buFont typeface="Arial" panose="020B0604020202020204" pitchFamily="34" charset="0"/>
              <a:buChar char="•"/>
            </a:pPr>
            <a:r>
              <a:rPr lang="en-US" sz="2000" dirty="0">
                <a:solidFill>
                  <a:schemeClr val="bg1"/>
                </a:solidFill>
                <a:latin typeface="Gill Sans MT" panose="020B0502020104020203" pitchFamily="34" charset="0"/>
              </a:rPr>
              <a:t>Complete Data Capture with Hall Committees.</a:t>
            </a:r>
          </a:p>
          <a:p>
            <a:pPr marL="285750" indent="-285750">
              <a:buFont typeface="Arial" panose="020B0604020202020204" pitchFamily="34" charset="0"/>
              <a:buChar char="•"/>
            </a:pPr>
            <a:r>
              <a:rPr lang="en-US" sz="2000" dirty="0">
                <a:solidFill>
                  <a:schemeClr val="bg1"/>
                </a:solidFill>
                <a:latin typeface="Gill Sans MT" panose="020B0502020104020203" pitchFamily="34" charset="0"/>
              </a:rPr>
              <a:t>Inform Hall Committees of proposed review.</a:t>
            </a:r>
          </a:p>
          <a:p>
            <a:pPr marL="285750" indent="-285750">
              <a:buFont typeface="Arial" panose="020B0604020202020204" pitchFamily="34" charset="0"/>
              <a:buChar char="•"/>
            </a:pPr>
            <a:r>
              <a:rPr lang="en-US" sz="2000" dirty="0">
                <a:solidFill>
                  <a:schemeClr val="bg1"/>
                </a:solidFill>
                <a:latin typeface="Gill Sans MT" panose="020B0502020104020203" pitchFamily="34" charset="0"/>
              </a:rPr>
              <a:t>Confirm Community Venues Role as a permanent position to lead this project and retain a high quality and fully engaged relationship with Hall Committees.</a:t>
            </a:r>
          </a:p>
          <a:p>
            <a:endParaRPr lang="en-US" sz="2000" dirty="0">
              <a:solidFill>
                <a:schemeClr val="bg1"/>
              </a:solidFill>
              <a:latin typeface="Gill Sans MT" panose="020B0502020104020203" pitchFamily="34" charset="0"/>
            </a:endParaRPr>
          </a:p>
          <a:p>
            <a:endParaRPr lang="en-US" sz="2000" dirty="0">
              <a:solidFill>
                <a:schemeClr val="bg1"/>
              </a:solidFill>
              <a:latin typeface="Gill Sans MT" panose="020B0502020104020203" pitchFamily="34" charset="0"/>
            </a:endParaRPr>
          </a:p>
          <a:p>
            <a:r>
              <a:rPr lang="en-US" sz="2000" b="1" dirty="0">
                <a:solidFill>
                  <a:schemeClr val="bg1"/>
                </a:solidFill>
                <a:latin typeface="Gill Sans MT" panose="020B0502020104020203" pitchFamily="34" charset="0"/>
              </a:rPr>
              <a:t>Current risks of not taking any action:</a:t>
            </a:r>
          </a:p>
          <a:p>
            <a:pPr marL="285750" indent="-285750">
              <a:buFont typeface="Arial" panose="020B0604020202020204" pitchFamily="34" charset="0"/>
              <a:buChar char="•"/>
            </a:pPr>
            <a:r>
              <a:rPr lang="en-US" sz="2000" dirty="0">
                <a:solidFill>
                  <a:schemeClr val="bg1"/>
                </a:solidFill>
                <a:latin typeface="Gill Sans MT" panose="020B0502020104020203" pitchFamily="34" charset="0"/>
              </a:rPr>
              <a:t>Financial – compliance costs remain even when halls aren’t being used, investment required increases as buildings degrade.</a:t>
            </a:r>
          </a:p>
          <a:p>
            <a:pPr marL="285750" indent="-285750">
              <a:buFont typeface="Arial" panose="020B0604020202020204" pitchFamily="34" charset="0"/>
              <a:buChar char="•"/>
            </a:pPr>
            <a:r>
              <a:rPr lang="en-US" sz="2000" dirty="0">
                <a:solidFill>
                  <a:schemeClr val="bg1"/>
                </a:solidFill>
                <a:latin typeface="Gill Sans MT" panose="020B0502020104020203" pitchFamily="34" charset="0"/>
              </a:rPr>
              <a:t>Reputational – communities expect to be able to use a well-maintained hall.</a:t>
            </a:r>
          </a:p>
          <a:p>
            <a:pPr marL="285750" indent="-285750">
              <a:buFont typeface="Arial" panose="020B0604020202020204" pitchFamily="34" charset="0"/>
              <a:buChar char="•"/>
            </a:pPr>
            <a:r>
              <a:rPr lang="en-US" sz="2000" dirty="0">
                <a:solidFill>
                  <a:schemeClr val="bg1"/>
                </a:solidFill>
                <a:latin typeface="Gill Sans MT" panose="020B0502020104020203" pitchFamily="34" charset="0"/>
              </a:rPr>
              <a:t>Health &amp; Safety – presence of mold and poor water/building quality not being addressed.</a:t>
            </a:r>
          </a:p>
          <a:p>
            <a:endParaRPr lang="en-US" sz="2000" dirty="0">
              <a:solidFill>
                <a:schemeClr val="bg1"/>
              </a:solidFill>
              <a:latin typeface="Gill Sans MT" panose="020B0502020104020203" pitchFamily="34" charset="0"/>
            </a:endParaRPr>
          </a:p>
          <a:p>
            <a:endParaRPr lang="en-US" sz="2000" dirty="0">
              <a:solidFill>
                <a:schemeClr val="bg1"/>
              </a:solidFill>
              <a:latin typeface="Gill Sans MT" panose="020B0502020104020203" pitchFamily="34" charset="0"/>
            </a:endParaRPr>
          </a:p>
          <a:p>
            <a:endParaRPr lang="en-US" sz="20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450056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49347F-5014-B942-84AD-BA8E564D1145}"/>
              </a:ext>
            </a:extLst>
          </p:cNvPr>
          <p:cNvSpPr>
            <a:spLocks noGrp="1"/>
          </p:cNvSpPr>
          <p:nvPr>
            <p:ph type="title"/>
          </p:nvPr>
        </p:nvSpPr>
        <p:spPr>
          <a:xfrm>
            <a:off x="5617029" y="213833"/>
            <a:ext cx="4826708" cy="1144534"/>
          </a:xfrm>
        </p:spPr>
        <p:txBody>
          <a:bodyPr/>
          <a:lstStyle/>
          <a:p>
            <a:r>
              <a:rPr lang="en-US" dirty="0">
                <a:latin typeface="Gill Sans MT" panose="020B0502020104020203" pitchFamily="34" charset="0"/>
              </a:rPr>
              <a:t>Consultation</a:t>
            </a:r>
          </a:p>
        </p:txBody>
      </p:sp>
      <p:sp>
        <p:nvSpPr>
          <p:cNvPr id="8" name="Content Placeholder 7">
            <a:extLst>
              <a:ext uri="{FF2B5EF4-FFF2-40B4-BE49-F238E27FC236}">
                <a16:creationId xmlns:a16="http://schemas.microsoft.com/office/drawing/2014/main" id="{CD90D261-284B-3015-3F27-048B2F6CD8B6}"/>
              </a:ext>
            </a:extLst>
          </p:cNvPr>
          <p:cNvSpPr>
            <a:spLocks noGrp="1"/>
          </p:cNvSpPr>
          <p:nvPr>
            <p:ph sz="half" idx="2"/>
          </p:nvPr>
        </p:nvSpPr>
        <p:spPr>
          <a:xfrm>
            <a:off x="5617029" y="1094260"/>
            <a:ext cx="4698546" cy="5045611"/>
          </a:xfrm>
        </p:spPr>
        <p:txBody>
          <a:bodyPr/>
          <a:lstStyle/>
          <a:p>
            <a:r>
              <a:rPr lang="mi-NZ" sz="1800" dirty="0">
                <a:latin typeface="Gill Sans MT" panose="020B0502020104020203" pitchFamily="34" charset="0"/>
              </a:rPr>
              <a:t>Due to the connectedness of communities to their local halls and the impact this may have on their rates any changes to how we manage and service our halls portfolio will need to be consulted on.</a:t>
            </a:r>
          </a:p>
          <a:p>
            <a:endParaRPr lang="mi-NZ" sz="1800" dirty="0">
              <a:latin typeface="Gill Sans MT" panose="020B0502020104020203" pitchFamily="34" charset="0"/>
            </a:endParaRPr>
          </a:p>
          <a:p>
            <a:r>
              <a:rPr lang="mi-NZ" sz="1800" dirty="0">
                <a:latin typeface="Gill Sans MT" panose="020B0502020104020203" pitchFamily="34" charset="0"/>
              </a:rPr>
              <a:t>We anticipate consultation to look like:</a:t>
            </a:r>
          </a:p>
          <a:p>
            <a:pPr marL="285750" indent="-285750">
              <a:lnSpc>
                <a:spcPct val="150000"/>
              </a:lnSpc>
              <a:buFont typeface="Arial" panose="020B0604020202020204" pitchFamily="34" charset="0"/>
              <a:buChar char="•"/>
            </a:pPr>
            <a:r>
              <a:rPr lang="mi-NZ" sz="1800" dirty="0">
                <a:latin typeface="Gill Sans MT" panose="020B0502020104020203" pitchFamily="34" charset="0"/>
              </a:rPr>
              <a:t>Including Hall Committees in the review process</a:t>
            </a:r>
          </a:p>
          <a:p>
            <a:pPr marL="285750" indent="-285750">
              <a:lnSpc>
                <a:spcPct val="150000"/>
              </a:lnSpc>
              <a:buFont typeface="Arial" panose="020B0604020202020204" pitchFamily="34" charset="0"/>
              <a:buChar char="•"/>
            </a:pPr>
            <a:r>
              <a:rPr lang="mi-NZ" sz="1800" dirty="0">
                <a:latin typeface="Gill Sans MT" panose="020B0502020104020203" pitchFamily="34" charset="0"/>
              </a:rPr>
              <a:t>Meeting with Council to discuss options</a:t>
            </a:r>
          </a:p>
          <a:p>
            <a:pPr marL="285750" indent="-285750">
              <a:lnSpc>
                <a:spcPct val="150000"/>
              </a:lnSpc>
              <a:buFont typeface="Arial" panose="020B0604020202020204" pitchFamily="34" charset="0"/>
              <a:buChar char="•"/>
            </a:pPr>
            <a:r>
              <a:rPr lang="mi-NZ" sz="1800" dirty="0">
                <a:latin typeface="Gill Sans MT" panose="020B0502020104020203" pitchFamily="34" charset="0"/>
              </a:rPr>
              <a:t>Community consultation to those in potentially affected hall catchment areas</a:t>
            </a:r>
          </a:p>
          <a:p>
            <a:pPr marL="285750" indent="-285750">
              <a:lnSpc>
                <a:spcPct val="150000"/>
              </a:lnSpc>
              <a:buFont typeface="Arial" panose="020B0604020202020204" pitchFamily="34" charset="0"/>
              <a:buChar char="•"/>
            </a:pPr>
            <a:r>
              <a:rPr lang="mi-NZ" sz="1800" dirty="0">
                <a:latin typeface="Gill Sans MT" panose="020B0502020104020203" pitchFamily="34" charset="0"/>
              </a:rPr>
              <a:t>Final decision from Council based on consultation and staff feedback</a:t>
            </a:r>
          </a:p>
          <a:p>
            <a:pPr marL="285750" indent="-285750">
              <a:buFont typeface="Arial" panose="020B0604020202020204" pitchFamily="34" charset="0"/>
              <a:buChar char="•"/>
            </a:pPr>
            <a:endParaRPr lang="mi-NZ" sz="1800" dirty="0">
              <a:latin typeface="Gill Sans MT" panose="020B0502020104020203" pitchFamily="34" charset="0"/>
            </a:endParaRPr>
          </a:p>
          <a:p>
            <a:endParaRPr lang="en-NZ" sz="1800" dirty="0">
              <a:latin typeface="Gill Sans MT" panose="020B0502020104020203" pitchFamily="34" charset="0"/>
            </a:endParaRPr>
          </a:p>
        </p:txBody>
      </p:sp>
    </p:spTree>
    <p:extLst>
      <p:ext uri="{BB962C8B-B14F-4D97-AF65-F5344CB8AC3E}">
        <p14:creationId xmlns:p14="http://schemas.microsoft.com/office/powerpoint/2010/main" val="2376990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598BFC-D80E-2590-7E1F-6AFEA4F5ABAB}"/>
              </a:ext>
            </a:extLst>
          </p:cNvPr>
          <p:cNvSpPr/>
          <p:nvPr/>
        </p:nvSpPr>
        <p:spPr>
          <a:xfrm>
            <a:off x="5288756" y="0"/>
            <a:ext cx="5396028" cy="7559676"/>
          </a:xfrm>
          <a:prstGeom prst="rect">
            <a:avLst/>
          </a:prstGeom>
          <a:solidFill>
            <a:srgbClr val="008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16C7244B-3DD3-5847-BC66-CCC80C3C7819}"/>
              </a:ext>
            </a:extLst>
          </p:cNvPr>
          <p:cNvSpPr>
            <a:spLocks noGrp="1"/>
          </p:cNvSpPr>
          <p:nvPr>
            <p:ph type="title"/>
          </p:nvPr>
        </p:nvSpPr>
        <p:spPr>
          <a:xfrm>
            <a:off x="5674181" y="217539"/>
            <a:ext cx="7808864" cy="1144534"/>
          </a:xfrm>
        </p:spPr>
        <p:txBody>
          <a:bodyPr/>
          <a:lstStyle/>
          <a:p>
            <a:r>
              <a:rPr lang="en-US" dirty="0">
                <a:solidFill>
                  <a:schemeClr val="bg1"/>
                </a:solidFill>
                <a:latin typeface="Gill Sans MT" panose="020B0502020104020203" pitchFamily="34" charset="0"/>
              </a:rPr>
              <a:t>Timeline</a:t>
            </a:r>
          </a:p>
        </p:txBody>
      </p:sp>
      <p:sp>
        <p:nvSpPr>
          <p:cNvPr id="9" name="Content Placeholder 8">
            <a:extLst>
              <a:ext uri="{FF2B5EF4-FFF2-40B4-BE49-F238E27FC236}">
                <a16:creationId xmlns:a16="http://schemas.microsoft.com/office/drawing/2014/main" id="{314BDACD-9596-AFCA-D5F4-D2E8EAB625C4}"/>
              </a:ext>
            </a:extLst>
          </p:cNvPr>
          <p:cNvSpPr>
            <a:spLocks noGrp="1"/>
          </p:cNvSpPr>
          <p:nvPr>
            <p:ph idx="1"/>
          </p:nvPr>
        </p:nvSpPr>
        <p:spPr>
          <a:xfrm>
            <a:off x="5674181" y="1252244"/>
            <a:ext cx="4742577" cy="5969348"/>
          </a:xfrm>
        </p:spPr>
        <p:txBody>
          <a:bodyPr/>
          <a:lstStyle/>
          <a:p>
            <a:pPr marL="457200" indent="-457200">
              <a:buAutoNum type="arabicPeriod"/>
            </a:pPr>
            <a:r>
              <a:rPr lang="mi-NZ" sz="2000"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Capture more data for each hall</a:t>
            </a:r>
          </a:p>
          <a:p>
            <a:pPr marL="457200" indent="-457200">
              <a:buAutoNum type="arabicPeriod"/>
            </a:pPr>
            <a:r>
              <a:rPr lang="mi-NZ" sz="2000"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Consult with committees</a:t>
            </a:r>
          </a:p>
          <a:p>
            <a:pPr marL="457200" indent="-457200">
              <a:buAutoNum type="arabicPeriod"/>
            </a:pPr>
            <a:r>
              <a:rPr lang="mi-NZ" sz="2000"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Consult with communities</a:t>
            </a:r>
          </a:p>
          <a:p>
            <a:pPr marL="457200" indent="-457200">
              <a:buAutoNum type="arabicPeriod"/>
            </a:pPr>
            <a:r>
              <a:rPr lang="mi-NZ" sz="2000" dirty="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rPr>
              <a:t>Make a recomendation </a:t>
            </a:r>
            <a:endParaRPr lang="mi-NZ" sz="2000" dirty="0">
              <a:solidFill>
                <a:schemeClr val="bg1"/>
              </a:solidFill>
              <a:latin typeface="Gill Sans MT" panose="020B0502020104020203" pitchFamily="34" charset="0"/>
              <a:ea typeface="Calibri" panose="020F0502020204030204" pitchFamily="34" charset="0"/>
              <a:cs typeface="Times New Roman" panose="02020603050405020304" pitchFamily="18" charset="0"/>
            </a:endParaRPr>
          </a:p>
          <a:p>
            <a:pPr marL="457200" indent="-457200">
              <a:buAutoNum type="arabicPeriod"/>
            </a:pPr>
            <a:r>
              <a:rPr lang="mi-NZ" sz="2000" kern="100"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Create schedule of changes/works</a:t>
            </a:r>
          </a:p>
          <a:p>
            <a:endParaRPr lang="mi-NZ" sz="2000" kern="100" dirty="0">
              <a:solidFill>
                <a:schemeClr val="bg1"/>
              </a:solidFill>
              <a:latin typeface="Gill Sans MT" panose="020B0502020104020203" pitchFamily="34" charset="0"/>
              <a:ea typeface="Calibri" panose="020F0502020204030204" pitchFamily="34" charset="0"/>
              <a:cs typeface="Times New Roman" panose="02020603050405020304" pitchFamily="18" charset="0"/>
            </a:endParaRPr>
          </a:p>
          <a:p>
            <a:r>
              <a:rPr lang="mi-NZ" sz="2000" kern="100"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With such a large portfolio it is aniticipated that these changes would be implemented over the Long Term Plan</a:t>
            </a:r>
          </a:p>
          <a:p>
            <a:endParaRPr lang="mi-NZ" sz="2000" kern="100" dirty="0">
              <a:solidFill>
                <a:schemeClr val="bg1"/>
              </a:solidFill>
              <a:latin typeface="Gill Sans MT" panose="020B0502020104020203" pitchFamily="34" charset="0"/>
              <a:ea typeface="Calibri" panose="020F0502020204030204" pitchFamily="34" charset="0"/>
              <a:cs typeface="Times New Roman" panose="02020603050405020304" pitchFamily="18" charset="0"/>
            </a:endParaRPr>
          </a:p>
          <a:p>
            <a:r>
              <a:rPr lang="mi-NZ" sz="2000" kern="100"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Some projects need to be completed first to provide a full overview of the assets</a:t>
            </a:r>
            <a:r>
              <a:rPr lang="mi-NZ" sz="2000" kern="100" dirty="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rPr>
              <a:t> (asbestos, seismic, roofs, water, electrical, carparks).</a:t>
            </a:r>
            <a:endParaRPr lang="en-NZ" sz="2000" kern="100" dirty="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p>
            <a:endParaRPr lang="en-NZ" sz="1800" dirty="0">
              <a:solidFill>
                <a:schemeClr val="bg1"/>
              </a:solidFill>
              <a:latin typeface="Gill Sans MT" panose="020B0502020104020203" pitchFamily="34" charset="0"/>
            </a:endParaRPr>
          </a:p>
        </p:txBody>
      </p:sp>
      <p:grpSp>
        <p:nvGrpSpPr>
          <p:cNvPr id="12" name="Group 11">
            <a:extLst>
              <a:ext uri="{FF2B5EF4-FFF2-40B4-BE49-F238E27FC236}">
                <a16:creationId xmlns:a16="http://schemas.microsoft.com/office/drawing/2014/main" id="{1B382A92-05A3-60A6-D8DD-E43D3F3A1C72}"/>
              </a:ext>
            </a:extLst>
          </p:cNvPr>
          <p:cNvGrpSpPr/>
          <p:nvPr/>
        </p:nvGrpSpPr>
        <p:grpSpPr>
          <a:xfrm>
            <a:off x="1233048" y="4448967"/>
            <a:ext cx="4182059" cy="3953427"/>
            <a:chOff x="6073840" y="1536423"/>
            <a:chExt cx="4182059" cy="3953427"/>
          </a:xfrm>
        </p:grpSpPr>
        <p:pic>
          <p:nvPicPr>
            <p:cNvPr id="7" name="Picture 6">
              <a:extLst>
                <a:ext uri="{FF2B5EF4-FFF2-40B4-BE49-F238E27FC236}">
                  <a16:creationId xmlns:a16="http://schemas.microsoft.com/office/drawing/2014/main" id="{33995124-55E5-78A6-AA64-230920D15E14}"/>
                </a:ext>
              </a:extLst>
            </p:cNvPr>
            <p:cNvPicPr>
              <a:picLocks noChangeAspect="1"/>
            </p:cNvPicPr>
            <p:nvPr/>
          </p:nvPicPr>
          <p:blipFill>
            <a:blip r:embed="rId2"/>
            <a:stretch>
              <a:fillRect/>
            </a:stretch>
          </p:blipFill>
          <p:spPr>
            <a:xfrm>
              <a:off x="6073840" y="1536423"/>
              <a:ext cx="4182059" cy="3953427"/>
            </a:xfrm>
            <a:prstGeom prst="rect">
              <a:avLst/>
            </a:prstGeom>
          </p:spPr>
        </p:pic>
        <p:sp>
          <p:nvSpPr>
            <p:cNvPr id="11" name="Rectangle 10">
              <a:extLst>
                <a:ext uri="{FF2B5EF4-FFF2-40B4-BE49-F238E27FC236}">
                  <a16:creationId xmlns:a16="http://schemas.microsoft.com/office/drawing/2014/main" id="{11C69B59-A7B7-A4DC-3D86-15A0BA58ABD1}"/>
                </a:ext>
              </a:extLst>
            </p:cNvPr>
            <p:cNvSpPr/>
            <p:nvPr/>
          </p:nvSpPr>
          <p:spPr>
            <a:xfrm>
              <a:off x="9111551" y="3675916"/>
              <a:ext cx="1144348" cy="64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3" name="Rectangle 12">
            <a:extLst>
              <a:ext uri="{FF2B5EF4-FFF2-40B4-BE49-F238E27FC236}">
                <a16:creationId xmlns:a16="http://schemas.microsoft.com/office/drawing/2014/main" id="{0FA073F9-3ED4-28E8-3703-3B208B4A782E}"/>
              </a:ext>
            </a:extLst>
          </p:cNvPr>
          <p:cNvSpPr/>
          <p:nvPr/>
        </p:nvSpPr>
        <p:spPr>
          <a:xfrm>
            <a:off x="617768" y="6578653"/>
            <a:ext cx="4596258" cy="64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580057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453D7-1944-5F48-B8E8-EBBC294E44F0}"/>
              </a:ext>
            </a:extLst>
          </p:cNvPr>
          <p:cNvSpPr>
            <a:spLocks noGrp="1"/>
          </p:cNvSpPr>
          <p:nvPr>
            <p:ph type="title"/>
          </p:nvPr>
        </p:nvSpPr>
        <p:spPr>
          <a:xfrm>
            <a:off x="1291326" y="601706"/>
            <a:ext cx="4432398" cy="1461188"/>
          </a:xfrm>
        </p:spPr>
        <p:txBody>
          <a:bodyPr/>
          <a:lstStyle/>
          <a:p>
            <a:r>
              <a:rPr lang="en-US" dirty="0">
                <a:latin typeface="Gill Sans MT" panose="020B0502020104020203" pitchFamily="34" charset="0"/>
              </a:rPr>
              <a:t>Community Halls</a:t>
            </a:r>
          </a:p>
        </p:txBody>
      </p:sp>
      <p:pic>
        <p:nvPicPr>
          <p:cNvPr id="5" name="Picture 4">
            <a:extLst>
              <a:ext uri="{FF2B5EF4-FFF2-40B4-BE49-F238E27FC236}">
                <a16:creationId xmlns:a16="http://schemas.microsoft.com/office/drawing/2014/main" id="{C84E99C4-8ACA-7E14-4F3C-1EC11EDEA8C6}"/>
              </a:ext>
            </a:extLst>
          </p:cNvPr>
          <p:cNvPicPr>
            <a:picLocks noChangeAspect="1"/>
          </p:cNvPicPr>
          <p:nvPr/>
        </p:nvPicPr>
        <p:blipFill>
          <a:blip r:embed="rId2"/>
          <a:stretch>
            <a:fillRect/>
          </a:stretch>
        </p:blipFill>
        <p:spPr>
          <a:xfrm>
            <a:off x="487678" y="166891"/>
            <a:ext cx="6039693" cy="1124107"/>
          </a:xfrm>
          <a:prstGeom prst="rect">
            <a:avLst/>
          </a:prstGeom>
        </p:spPr>
      </p:pic>
      <p:pic>
        <p:nvPicPr>
          <p:cNvPr id="13" name="Picture 12">
            <a:extLst>
              <a:ext uri="{FF2B5EF4-FFF2-40B4-BE49-F238E27FC236}">
                <a16:creationId xmlns:a16="http://schemas.microsoft.com/office/drawing/2014/main" id="{F3940551-98AC-1676-242F-5EC93492EC18}"/>
              </a:ext>
            </a:extLst>
          </p:cNvPr>
          <p:cNvPicPr>
            <a:picLocks noChangeAspect="1"/>
          </p:cNvPicPr>
          <p:nvPr/>
        </p:nvPicPr>
        <p:blipFill>
          <a:blip r:embed="rId3"/>
          <a:stretch>
            <a:fillRect/>
          </a:stretch>
        </p:blipFill>
        <p:spPr>
          <a:xfrm>
            <a:off x="869120" y="2219987"/>
            <a:ext cx="514422" cy="4610743"/>
          </a:xfrm>
          <a:prstGeom prst="rect">
            <a:avLst/>
          </a:prstGeom>
        </p:spPr>
      </p:pic>
      <p:pic>
        <p:nvPicPr>
          <p:cNvPr id="14" name="Picture 13">
            <a:extLst>
              <a:ext uri="{FF2B5EF4-FFF2-40B4-BE49-F238E27FC236}">
                <a16:creationId xmlns:a16="http://schemas.microsoft.com/office/drawing/2014/main" id="{C736F433-6F01-985E-456A-E60DD5411A67}"/>
              </a:ext>
            </a:extLst>
          </p:cNvPr>
          <p:cNvPicPr>
            <a:picLocks noChangeAspect="1"/>
          </p:cNvPicPr>
          <p:nvPr/>
        </p:nvPicPr>
        <p:blipFill>
          <a:blip r:embed="rId3"/>
          <a:stretch>
            <a:fillRect/>
          </a:stretch>
        </p:blipFill>
        <p:spPr>
          <a:xfrm rot="5400000">
            <a:off x="3588581" y="-1782299"/>
            <a:ext cx="771898" cy="6918490"/>
          </a:xfrm>
          <a:prstGeom prst="rect">
            <a:avLst/>
          </a:prstGeom>
        </p:spPr>
      </p:pic>
      <p:sp>
        <p:nvSpPr>
          <p:cNvPr id="15" name="Rectangle 14">
            <a:extLst>
              <a:ext uri="{FF2B5EF4-FFF2-40B4-BE49-F238E27FC236}">
                <a16:creationId xmlns:a16="http://schemas.microsoft.com/office/drawing/2014/main" id="{F7B90B54-81C9-FB73-8179-6F792290C637}"/>
              </a:ext>
            </a:extLst>
          </p:cNvPr>
          <p:cNvSpPr/>
          <p:nvPr/>
        </p:nvSpPr>
        <p:spPr>
          <a:xfrm>
            <a:off x="897731" y="1183004"/>
            <a:ext cx="477203" cy="5536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Content Placeholder 2">
            <a:extLst>
              <a:ext uri="{FF2B5EF4-FFF2-40B4-BE49-F238E27FC236}">
                <a16:creationId xmlns:a16="http://schemas.microsoft.com/office/drawing/2014/main" id="{B115A7CE-B972-E044-B3FB-0E1A4CAAB0CB}"/>
              </a:ext>
            </a:extLst>
          </p:cNvPr>
          <p:cNvSpPr>
            <a:spLocks noGrp="1"/>
          </p:cNvSpPr>
          <p:nvPr>
            <p:ph idx="1"/>
          </p:nvPr>
        </p:nvSpPr>
        <p:spPr>
          <a:xfrm>
            <a:off x="1576351" y="1449868"/>
            <a:ext cx="8380400" cy="5636732"/>
          </a:xfrm>
        </p:spPr>
        <p:txBody>
          <a:bodyPr/>
          <a:lstStyle/>
          <a:p>
            <a:r>
              <a:rPr lang="en-US" b="1" dirty="0">
                <a:latin typeface="Gill Sans MT" panose="020B0502020104020203" pitchFamily="34" charset="0"/>
              </a:rPr>
              <a:t>Our halls are treasured gathering places, ever-changing for the needs of our community.</a:t>
            </a:r>
            <a:br>
              <a:rPr lang="en-US" b="1" dirty="0">
                <a:latin typeface="Gill Sans MT" panose="020B0502020104020203" pitchFamily="34" charset="0"/>
              </a:rPr>
            </a:br>
            <a:endParaRPr lang="en-US" dirty="0">
              <a:latin typeface="Gill Sans MT" panose="020B0502020104020203" pitchFamily="34" charset="0"/>
            </a:endParaRPr>
          </a:p>
          <a:p>
            <a:pPr marL="285750" indent="-285750">
              <a:buFont typeface="Wingdings" panose="05000000000000000000" pitchFamily="2" charset="2"/>
              <a:buChar char="Ø"/>
            </a:pPr>
            <a:r>
              <a:rPr lang="en-US" dirty="0">
                <a:latin typeface="Gill Sans MT" panose="020B0502020104020203" pitchFamily="34" charset="0"/>
              </a:rPr>
              <a:t>Our community halls have rich backstories that reflect the communities around them. They provide a place for our local communities to meet, gather, mourn, celebrate and be present with one another.</a:t>
            </a:r>
            <a:endParaRPr lang="en-US" sz="800" dirty="0">
              <a:latin typeface="Gill Sans MT" panose="020B0502020104020203" pitchFamily="34" charset="0"/>
            </a:endParaRPr>
          </a:p>
          <a:p>
            <a:pPr marL="285750" indent="-285750">
              <a:buFont typeface="Wingdings" panose="05000000000000000000" pitchFamily="2" charset="2"/>
              <a:buChar char="Ø"/>
            </a:pPr>
            <a:r>
              <a:rPr lang="en-US" dirty="0">
                <a:latin typeface="Gill Sans MT" panose="020B0502020104020203" pitchFamily="34" charset="0"/>
              </a:rPr>
              <a:t>Our halls are blank slate structures within our network of community facilities, they don’t serve one purpose but many.  This is reflected in the diverse range of activities that take place within them.</a:t>
            </a:r>
            <a:endParaRPr lang="en-US" sz="800" dirty="0">
              <a:latin typeface="Gill Sans MT" panose="020B0502020104020203" pitchFamily="34" charset="0"/>
            </a:endParaRPr>
          </a:p>
          <a:p>
            <a:pPr marL="285750" indent="-285750">
              <a:buFont typeface="Wingdings" panose="05000000000000000000" pitchFamily="2" charset="2"/>
              <a:buChar char="Ø"/>
            </a:pPr>
            <a:r>
              <a:rPr lang="en-US" dirty="0">
                <a:latin typeface="Gill Sans MT" panose="020B0502020104020203" pitchFamily="34" charset="0"/>
              </a:rPr>
              <a:t>It is important that as our communities change this is reflected in the activities associated with our community halls.  To be a treasured gathering place our community halls should be safe and accessible to all to enjoy. </a:t>
            </a:r>
          </a:p>
          <a:p>
            <a:endParaRPr lang="en-US" dirty="0">
              <a:highlight>
                <a:srgbClr val="0000FF"/>
              </a:highlight>
              <a:latin typeface="Gill Sans MT" panose="020B0502020104020203" pitchFamily="34" charset="0"/>
            </a:endParaRPr>
          </a:p>
          <a:p>
            <a:r>
              <a:rPr lang="en-US" dirty="0">
                <a:latin typeface="Gill Sans MT" panose="020B0502020104020203" pitchFamily="34" charset="0"/>
              </a:rPr>
              <a:t>WDCs Hall portfolio has historically not had a dedicated resource. Since hiring a Halls Officer in 2022 data has been compiled, relationships have been built, and WDC has a much deeper understanding of and connection with our halls. Financially, we only invest in the compliance. This has led to many of our halls falling into disrepair and being no longer fit for our communities.</a:t>
            </a:r>
          </a:p>
          <a:p>
            <a:endParaRPr lang="en-US" dirty="0">
              <a:latin typeface="Gill Sans MT" panose="020B0502020104020203" pitchFamily="34" charset="0"/>
            </a:endParaRPr>
          </a:p>
          <a:p>
            <a:r>
              <a:rPr lang="en-US" dirty="0">
                <a:latin typeface="Gill Sans MT" panose="020B0502020104020203" pitchFamily="34" charset="0"/>
              </a:rPr>
              <a:t>What this presentation will cover:</a:t>
            </a:r>
          </a:p>
        </p:txBody>
      </p:sp>
      <p:graphicFrame>
        <p:nvGraphicFramePr>
          <p:cNvPr id="16" name="Table 16">
            <a:extLst>
              <a:ext uri="{FF2B5EF4-FFF2-40B4-BE49-F238E27FC236}">
                <a16:creationId xmlns:a16="http://schemas.microsoft.com/office/drawing/2014/main" id="{6DFBAB1C-DAD3-1261-4FED-736B3F121923}"/>
              </a:ext>
            </a:extLst>
          </p:cNvPr>
          <p:cNvGraphicFramePr>
            <a:graphicFrameLocks noGrp="1"/>
          </p:cNvGraphicFramePr>
          <p:nvPr>
            <p:extLst>
              <p:ext uri="{D42A27DB-BD31-4B8C-83A1-F6EECF244321}">
                <p14:modId xmlns:p14="http://schemas.microsoft.com/office/powerpoint/2010/main" val="3070045770"/>
              </p:ext>
            </p:extLst>
          </p:nvPr>
        </p:nvGraphicFramePr>
        <p:xfrm>
          <a:off x="1576351" y="6325862"/>
          <a:ext cx="8174784" cy="393827"/>
        </p:xfrm>
        <a:graphic>
          <a:graphicData uri="http://schemas.openxmlformats.org/drawingml/2006/table">
            <a:tbl>
              <a:tblPr firstRow="1" bandRow="1">
                <a:tableStyleId>{2D5ABB26-0587-4C30-8999-92F81FD0307C}</a:tableStyleId>
              </a:tblPr>
              <a:tblGrid>
                <a:gridCol w="1827249">
                  <a:extLst>
                    <a:ext uri="{9D8B030D-6E8A-4147-A177-3AD203B41FA5}">
                      <a16:colId xmlns:a16="http://schemas.microsoft.com/office/drawing/2014/main" val="3350609864"/>
                    </a:ext>
                  </a:extLst>
                </a:gridCol>
                <a:gridCol w="2984500">
                  <a:extLst>
                    <a:ext uri="{9D8B030D-6E8A-4147-A177-3AD203B41FA5}">
                      <a16:colId xmlns:a16="http://schemas.microsoft.com/office/drawing/2014/main" val="198131942"/>
                    </a:ext>
                  </a:extLst>
                </a:gridCol>
                <a:gridCol w="1319339">
                  <a:extLst>
                    <a:ext uri="{9D8B030D-6E8A-4147-A177-3AD203B41FA5}">
                      <a16:colId xmlns:a16="http://schemas.microsoft.com/office/drawing/2014/main" val="2466047844"/>
                    </a:ext>
                  </a:extLst>
                </a:gridCol>
                <a:gridCol w="2043696">
                  <a:extLst>
                    <a:ext uri="{9D8B030D-6E8A-4147-A177-3AD203B41FA5}">
                      <a16:colId xmlns:a16="http://schemas.microsoft.com/office/drawing/2014/main" val="2469613688"/>
                    </a:ext>
                  </a:extLst>
                </a:gridCol>
              </a:tblGrid>
              <a:tr h="370840">
                <a:tc>
                  <a:txBody>
                    <a:bodyPr/>
                    <a:lstStyle/>
                    <a:p>
                      <a:r>
                        <a:rPr lang="en-NZ" sz="1984" b="0" i="0" kern="1200" dirty="0">
                          <a:solidFill>
                            <a:schemeClr val="bg1"/>
                          </a:solidFill>
                          <a:effectLst/>
                          <a:latin typeface="+mn-lt"/>
                          <a:ea typeface="+mn-ea"/>
                          <a:cs typeface="+mn-cs"/>
                        </a:rPr>
                        <a:t>⋆ </a:t>
                      </a:r>
                      <a:r>
                        <a:rPr lang="en-US" sz="1600" dirty="0">
                          <a:solidFill>
                            <a:schemeClr val="bg1"/>
                          </a:solidFill>
                          <a:latin typeface="Gill Sans MT" panose="020B0502020104020203" pitchFamily="34" charset="0"/>
                        </a:rPr>
                        <a:t>Asset condition</a:t>
                      </a:r>
                      <a:endParaRPr lang="en-NZ" sz="1600" dirty="0">
                        <a:solidFill>
                          <a:schemeClr val="bg1"/>
                        </a:solidFill>
                        <a:latin typeface="Gill Sans MT" panose="020B0502020104020203" pitchFamily="34" charset="0"/>
                      </a:endParaRPr>
                    </a:p>
                  </a:txBody>
                  <a:tcPr/>
                </a:tc>
                <a:tc>
                  <a:txBody>
                    <a:bodyPr/>
                    <a:lstStyle/>
                    <a:p>
                      <a:r>
                        <a:rPr lang="en-NZ" sz="1984" b="0" i="0" kern="1200" dirty="0">
                          <a:solidFill>
                            <a:schemeClr val="bg1"/>
                          </a:solidFill>
                          <a:effectLst/>
                          <a:latin typeface="+mn-lt"/>
                          <a:ea typeface="+mn-ea"/>
                          <a:cs typeface="+mn-cs"/>
                        </a:rPr>
                        <a:t>⋆ </a:t>
                      </a:r>
                      <a:r>
                        <a:rPr lang="en-US" sz="1600" dirty="0">
                          <a:solidFill>
                            <a:schemeClr val="bg1"/>
                          </a:solidFill>
                          <a:latin typeface="Gill Sans MT" panose="020B0502020104020203" pitchFamily="34" charset="0"/>
                        </a:rPr>
                        <a:t>Projected community growth</a:t>
                      </a:r>
                      <a:endParaRPr lang="en-NZ" sz="1600" dirty="0">
                        <a:solidFill>
                          <a:schemeClr val="bg1"/>
                        </a:solidFill>
                        <a:latin typeface="Gill Sans MT" panose="020B0502020104020203" pitchFamily="34" charset="0"/>
                      </a:endParaRPr>
                    </a:p>
                  </a:txBody>
                  <a:tcPr/>
                </a:tc>
                <a:tc>
                  <a:txBody>
                    <a:bodyPr/>
                    <a:lstStyle/>
                    <a:p>
                      <a:r>
                        <a:rPr lang="en-NZ" sz="1984" b="0" i="0" kern="1200" dirty="0">
                          <a:solidFill>
                            <a:schemeClr val="bg1"/>
                          </a:solidFill>
                          <a:effectLst/>
                          <a:latin typeface="+mn-lt"/>
                          <a:ea typeface="+mn-ea"/>
                          <a:cs typeface="+mn-cs"/>
                        </a:rPr>
                        <a:t>⋆ </a:t>
                      </a:r>
                      <a:r>
                        <a:rPr lang="en-US" sz="1600" dirty="0">
                          <a:solidFill>
                            <a:schemeClr val="bg1"/>
                          </a:solidFill>
                          <a:latin typeface="Gill Sans MT" panose="020B0502020104020203" pitchFamily="34" charset="0"/>
                        </a:rPr>
                        <a:t>Outliers</a:t>
                      </a:r>
                      <a:endParaRPr lang="en-NZ" sz="1600" dirty="0">
                        <a:solidFill>
                          <a:schemeClr val="bg1"/>
                        </a:solidFill>
                        <a:latin typeface="Gill Sans MT" panose="020B0502020104020203" pitchFamily="34" charset="0"/>
                      </a:endParaRPr>
                    </a:p>
                  </a:txBody>
                  <a:tcPr/>
                </a:tc>
                <a:tc>
                  <a:txBody>
                    <a:bodyPr/>
                    <a:lstStyle/>
                    <a:p>
                      <a:r>
                        <a:rPr lang="en-NZ" sz="1984" b="0" i="0" kern="1200" dirty="0">
                          <a:solidFill>
                            <a:schemeClr val="bg1"/>
                          </a:solidFill>
                          <a:effectLst/>
                          <a:latin typeface="+mn-lt"/>
                          <a:ea typeface="+mn-ea"/>
                          <a:cs typeface="+mn-cs"/>
                        </a:rPr>
                        <a:t>⋆ </a:t>
                      </a:r>
                      <a:r>
                        <a:rPr lang="en-US" sz="1600" dirty="0">
                          <a:solidFill>
                            <a:schemeClr val="bg1"/>
                          </a:solidFill>
                          <a:latin typeface="Gill Sans MT" panose="020B0502020104020203" pitchFamily="34" charset="0"/>
                        </a:rPr>
                        <a:t>Recommendations</a:t>
                      </a:r>
                      <a:endParaRPr lang="en-NZ" sz="1600" dirty="0">
                        <a:solidFill>
                          <a:schemeClr val="bg1"/>
                        </a:solidFill>
                        <a:latin typeface="Gill Sans MT" panose="020B0502020104020203" pitchFamily="34" charset="0"/>
                      </a:endParaRPr>
                    </a:p>
                  </a:txBody>
                  <a:tcPr/>
                </a:tc>
                <a:extLst>
                  <a:ext uri="{0D108BD9-81ED-4DB2-BD59-A6C34878D82A}">
                    <a16:rowId xmlns:a16="http://schemas.microsoft.com/office/drawing/2014/main" val="625050331"/>
                  </a:ext>
                </a:extLst>
              </a:tr>
            </a:tbl>
          </a:graphicData>
        </a:graphic>
      </p:graphicFrame>
    </p:spTree>
    <p:extLst>
      <p:ext uri="{BB962C8B-B14F-4D97-AF65-F5344CB8AC3E}">
        <p14:creationId xmlns:p14="http://schemas.microsoft.com/office/powerpoint/2010/main" val="1709379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uilding with a black background&#10;&#10;Description automatically generated with low confidence">
            <a:extLst>
              <a:ext uri="{FF2B5EF4-FFF2-40B4-BE49-F238E27FC236}">
                <a16:creationId xmlns:a16="http://schemas.microsoft.com/office/drawing/2014/main" id="{10C7D0FE-FF72-D354-6B20-E51C2D900ED8}"/>
              </a:ext>
            </a:extLst>
          </p:cNvPr>
          <p:cNvPicPr>
            <a:picLocks noChangeAspect="1"/>
          </p:cNvPicPr>
          <p:nvPr/>
        </p:nvPicPr>
        <p:blipFill rotWithShape="1">
          <a:blip r:embed="rId2"/>
          <a:srcRect b="24186"/>
          <a:stretch/>
        </p:blipFill>
        <p:spPr>
          <a:xfrm>
            <a:off x="-1" y="1476714"/>
            <a:ext cx="10691813" cy="6082962"/>
          </a:xfrm>
          <a:prstGeom prst="rect">
            <a:avLst/>
          </a:prstGeom>
        </p:spPr>
      </p:pic>
      <p:sp>
        <p:nvSpPr>
          <p:cNvPr id="2" name="Title 1">
            <a:extLst>
              <a:ext uri="{FF2B5EF4-FFF2-40B4-BE49-F238E27FC236}">
                <a16:creationId xmlns:a16="http://schemas.microsoft.com/office/drawing/2014/main" id="{3D1588B1-9D34-C74D-9D79-AA63630CC683}"/>
              </a:ext>
            </a:extLst>
          </p:cNvPr>
          <p:cNvSpPr>
            <a:spLocks noGrp="1"/>
          </p:cNvSpPr>
          <p:nvPr>
            <p:ph type="ctrTitle"/>
          </p:nvPr>
        </p:nvSpPr>
        <p:spPr>
          <a:xfrm>
            <a:off x="738188" y="63027"/>
            <a:ext cx="9151739" cy="2631887"/>
          </a:xfrm>
        </p:spPr>
        <p:txBody>
          <a:bodyPr/>
          <a:lstStyle/>
          <a:p>
            <a:r>
              <a:rPr lang="en-US" dirty="0"/>
              <a:t>Thank you for your attention.</a:t>
            </a:r>
            <a:br>
              <a:rPr lang="en-US" dirty="0"/>
            </a:br>
            <a:r>
              <a:rPr lang="en-US" dirty="0"/>
              <a:t>Any questions?</a:t>
            </a:r>
          </a:p>
        </p:txBody>
      </p:sp>
      <p:sp>
        <p:nvSpPr>
          <p:cNvPr id="3" name="Subtitle 2">
            <a:extLst>
              <a:ext uri="{FF2B5EF4-FFF2-40B4-BE49-F238E27FC236}">
                <a16:creationId xmlns:a16="http://schemas.microsoft.com/office/drawing/2014/main" id="{87BA741D-7277-C74B-9329-D16CFEACEAF6}"/>
              </a:ext>
            </a:extLst>
          </p:cNvPr>
          <p:cNvSpPr>
            <a:spLocks noGrp="1"/>
          </p:cNvSpPr>
          <p:nvPr>
            <p:ph type="subTitle" idx="1"/>
          </p:nvPr>
        </p:nvSpPr>
        <p:spPr>
          <a:xfrm>
            <a:off x="738188" y="2694914"/>
            <a:ext cx="8617149" cy="1825171"/>
          </a:xfrm>
        </p:spPr>
        <p:txBody>
          <a:bodyPr/>
          <a:lstStyle/>
          <a:p>
            <a:r>
              <a:rPr lang="en-US" dirty="0"/>
              <a:t>Presented by Emah Lane </a:t>
            </a:r>
          </a:p>
          <a:p>
            <a:r>
              <a:rPr lang="en-US" dirty="0"/>
              <a:t>August 2023</a:t>
            </a:r>
          </a:p>
        </p:txBody>
      </p:sp>
    </p:spTree>
    <p:extLst>
      <p:ext uri="{BB962C8B-B14F-4D97-AF65-F5344CB8AC3E}">
        <p14:creationId xmlns:p14="http://schemas.microsoft.com/office/powerpoint/2010/main" val="1442828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C9E703-050E-186C-1645-139914168435}"/>
              </a:ext>
            </a:extLst>
          </p:cNvPr>
          <p:cNvSpPr/>
          <p:nvPr/>
        </p:nvSpPr>
        <p:spPr>
          <a:xfrm>
            <a:off x="733425" y="2762250"/>
            <a:ext cx="3867150" cy="1552575"/>
          </a:xfrm>
          <a:prstGeom prst="rect">
            <a:avLst/>
          </a:prstGeom>
          <a:solidFill>
            <a:srgbClr val="008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atin typeface="Gill Sans MT" panose="020B0502020104020203" pitchFamily="34" charset="0"/>
            </a:endParaRPr>
          </a:p>
        </p:txBody>
      </p:sp>
      <p:sp>
        <p:nvSpPr>
          <p:cNvPr id="3" name="Rectangle 2">
            <a:extLst>
              <a:ext uri="{FF2B5EF4-FFF2-40B4-BE49-F238E27FC236}">
                <a16:creationId xmlns:a16="http://schemas.microsoft.com/office/drawing/2014/main" id="{EEE5C874-4066-3ECC-3958-ABB01144EEFD}"/>
              </a:ext>
            </a:extLst>
          </p:cNvPr>
          <p:cNvSpPr/>
          <p:nvPr/>
        </p:nvSpPr>
        <p:spPr>
          <a:xfrm>
            <a:off x="3962400" y="0"/>
            <a:ext cx="1466850" cy="7559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atin typeface="Gill Sans MT" panose="020B0502020104020203" pitchFamily="34" charset="0"/>
            </a:endParaRPr>
          </a:p>
        </p:txBody>
      </p:sp>
      <p:sp>
        <p:nvSpPr>
          <p:cNvPr id="4" name="Title 3">
            <a:extLst>
              <a:ext uri="{FF2B5EF4-FFF2-40B4-BE49-F238E27FC236}">
                <a16:creationId xmlns:a16="http://schemas.microsoft.com/office/drawing/2014/main" id="{4D49347F-5014-B942-84AD-BA8E564D1145}"/>
              </a:ext>
            </a:extLst>
          </p:cNvPr>
          <p:cNvSpPr>
            <a:spLocks noGrp="1"/>
          </p:cNvSpPr>
          <p:nvPr>
            <p:ph type="title"/>
          </p:nvPr>
        </p:nvSpPr>
        <p:spPr>
          <a:xfrm>
            <a:off x="4260142" y="493233"/>
            <a:ext cx="4826708" cy="1144534"/>
          </a:xfrm>
        </p:spPr>
        <p:txBody>
          <a:bodyPr/>
          <a:lstStyle/>
          <a:p>
            <a:r>
              <a:rPr lang="en-US" dirty="0">
                <a:latin typeface="Gill Sans MT" panose="020B0502020104020203" pitchFamily="34" charset="0"/>
              </a:rPr>
              <a:t>Building Condition Group A</a:t>
            </a:r>
          </a:p>
        </p:txBody>
      </p:sp>
      <p:sp>
        <p:nvSpPr>
          <p:cNvPr id="5" name="Content Placeholder 4">
            <a:extLst>
              <a:ext uri="{FF2B5EF4-FFF2-40B4-BE49-F238E27FC236}">
                <a16:creationId xmlns:a16="http://schemas.microsoft.com/office/drawing/2014/main" id="{A8CEDBE3-E070-FD4A-BF61-11CEC92D1EF3}"/>
              </a:ext>
            </a:extLst>
          </p:cNvPr>
          <p:cNvSpPr>
            <a:spLocks noGrp="1"/>
          </p:cNvSpPr>
          <p:nvPr>
            <p:ph sz="half" idx="2"/>
          </p:nvPr>
        </p:nvSpPr>
        <p:spPr>
          <a:xfrm>
            <a:off x="4096755" y="1630897"/>
            <a:ext cx="6671258" cy="4796544"/>
          </a:xfrm>
        </p:spPr>
        <p:txBody>
          <a:bodyPr/>
          <a:lstStyle/>
          <a:p>
            <a:r>
              <a:rPr lang="en-US" sz="1200" b="1" dirty="0">
                <a:latin typeface="Gill Sans MT" panose="020B0502020104020203" pitchFamily="34" charset="0"/>
              </a:rPr>
              <a:t>Hall:			Year Built:	EQ Rating:	Ann. TR$:	Usage:</a:t>
            </a:r>
          </a:p>
          <a:p>
            <a:r>
              <a:rPr lang="en-US" dirty="0">
                <a:latin typeface="Gill Sans MT" panose="020B0502020104020203" pitchFamily="34" charset="0"/>
              </a:rPr>
              <a:t>Tamahere Community Centre 	2006	75%	$120,120	</a:t>
            </a:r>
            <a:r>
              <a:rPr lang="en-US" dirty="0">
                <a:solidFill>
                  <a:srgbClr val="00B050"/>
                </a:solidFill>
                <a:latin typeface="Gill Sans MT" panose="020B0502020104020203" pitchFamily="34" charset="0"/>
              </a:rPr>
              <a:t>High</a:t>
            </a:r>
          </a:p>
          <a:p>
            <a:r>
              <a:rPr lang="en-US" dirty="0">
                <a:latin typeface="Gill Sans MT" panose="020B0502020104020203" pitchFamily="34" charset="0"/>
              </a:rPr>
              <a:t>Te Kowhai Hall 		1956	25%	$46,350	</a:t>
            </a:r>
            <a:r>
              <a:rPr lang="en-US" dirty="0">
                <a:solidFill>
                  <a:srgbClr val="00B050"/>
                </a:solidFill>
                <a:latin typeface="Gill Sans MT" panose="020B0502020104020203" pitchFamily="34" charset="0"/>
              </a:rPr>
              <a:t>High</a:t>
            </a:r>
          </a:p>
          <a:p>
            <a:r>
              <a:rPr lang="en-US" dirty="0">
                <a:latin typeface="Gill Sans MT" panose="020B0502020104020203" pitchFamily="34" charset="0"/>
              </a:rPr>
              <a:t>Meremere Hall 		2015		$1,002	</a:t>
            </a:r>
            <a:r>
              <a:rPr lang="en-US" dirty="0">
                <a:solidFill>
                  <a:srgbClr val="FF9933"/>
                </a:solidFill>
                <a:latin typeface="Gill Sans MT" panose="020B0502020104020203" pitchFamily="34" charset="0"/>
              </a:rPr>
              <a:t>Med</a:t>
            </a:r>
          </a:p>
          <a:p>
            <a:r>
              <a:rPr lang="en-US" dirty="0">
                <a:latin typeface="Gill Sans MT" panose="020B0502020104020203" pitchFamily="34" charset="0"/>
              </a:rPr>
              <a:t>Gordonton Hall 		1998	25%	$15,054	</a:t>
            </a:r>
            <a:r>
              <a:rPr lang="en-US" dirty="0">
                <a:solidFill>
                  <a:srgbClr val="00B050"/>
                </a:solidFill>
                <a:latin typeface="Gill Sans MT" panose="020B0502020104020203" pitchFamily="34" charset="0"/>
              </a:rPr>
              <a:t>High</a:t>
            </a:r>
          </a:p>
          <a:p>
            <a:r>
              <a:rPr lang="en-US" dirty="0">
                <a:latin typeface="Gill Sans MT" panose="020B0502020104020203" pitchFamily="34" charset="0"/>
              </a:rPr>
              <a:t>Eureka Hall 			1969	25%	$8,855	</a:t>
            </a:r>
            <a:r>
              <a:rPr lang="en-US" dirty="0">
                <a:solidFill>
                  <a:srgbClr val="00B050"/>
                </a:solidFill>
                <a:latin typeface="Gill Sans MT" panose="020B0502020104020203" pitchFamily="34" charset="0"/>
              </a:rPr>
              <a:t>High</a:t>
            </a:r>
          </a:p>
          <a:p>
            <a:r>
              <a:rPr lang="en-US" dirty="0">
                <a:latin typeface="Gill Sans MT" panose="020B0502020104020203" pitchFamily="34" charset="0"/>
              </a:rPr>
              <a:t>Whitikahu Hall 		1938	55%	$9,699	</a:t>
            </a:r>
            <a:r>
              <a:rPr lang="en-US" dirty="0">
                <a:solidFill>
                  <a:srgbClr val="FF9933"/>
                </a:solidFill>
                <a:latin typeface="Gill Sans MT" panose="020B0502020104020203" pitchFamily="34" charset="0"/>
              </a:rPr>
              <a:t>Med</a:t>
            </a:r>
          </a:p>
          <a:p>
            <a:r>
              <a:rPr lang="en-US" dirty="0">
                <a:latin typeface="Gill Sans MT" panose="020B0502020104020203" pitchFamily="34" charset="0"/>
              </a:rPr>
              <a:t>Horsham Downs Hall 		1987	25%	$16,205	</a:t>
            </a:r>
            <a:r>
              <a:rPr lang="en-US" dirty="0">
                <a:solidFill>
                  <a:srgbClr val="00B050"/>
                </a:solidFill>
                <a:latin typeface="Gill Sans MT" panose="020B0502020104020203" pitchFamily="34" charset="0"/>
              </a:rPr>
              <a:t>High</a:t>
            </a:r>
          </a:p>
          <a:p>
            <a:r>
              <a:rPr lang="en-US" dirty="0">
                <a:latin typeface="Gill Sans MT" panose="020B0502020104020203" pitchFamily="34" charset="0"/>
              </a:rPr>
              <a:t>Matangi Hall 		1961	25%	$35,430	</a:t>
            </a:r>
            <a:r>
              <a:rPr lang="en-US" dirty="0">
                <a:solidFill>
                  <a:srgbClr val="00B050"/>
                </a:solidFill>
                <a:latin typeface="Gill Sans MT" panose="020B0502020104020203" pitchFamily="34" charset="0"/>
              </a:rPr>
              <a:t>High</a:t>
            </a:r>
          </a:p>
          <a:p>
            <a:r>
              <a:rPr lang="en-US" dirty="0">
                <a:latin typeface="Gill Sans MT" panose="020B0502020104020203" pitchFamily="34" charset="0"/>
              </a:rPr>
              <a:t>Glen Murray Hall 		1955	45%	$6,000	</a:t>
            </a:r>
            <a:r>
              <a:rPr lang="en-US" dirty="0">
                <a:solidFill>
                  <a:srgbClr val="FF9933"/>
                </a:solidFill>
                <a:latin typeface="Gill Sans MT" panose="020B0502020104020203" pitchFamily="34" charset="0"/>
              </a:rPr>
              <a:t>Med</a:t>
            </a:r>
          </a:p>
          <a:p>
            <a:r>
              <a:rPr lang="en-US" dirty="0">
                <a:latin typeface="Gill Sans MT" panose="020B0502020104020203" pitchFamily="34" charset="0"/>
              </a:rPr>
              <a:t>Ohinewai Hall 		1994	25%	$3,408	</a:t>
            </a:r>
            <a:r>
              <a:rPr lang="en-US" dirty="0">
                <a:solidFill>
                  <a:srgbClr val="00B050"/>
                </a:solidFill>
                <a:latin typeface="Gill Sans MT" panose="020B0502020104020203" pitchFamily="34" charset="0"/>
              </a:rPr>
              <a:t>High</a:t>
            </a:r>
          </a:p>
          <a:p>
            <a:r>
              <a:rPr lang="en-US" dirty="0">
                <a:latin typeface="Gill Sans MT" panose="020B0502020104020203" pitchFamily="34" charset="0"/>
              </a:rPr>
              <a:t>Aka Aka Hall 		2002	67%	$12,045	</a:t>
            </a:r>
            <a:r>
              <a:rPr lang="en-US" dirty="0">
                <a:solidFill>
                  <a:srgbClr val="00B050"/>
                </a:solidFill>
                <a:latin typeface="Gill Sans MT" panose="020B0502020104020203" pitchFamily="34" charset="0"/>
              </a:rPr>
              <a:t>High</a:t>
            </a:r>
          </a:p>
          <a:p>
            <a:r>
              <a:rPr lang="en-US" dirty="0" err="1">
                <a:latin typeface="Gill Sans MT" panose="020B0502020104020203" pitchFamily="34" charset="0"/>
              </a:rPr>
              <a:t>Whatawhata</a:t>
            </a:r>
            <a:r>
              <a:rPr lang="en-US" dirty="0">
                <a:latin typeface="Gill Sans MT" panose="020B0502020104020203" pitchFamily="34" charset="0"/>
              </a:rPr>
              <a:t> Community Facility 	2023			</a:t>
            </a:r>
          </a:p>
        </p:txBody>
      </p:sp>
      <p:pic>
        <p:nvPicPr>
          <p:cNvPr id="1026" name="Picture 2" descr="Tamahere Hall and Community Centre">
            <a:extLst>
              <a:ext uri="{FF2B5EF4-FFF2-40B4-BE49-F238E27FC236}">
                <a16:creationId xmlns:a16="http://schemas.microsoft.com/office/drawing/2014/main" id="{112F42D4-BFB2-1AEA-3283-9F2B237D2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51" y="6011575"/>
            <a:ext cx="3782558" cy="14162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ka Aka Community Hall">
            <a:extLst>
              <a:ext uri="{FF2B5EF4-FFF2-40B4-BE49-F238E27FC236}">
                <a16:creationId xmlns:a16="http://schemas.microsoft.com/office/drawing/2014/main" id="{48450A3C-6212-C7F7-6E2E-5290883FF5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98" t="10474" r="12606" b="15942"/>
          <a:stretch/>
        </p:blipFill>
        <p:spPr bwMode="auto">
          <a:xfrm>
            <a:off x="85951" y="4552714"/>
            <a:ext cx="3782558" cy="13464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remere Hall">
            <a:extLst>
              <a:ext uri="{FF2B5EF4-FFF2-40B4-BE49-F238E27FC236}">
                <a16:creationId xmlns:a16="http://schemas.microsoft.com/office/drawing/2014/main" id="{080E55B4-BA94-7242-F415-A344C4B6BD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52" y="3023937"/>
            <a:ext cx="3782558" cy="14163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ordonton District Hall">
            <a:extLst>
              <a:ext uri="{FF2B5EF4-FFF2-40B4-BE49-F238E27FC236}">
                <a16:creationId xmlns:a16="http://schemas.microsoft.com/office/drawing/2014/main" id="{00D62B3B-0DCE-A064-EF40-CE33377468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52" y="1490938"/>
            <a:ext cx="3782558" cy="142057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C8DC2A2B-1123-2BFA-5188-629A40470B3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261" t="32992" b="11376"/>
          <a:stretch/>
        </p:blipFill>
        <p:spPr bwMode="auto">
          <a:xfrm>
            <a:off x="85952" y="133362"/>
            <a:ext cx="3782558" cy="12451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76C69B4-EC9E-6B90-A7C3-E6B4B941BC9E}"/>
              </a:ext>
            </a:extLst>
          </p:cNvPr>
          <p:cNvSpPr txBox="1"/>
          <p:nvPr/>
        </p:nvSpPr>
        <p:spPr>
          <a:xfrm>
            <a:off x="7458718" y="6848159"/>
            <a:ext cx="3147144" cy="646331"/>
          </a:xfrm>
          <a:prstGeom prst="rect">
            <a:avLst/>
          </a:prstGeom>
          <a:noFill/>
        </p:spPr>
        <p:txBody>
          <a:bodyPr wrap="none" rtlCol="0">
            <a:spAutoFit/>
          </a:bodyPr>
          <a:lstStyle/>
          <a:p>
            <a:r>
              <a:rPr lang="mi-NZ" sz="1200" dirty="0">
                <a:latin typeface="Gill Sans MT" panose="020B0502020104020203" pitchFamily="34" charset="0"/>
              </a:rPr>
              <a:t>Usage key: 	High = weekly or daily</a:t>
            </a:r>
            <a:br>
              <a:rPr lang="mi-NZ" sz="1200" dirty="0">
                <a:latin typeface="Gill Sans MT" panose="020B0502020104020203" pitchFamily="34" charset="0"/>
              </a:rPr>
            </a:br>
            <a:r>
              <a:rPr lang="mi-NZ" sz="1200" dirty="0">
                <a:latin typeface="Gill Sans MT" panose="020B0502020104020203" pitchFamily="34" charset="0"/>
              </a:rPr>
              <a:t>		Med = at least fortnightly</a:t>
            </a:r>
          </a:p>
          <a:p>
            <a:r>
              <a:rPr lang="mi-NZ" sz="1200" dirty="0">
                <a:latin typeface="Gill Sans MT" panose="020B0502020104020203" pitchFamily="34" charset="0"/>
              </a:rPr>
              <a:t>		Low = less than once per month</a:t>
            </a:r>
            <a:endParaRPr lang="en-NZ" sz="1200" dirty="0">
              <a:latin typeface="Gill Sans MT" panose="020B0502020104020203" pitchFamily="34" charset="0"/>
            </a:endParaRPr>
          </a:p>
        </p:txBody>
      </p:sp>
    </p:spTree>
    <p:extLst>
      <p:ext uri="{BB962C8B-B14F-4D97-AF65-F5344CB8AC3E}">
        <p14:creationId xmlns:p14="http://schemas.microsoft.com/office/powerpoint/2010/main" val="2860786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F7D150-C011-16B4-9419-88D673FB583E}"/>
              </a:ext>
            </a:extLst>
          </p:cNvPr>
          <p:cNvSpPr/>
          <p:nvPr/>
        </p:nvSpPr>
        <p:spPr>
          <a:xfrm>
            <a:off x="733425" y="2762250"/>
            <a:ext cx="3867150" cy="1552575"/>
          </a:xfrm>
          <a:prstGeom prst="rect">
            <a:avLst/>
          </a:prstGeom>
          <a:solidFill>
            <a:srgbClr val="008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atin typeface="Gill Sans MT" panose="020B0502020104020203" pitchFamily="34" charset="0"/>
            </a:endParaRPr>
          </a:p>
        </p:txBody>
      </p:sp>
      <p:sp>
        <p:nvSpPr>
          <p:cNvPr id="3" name="Rectangle 2">
            <a:extLst>
              <a:ext uri="{FF2B5EF4-FFF2-40B4-BE49-F238E27FC236}">
                <a16:creationId xmlns:a16="http://schemas.microsoft.com/office/drawing/2014/main" id="{9A1AC769-6639-BDBC-76AF-1EA6A0AC7CEC}"/>
              </a:ext>
            </a:extLst>
          </p:cNvPr>
          <p:cNvSpPr/>
          <p:nvPr/>
        </p:nvSpPr>
        <p:spPr>
          <a:xfrm>
            <a:off x="3962400" y="0"/>
            <a:ext cx="1466850" cy="7559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atin typeface="Gill Sans MT" panose="020B0502020104020203" pitchFamily="34" charset="0"/>
            </a:endParaRPr>
          </a:p>
        </p:txBody>
      </p:sp>
      <p:sp>
        <p:nvSpPr>
          <p:cNvPr id="4" name="Title 3">
            <a:extLst>
              <a:ext uri="{FF2B5EF4-FFF2-40B4-BE49-F238E27FC236}">
                <a16:creationId xmlns:a16="http://schemas.microsoft.com/office/drawing/2014/main" id="{4D49347F-5014-B942-84AD-BA8E564D1145}"/>
              </a:ext>
            </a:extLst>
          </p:cNvPr>
          <p:cNvSpPr>
            <a:spLocks noGrp="1"/>
          </p:cNvSpPr>
          <p:nvPr>
            <p:ph type="title"/>
          </p:nvPr>
        </p:nvSpPr>
        <p:spPr>
          <a:xfrm>
            <a:off x="4267401" y="478416"/>
            <a:ext cx="4905173" cy="1144534"/>
          </a:xfrm>
        </p:spPr>
        <p:txBody>
          <a:bodyPr/>
          <a:lstStyle/>
          <a:p>
            <a:r>
              <a:rPr lang="en-US" dirty="0">
                <a:latin typeface="Gill Sans MT" panose="020B0502020104020203" pitchFamily="34" charset="0"/>
              </a:rPr>
              <a:t>Building Condition Group B</a:t>
            </a:r>
          </a:p>
        </p:txBody>
      </p:sp>
      <p:sp>
        <p:nvSpPr>
          <p:cNvPr id="5" name="Content Placeholder 4">
            <a:extLst>
              <a:ext uri="{FF2B5EF4-FFF2-40B4-BE49-F238E27FC236}">
                <a16:creationId xmlns:a16="http://schemas.microsoft.com/office/drawing/2014/main" id="{A8CEDBE3-E070-FD4A-BF61-11CEC92D1EF3}"/>
              </a:ext>
            </a:extLst>
          </p:cNvPr>
          <p:cNvSpPr>
            <a:spLocks noGrp="1"/>
          </p:cNvSpPr>
          <p:nvPr>
            <p:ph sz="half" idx="2"/>
          </p:nvPr>
        </p:nvSpPr>
        <p:spPr>
          <a:xfrm>
            <a:off x="4067377" y="1645700"/>
            <a:ext cx="6624435" cy="4796544"/>
          </a:xfrm>
        </p:spPr>
        <p:txBody>
          <a:bodyPr/>
          <a:lstStyle/>
          <a:p>
            <a:r>
              <a:rPr lang="en-US" sz="1200" b="1" dirty="0">
                <a:latin typeface="Gill Sans MT" panose="020B0502020104020203" pitchFamily="34" charset="0"/>
              </a:rPr>
              <a:t>Hall:			Year Built:	EQ Rating:	Ann. TR$:	Usage:</a:t>
            </a:r>
          </a:p>
          <a:p>
            <a:r>
              <a:rPr lang="en-US" dirty="0">
                <a:latin typeface="Gill Sans MT" panose="020B0502020104020203" pitchFamily="34" charset="0"/>
              </a:rPr>
              <a:t>Taupiri War Memorial Hall	1952	25%	$15,054	</a:t>
            </a:r>
            <a:r>
              <a:rPr lang="en-US" dirty="0">
                <a:solidFill>
                  <a:srgbClr val="00B050"/>
                </a:solidFill>
                <a:latin typeface="Gill Sans MT" panose="020B0502020104020203" pitchFamily="34" charset="0"/>
              </a:rPr>
              <a:t>High</a:t>
            </a:r>
          </a:p>
          <a:p>
            <a:r>
              <a:rPr lang="en-US" dirty="0">
                <a:latin typeface="Gill Sans MT" panose="020B0502020104020203" pitchFamily="34" charset="0"/>
              </a:rPr>
              <a:t>Tauwhare War Memorial Hall	1953	55%	$9,960	</a:t>
            </a:r>
            <a:r>
              <a:rPr lang="en-US" dirty="0">
                <a:solidFill>
                  <a:srgbClr val="FF9933"/>
                </a:solidFill>
                <a:latin typeface="Gill Sans MT" panose="020B0502020104020203" pitchFamily="34" charset="0"/>
              </a:rPr>
              <a:t>Med</a:t>
            </a:r>
          </a:p>
          <a:p>
            <a:r>
              <a:rPr lang="en-US" dirty="0">
                <a:latin typeface="Gill Sans MT" panose="020B0502020104020203" pitchFamily="34" charset="0"/>
              </a:rPr>
              <a:t>Puketaha Hall		1954	55%	$13,530	</a:t>
            </a:r>
            <a:r>
              <a:rPr lang="en-US" dirty="0">
                <a:solidFill>
                  <a:srgbClr val="00B050"/>
                </a:solidFill>
                <a:latin typeface="Gill Sans MT" panose="020B0502020104020203" pitchFamily="34" charset="0"/>
              </a:rPr>
              <a:t>High</a:t>
            </a:r>
          </a:p>
          <a:p>
            <a:r>
              <a:rPr lang="en-US" dirty="0">
                <a:latin typeface="Gill Sans MT" panose="020B0502020104020203" pitchFamily="34" charset="0"/>
              </a:rPr>
              <a:t>Te Hoe Memorial Hall		1950	55%	$4,590	</a:t>
            </a:r>
            <a:r>
              <a:rPr lang="en-US" dirty="0">
                <a:solidFill>
                  <a:schemeClr val="accent1">
                    <a:lumMod val="75000"/>
                  </a:schemeClr>
                </a:solidFill>
                <a:latin typeface="Gill Sans MT" panose="020B0502020104020203" pitchFamily="34" charset="0"/>
              </a:rPr>
              <a:t>Low</a:t>
            </a:r>
          </a:p>
          <a:p>
            <a:r>
              <a:rPr lang="en-US" dirty="0">
                <a:latin typeface="Gill Sans MT" panose="020B0502020104020203" pitchFamily="34" charset="0"/>
              </a:rPr>
              <a:t>Huntly War Memorial Hall	1970			</a:t>
            </a:r>
            <a:r>
              <a:rPr lang="en-US" dirty="0">
                <a:solidFill>
                  <a:srgbClr val="00B050"/>
                </a:solidFill>
                <a:latin typeface="Gill Sans MT" panose="020B0502020104020203" pitchFamily="34" charset="0"/>
              </a:rPr>
              <a:t>High</a:t>
            </a:r>
          </a:p>
          <a:p>
            <a:r>
              <a:rPr lang="en-US" dirty="0">
                <a:latin typeface="Gill Sans MT" panose="020B0502020104020203" pitchFamily="34" charset="0"/>
              </a:rPr>
              <a:t>Opuatia Hall		1917	69%	$3,360	</a:t>
            </a:r>
            <a:r>
              <a:rPr lang="en-US" dirty="0">
                <a:solidFill>
                  <a:srgbClr val="FF9933"/>
                </a:solidFill>
                <a:latin typeface="Gill Sans MT" panose="020B0502020104020203" pitchFamily="34" charset="0"/>
              </a:rPr>
              <a:t>Med</a:t>
            </a:r>
          </a:p>
          <a:p>
            <a:r>
              <a:rPr lang="en-US" dirty="0">
                <a:latin typeface="Gill Sans MT" panose="020B0502020104020203" pitchFamily="34" charset="0"/>
              </a:rPr>
              <a:t>Raglan Town Hall		1927	55%	$53,725	</a:t>
            </a:r>
            <a:r>
              <a:rPr lang="en-US" dirty="0">
                <a:solidFill>
                  <a:srgbClr val="00B050"/>
                </a:solidFill>
                <a:latin typeface="Gill Sans MT" panose="020B0502020104020203" pitchFamily="34" charset="0"/>
              </a:rPr>
              <a:t>High</a:t>
            </a:r>
          </a:p>
          <a:p>
            <a:r>
              <a:rPr lang="en-US" dirty="0">
                <a:latin typeface="Gill Sans MT" panose="020B0502020104020203" pitchFamily="34" charset="0"/>
              </a:rPr>
              <a:t>Te Akau Hall		1930	50%	$7,616	</a:t>
            </a:r>
            <a:r>
              <a:rPr lang="en-US" dirty="0">
                <a:solidFill>
                  <a:srgbClr val="FF9933"/>
                </a:solidFill>
                <a:latin typeface="Gill Sans MT" panose="020B0502020104020203" pitchFamily="34" charset="0"/>
              </a:rPr>
              <a:t>Med</a:t>
            </a:r>
          </a:p>
        </p:txBody>
      </p:sp>
      <p:pic>
        <p:nvPicPr>
          <p:cNvPr id="2050" name="Picture 2" descr="Taupiri War Memorial Hall">
            <a:extLst>
              <a:ext uri="{FF2B5EF4-FFF2-40B4-BE49-F238E27FC236}">
                <a16:creationId xmlns:a16="http://schemas.microsoft.com/office/drawing/2014/main" id="{EAD1B597-6D0C-A402-C376-3541D6823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71"/>
          <a:stretch/>
        </p:blipFill>
        <p:spPr bwMode="auto">
          <a:xfrm>
            <a:off x="96838" y="180974"/>
            <a:ext cx="376690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puatia Hall">
            <a:extLst>
              <a:ext uri="{FF2B5EF4-FFF2-40B4-BE49-F238E27FC236}">
                <a16:creationId xmlns:a16="http://schemas.microsoft.com/office/drawing/2014/main" id="{E50CF627-FE9B-19E7-4E17-163C179650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21" b="21689"/>
          <a:stretch/>
        </p:blipFill>
        <p:spPr bwMode="auto">
          <a:xfrm>
            <a:off x="96838" y="1816047"/>
            <a:ext cx="3766900" cy="15715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e Hoe Hall">
            <a:extLst>
              <a:ext uri="{FF2B5EF4-FFF2-40B4-BE49-F238E27FC236}">
                <a16:creationId xmlns:a16="http://schemas.microsoft.com/office/drawing/2014/main" id="{0B9E2D4D-3440-CFC2-6C82-A97D3A0FBF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323" b="11266"/>
          <a:stretch/>
        </p:blipFill>
        <p:spPr bwMode="auto">
          <a:xfrm>
            <a:off x="96839" y="3470053"/>
            <a:ext cx="3766900" cy="132454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untly Memorial Hall">
            <a:extLst>
              <a:ext uri="{FF2B5EF4-FFF2-40B4-BE49-F238E27FC236}">
                <a16:creationId xmlns:a16="http://schemas.microsoft.com/office/drawing/2014/main" id="{8A32D5FB-A827-859E-6C85-96CC1BB8B4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39" y="4877093"/>
            <a:ext cx="3766899" cy="141046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uketaha Hall">
            <a:extLst>
              <a:ext uri="{FF2B5EF4-FFF2-40B4-BE49-F238E27FC236}">
                <a16:creationId xmlns:a16="http://schemas.microsoft.com/office/drawing/2014/main" id="{8D3C4DE2-F884-755A-0BD8-2487B5CC853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5853" b="7006"/>
          <a:stretch/>
        </p:blipFill>
        <p:spPr bwMode="auto">
          <a:xfrm>
            <a:off x="108415" y="6370055"/>
            <a:ext cx="3760096" cy="10911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3385B4D-D025-2F3E-2422-74E2D1CC1715}"/>
              </a:ext>
            </a:extLst>
          </p:cNvPr>
          <p:cNvSpPr txBox="1"/>
          <p:nvPr/>
        </p:nvSpPr>
        <p:spPr>
          <a:xfrm>
            <a:off x="7458718" y="6848159"/>
            <a:ext cx="3147144" cy="646331"/>
          </a:xfrm>
          <a:prstGeom prst="rect">
            <a:avLst/>
          </a:prstGeom>
          <a:noFill/>
        </p:spPr>
        <p:txBody>
          <a:bodyPr wrap="none" rtlCol="0">
            <a:spAutoFit/>
          </a:bodyPr>
          <a:lstStyle/>
          <a:p>
            <a:r>
              <a:rPr lang="mi-NZ" sz="1200" dirty="0">
                <a:latin typeface="Gill Sans MT" panose="020B0502020104020203" pitchFamily="34" charset="0"/>
              </a:rPr>
              <a:t>Usage key: 	High = weekly or daily</a:t>
            </a:r>
            <a:br>
              <a:rPr lang="mi-NZ" sz="1200" dirty="0">
                <a:latin typeface="Gill Sans MT" panose="020B0502020104020203" pitchFamily="34" charset="0"/>
              </a:rPr>
            </a:br>
            <a:r>
              <a:rPr lang="mi-NZ" sz="1200" dirty="0">
                <a:latin typeface="Gill Sans MT" panose="020B0502020104020203" pitchFamily="34" charset="0"/>
              </a:rPr>
              <a:t>		Med = at least fortnightly</a:t>
            </a:r>
          </a:p>
          <a:p>
            <a:r>
              <a:rPr lang="mi-NZ" sz="1200" dirty="0">
                <a:latin typeface="Gill Sans MT" panose="020B0502020104020203" pitchFamily="34" charset="0"/>
              </a:rPr>
              <a:t>		Low = less than once per month</a:t>
            </a:r>
            <a:endParaRPr lang="en-NZ" sz="1200" dirty="0">
              <a:latin typeface="Gill Sans MT" panose="020B0502020104020203" pitchFamily="34" charset="0"/>
            </a:endParaRPr>
          </a:p>
        </p:txBody>
      </p:sp>
    </p:spTree>
    <p:extLst>
      <p:ext uri="{BB962C8B-B14F-4D97-AF65-F5344CB8AC3E}">
        <p14:creationId xmlns:p14="http://schemas.microsoft.com/office/powerpoint/2010/main" val="3452995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DABA48-4A29-A2CA-EC4B-21852757FEC6}"/>
              </a:ext>
            </a:extLst>
          </p:cNvPr>
          <p:cNvPicPr>
            <a:picLocks noChangeAspect="1"/>
          </p:cNvPicPr>
          <p:nvPr/>
        </p:nvPicPr>
        <p:blipFill>
          <a:blip r:embed="rId2"/>
          <a:stretch>
            <a:fillRect/>
          </a:stretch>
        </p:blipFill>
        <p:spPr>
          <a:xfrm>
            <a:off x="449040" y="526597"/>
            <a:ext cx="7132693" cy="6245678"/>
          </a:xfrm>
          <a:prstGeom prst="rect">
            <a:avLst/>
          </a:prstGeom>
        </p:spPr>
      </p:pic>
      <p:grpSp>
        <p:nvGrpSpPr>
          <p:cNvPr id="6" name="Group 5">
            <a:extLst>
              <a:ext uri="{FF2B5EF4-FFF2-40B4-BE49-F238E27FC236}">
                <a16:creationId xmlns:a16="http://schemas.microsoft.com/office/drawing/2014/main" id="{C4C83446-37A5-AF3B-D71A-4EA97EAE54ED}"/>
              </a:ext>
            </a:extLst>
          </p:cNvPr>
          <p:cNvGrpSpPr/>
          <p:nvPr/>
        </p:nvGrpSpPr>
        <p:grpSpPr>
          <a:xfrm>
            <a:off x="7835580" y="681775"/>
            <a:ext cx="214008" cy="223736"/>
            <a:chOff x="8321355" y="638840"/>
            <a:chExt cx="214008" cy="223736"/>
          </a:xfrm>
        </p:grpSpPr>
        <p:sp>
          <p:nvSpPr>
            <p:cNvPr id="7" name="Teardrop 6">
              <a:extLst>
                <a:ext uri="{FF2B5EF4-FFF2-40B4-BE49-F238E27FC236}">
                  <a16:creationId xmlns:a16="http://schemas.microsoft.com/office/drawing/2014/main" id="{8070F52C-1111-864A-8F37-022B006A084B}"/>
                </a:ext>
              </a:extLst>
            </p:cNvPr>
            <p:cNvSpPr/>
            <p:nvPr/>
          </p:nvSpPr>
          <p:spPr>
            <a:xfrm rot="8015482">
              <a:off x="8316491" y="643704"/>
              <a:ext cx="223736" cy="214008"/>
            </a:xfrm>
            <a:prstGeom prst="teardrop">
              <a:avLst>
                <a:gd name="adj" fmla="val 143390"/>
              </a:avLst>
            </a:prstGeom>
            <a:solidFill>
              <a:srgbClr val="C21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atin typeface="Gill Sans MT" panose="020B0502020104020203" pitchFamily="34" charset="0"/>
              </a:endParaRPr>
            </a:p>
          </p:txBody>
        </p:sp>
        <p:sp>
          <p:nvSpPr>
            <p:cNvPr id="8" name="Oval 7">
              <a:extLst>
                <a:ext uri="{FF2B5EF4-FFF2-40B4-BE49-F238E27FC236}">
                  <a16:creationId xmlns:a16="http://schemas.microsoft.com/office/drawing/2014/main" id="{134CC257-F9A6-7959-D0D5-06FD06289BEF}"/>
                </a:ext>
              </a:extLst>
            </p:cNvPr>
            <p:cNvSpPr/>
            <p:nvPr/>
          </p:nvSpPr>
          <p:spPr>
            <a:xfrm>
              <a:off x="8380734" y="704352"/>
              <a:ext cx="95250" cy="92712"/>
            </a:xfrm>
            <a:prstGeom prst="ellipse">
              <a:avLst/>
            </a:prstGeom>
            <a:solidFill>
              <a:srgbClr val="F8FE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atin typeface="Gill Sans MT" panose="020B0502020104020203" pitchFamily="34" charset="0"/>
              </a:endParaRPr>
            </a:p>
          </p:txBody>
        </p:sp>
      </p:grpSp>
      <p:grpSp>
        <p:nvGrpSpPr>
          <p:cNvPr id="9" name="Group 8">
            <a:extLst>
              <a:ext uri="{FF2B5EF4-FFF2-40B4-BE49-F238E27FC236}">
                <a16:creationId xmlns:a16="http://schemas.microsoft.com/office/drawing/2014/main" id="{B6572A56-E4B4-0E80-5633-AC7AFB61AA43}"/>
              </a:ext>
            </a:extLst>
          </p:cNvPr>
          <p:cNvGrpSpPr/>
          <p:nvPr/>
        </p:nvGrpSpPr>
        <p:grpSpPr>
          <a:xfrm>
            <a:off x="7835580" y="1402791"/>
            <a:ext cx="214008" cy="223736"/>
            <a:chOff x="8321355" y="1104660"/>
            <a:chExt cx="214008" cy="223736"/>
          </a:xfrm>
        </p:grpSpPr>
        <p:sp>
          <p:nvSpPr>
            <p:cNvPr id="10" name="Teardrop 9">
              <a:extLst>
                <a:ext uri="{FF2B5EF4-FFF2-40B4-BE49-F238E27FC236}">
                  <a16:creationId xmlns:a16="http://schemas.microsoft.com/office/drawing/2014/main" id="{DA8905C5-6520-84F1-1FB7-26185F44BB41}"/>
                </a:ext>
              </a:extLst>
            </p:cNvPr>
            <p:cNvSpPr/>
            <p:nvPr/>
          </p:nvSpPr>
          <p:spPr>
            <a:xfrm rot="8015482">
              <a:off x="8316491" y="1109524"/>
              <a:ext cx="223736" cy="214008"/>
            </a:xfrm>
            <a:prstGeom prst="teardrop">
              <a:avLst>
                <a:gd name="adj" fmla="val 143390"/>
              </a:avLst>
            </a:prstGeom>
            <a:solidFill>
              <a:srgbClr val="673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atin typeface="Gill Sans MT" panose="020B0502020104020203" pitchFamily="34" charset="0"/>
              </a:endParaRPr>
            </a:p>
          </p:txBody>
        </p:sp>
        <p:sp>
          <p:nvSpPr>
            <p:cNvPr id="11" name="Oval 10">
              <a:extLst>
                <a:ext uri="{FF2B5EF4-FFF2-40B4-BE49-F238E27FC236}">
                  <a16:creationId xmlns:a16="http://schemas.microsoft.com/office/drawing/2014/main" id="{6D25228E-A8DC-7A5C-BE49-4D042CF20446}"/>
                </a:ext>
              </a:extLst>
            </p:cNvPr>
            <p:cNvSpPr/>
            <p:nvPr/>
          </p:nvSpPr>
          <p:spPr>
            <a:xfrm>
              <a:off x="8382643" y="1168266"/>
              <a:ext cx="95250" cy="92712"/>
            </a:xfrm>
            <a:prstGeom prst="ellipse">
              <a:avLst/>
            </a:prstGeom>
            <a:solidFill>
              <a:srgbClr val="F8FE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atin typeface="Gill Sans MT" panose="020B0502020104020203" pitchFamily="34" charset="0"/>
              </a:endParaRPr>
            </a:p>
          </p:txBody>
        </p:sp>
      </p:grpSp>
      <p:grpSp>
        <p:nvGrpSpPr>
          <p:cNvPr id="12" name="Group 11">
            <a:extLst>
              <a:ext uri="{FF2B5EF4-FFF2-40B4-BE49-F238E27FC236}">
                <a16:creationId xmlns:a16="http://schemas.microsoft.com/office/drawing/2014/main" id="{C1A9ED5E-4FBE-FAF4-9251-028B16A9FA0C}"/>
              </a:ext>
            </a:extLst>
          </p:cNvPr>
          <p:cNvGrpSpPr/>
          <p:nvPr/>
        </p:nvGrpSpPr>
        <p:grpSpPr>
          <a:xfrm>
            <a:off x="7835580" y="2166743"/>
            <a:ext cx="214008" cy="223736"/>
            <a:chOff x="8321356" y="1566668"/>
            <a:chExt cx="214008" cy="223736"/>
          </a:xfrm>
        </p:grpSpPr>
        <p:sp>
          <p:nvSpPr>
            <p:cNvPr id="13" name="Teardrop 12">
              <a:extLst>
                <a:ext uri="{FF2B5EF4-FFF2-40B4-BE49-F238E27FC236}">
                  <a16:creationId xmlns:a16="http://schemas.microsoft.com/office/drawing/2014/main" id="{17759E43-9D4E-F90F-3EAD-BD637B3EB7ED}"/>
                </a:ext>
              </a:extLst>
            </p:cNvPr>
            <p:cNvSpPr/>
            <p:nvPr/>
          </p:nvSpPr>
          <p:spPr>
            <a:xfrm rot="8015482">
              <a:off x="8316492" y="1571532"/>
              <a:ext cx="223736" cy="214008"/>
            </a:xfrm>
            <a:prstGeom prst="teardrop">
              <a:avLst>
                <a:gd name="adj" fmla="val 143390"/>
              </a:avLst>
            </a:prstGeom>
            <a:solidFill>
              <a:srgbClr val="9C2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atin typeface="Gill Sans MT" panose="020B0502020104020203" pitchFamily="34" charset="0"/>
              </a:endParaRPr>
            </a:p>
          </p:txBody>
        </p:sp>
        <p:sp>
          <p:nvSpPr>
            <p:cNvPr id="14" name="Oval 13">
              <a:extLst>
                <a:ext uri="{FF2B5EF4-FFF2-40B4-BE49-F238E27FC236}">
                  <a16:creationId xmlns:a16="http://schemas.microsoft.com/office/drawing/2014/main" id="{0A0872B9-D221-4AD9-379F-90ABB720225F}"/>
                </a:ext>
              </a:extLst>
            </p:cNvPr>
            <p:cNvSpPr/>
            <p:nvPr/>
          </p:nvSpPr>
          <p:spPr>
            <a:xfrm>
              <a:off x="8382643" y="1634316"/>
              <a:ext cx="95250" cy="92712"/>
            </a:xfrm>
            <a:prstGeom prst="ellipse">
              <a:avLst/>
            </a:prstGeom>
            <a:solidFill>
              <a:srgbClr val="F8FE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atin typeface="Gill Sans MT" panose="020B0502020104020203" pitchFamily="34" charset="0"/>
              </a:endParaRPr>
            </a:p>
          </p:txBody>
        </p:sp>
      </p:grpSp>
      <p:sp>
        <p:nvSpPr>
          <p:cNvPr id="15" name="TextBox 14">
            <a:extLst>
              <a:ext uri="{FF2B5EF4-FFF2-40B4-BE49-F238E27FC236}">
                <a16:creationId xmlns:a16="http://schemas.microsoft.com/office/drawing/2014/main" id="{A3FF7753-8B3F-80AD-FA6C-B1E86D0F9596}"/>
              </a:ext>
            </a:extLst>
          </p:cNvPr>
          <p:cNvSpPr txBox="1"/>
          <p:nvPr/>
        </p:nvSpPr>
        <p:spPr>
          <a:xfrm>
            <a:off x="8097220" y="575087"/>
            <a:ext cx="1752531" cy="523220"/>
          </a:xfrm>
          <a:prstGeom prst="rect">
            <a:avLst/>
          </a:prstGeom>
          <a:noFill/>
        </p:spPr>
        <p:txBody>
          <a:bodyPr wrap="none" rtlCol="0">
            <a:spAutoFit/>
          </a:bodyPr>
          <a:lstStyle/>
          <a:p>
            <a:r>
              <a:rPr lang="en-NZ" sz="1400" dirty="0">
                <a:latin typeface="Gill Sans MT" panose="020B0502020104020203" pitchFamily="34" charset="0"/>
              </a:rPr>
              <a:t>WDC owned</a:t>
            </a:r>
          </a:p>
          <a:p>
            <a:r>
              <a:rPr lang="en-NZ" sz="1400" dirty="0">
                <a:latin typeface="Gill Sans MT" panose="020B0502020104020203" pitchFamily="34" charset="0"/>
              </a:rPr>
              <a:t>Community managed</a:t>
            </a:r>
          </a:p>
        </p:txBody>
      </p:sp>
      <p:sp>
        <p:nvSpPr>
          <p:cNvPr id="16" name="TextBox 15">
            <a:extLst>
              <a:ext uri="{FF2B5EF4-FFF2-40B4-BE49-F238E27FC236}">
                <a16:creationId xmlns:a16="http://schemas.microsoft.com/office/drawing/2014/main" id="{E403FAF3-3539-F37B-595B-4093B58BE6A1}"/>
              </a:ext>
            </a:extLst>
          </p:cNvPr>
          <p:cNvSpPr txBox="1"/>
          <p:nvPr/>
        </p:nvSpPr>
        <p:spPr>
          <a:xfrm>
            <a:off x="8097220" y="1297499"/>
            <a:ext cx="1319592" cy="523220"/>
          </a:xfrm>
          <a:prstGeom prst="rect">
            <a:avLst/>
          </a:prstGeom>
          <a:noFill/>
        </p:spPr>
        <p:txBody>
          <a:bodyPr wrap="none" rtlCol="0">
            <a:spAutoFit/>
          </a:bodyPr>
          <a:lstStyle/>
          <a:p>
            <a:r>
              <a:rPr lang="en-NZ" sz="1400" dirty="0">
                <a:latin typeface="Gill Sans MT" panose="020B0502020104020203" pitchFamily="34" charset="0"/>
              </a:rPr>
              <a:t>WDC owned</a:t>
            </a:r>
          </a:p>
          <a:p>
            <a:r>
              <a:rPr lang="en-NZ" sz="1400" dirty="0">
                <a:latin typeface="Gill Sans MT" panose="020B0502020104020203" pitchFamily="34" charset="0"/>
              </a:rPr>
              <a:t>WDC managed</a:t>
            </a:r>
          </a:p>
        </p:txBody>
      </p:sp>
      <p:sp>
        <p:nvSpPr>
          <p:cNvPr id="17" name="TextBox 16">
            <a:extLst>
              <a:ext uri="{FF2B5EF4-FFF2-40B4-BE49-F238E27FC236}">
                <a16:creationId xmlns:a16="http://schemas.microsoft.com/office/drawing/2014/main" id="{B4720E3C-C22D-882A-8BC8-84B488647B14}"/>
              </a:ext>
            </a:extLst>
          </p:cNvPr>
          <p:cNvSpPr txBox="1"/>
          <p:nvPr/>
        </p:nvSpPr>
        <p:spPr>
          <a:xfrm>
            <a:off x="8097220" y="2065493"/>
            <a:ext cx="1752531" cy="523220"/>
          </a:xfrm>
          <a:prstGeom prst="rect">
            <a:avLst/>
          </a:prstGeom>
          <a:noFill/>
        </p:spPr>
        <p:txBody>
          <a:bodyPr wrap="none" rtlCol="0">
            <a:spAutoFit/>
          </a:bodyPr>
          <a:lstStyle/>
          <a:p>
            <a:r>
              <a:rPr lang="en-NZ" sz="1400" dirty="0">
                <a:latin typeface="Gill Sans MT" panose="020B0502020104020203" pitchFamily="34" charset="0"/>
              </a:rPr>
              <a:t>Community owned</a:t>
            </a:r>
          </a:p>
          <a:p>
            <a:r>
              <a:rPr lang="en-NZ" sz="1400" dirty="0">
                <a:latin typeface="Gill Sans MT" panose="020B0502020104020203" pitchFamily="34" charset="0"/>
              </a:rPr>
              <a:t>Community managed</a:t>
            </a:r>
          </a:p>
        </p:txBody>
      </p:sp>
      <p:sp>
        <p:nvSpPr>
          <p:cNvPr id="3" name="TextBox 2">
            <a:extLst>
              <a:ext uri="{FF2B5EF4-FFF2-40B4-BE49-F238E27FC236}">
                <a16:creationId xmlns:a16="http://schemas.microsoft.com/office/drawing/2014/main" id="{96D4360E-79D6-7C2B-09B9-A0C4BB6AF351}"/>
              </a:ext>
            </a:extLst>
          </p:cNvPr>
          <p:cNvSpPr txBox="1"/>
          <p:nvPr/>
        </p:nvSpPr>
        <p:spPr>
          <a:xfrm>
            <a:off x="7787949" y="2787905"/>
            <a:ext cx="2599064" cy="2462213"/>
          </a:xfrm>
          <a:prstGeom prst="rect">
            <a:avLst/>
          </a:prstGeom>
          <a:noFill/>
        </p:spPr>
        <p:txBody>
          <a:bodyPr wrap="square">
            <a:spAutoFit/>
          </a:bodyPr>
          <a:lstStyle/>
          <a:p>
            <a:pPr marL="285750" indent="-285750">
              <a:buFont typeface="Arial" panose="020B0604020202020204" pitchFamily="34" charset="0"/>
              <a:buChar char="•"/>
            </a:pPr>
            <a:r>
              <a:rPr lang="en-US" sz="1400" dirty="0">
                <a:latin typeface="Gill Sans MT" panose="020B0502020104020203" pitchFamily="34" charset="0"/>
              </a:rPr>
              <a:t>35 Community Halls owned by WDC and managed by volunteer committees.</a:t>
            </a:r>
            <a:br>
              <a:rPr lang="en-US" sz="1400" dirty="0">
                <a:latin typeface="Gill Sans MT" panose="020B0502020104020203" pitchFamily="34" charset="0"/>
              </a:rPr>
            </a:br>
            <a:endParaRPr lang="en-US" sz="1400" dirty="0">
              <a:latin typeface="Gill Sans MT" panose="020B0502020104020203" pitchFamily="34" charset="0"/>
            </a:endParaRPr>
          </a:p>
          <a:p>
            <a:pPr marL="285750" indent="-285750">
              <a:buFont typeface="Arial" panose="020B0604020202020204" pitchFamily="34" charset="0"/>
              <a:buChar char="•"/>
            </a:pPr>
            <a:r>
              <a:rPr lang="en-US" sz="1400" dirty="0">
                <a:latin typeface="Gill Sans MT" panose="020B0502020104020203" pitchFamily="34" charset="0"/>
              </a:rPr>
              <a:t>2.5 Community Halls owned and managed by WDC, plus one hybrid WDC/committee.</a:t>
            </a:r>
            <a:br>
              <a:rPr lang="en-US" sz="1400" dirty="0">
                <a:latin typeface="Gill Sans MT" panose="020B0502020104020203" pitchFamily="34" charset="0"/>
              </a:rPr>
            </a:br>
            <a:endParaRPr lang="en-US" sz="1400" dirty="0">
              <a:latin typeface="Gill Sans MT" panose="020B0502020104020203" pitchFamily="34" charset="0"/>
            </a:endParaRPr>
          </a:p>
          <a:p>
            <a:pPr marL="285750" indent="-285750">
              <a:buFont typeface="Arial" panose="020B0604020202020204" pitchFamily="34" charset="0"/>
              <a:buChar char="•"/>
            </a:pPr>
            <a:r>
              <a:rPr lang="en-US" sz="1400" dirty="0">
                <a:latin typeface="Gill Sans MT" panose="020B0502020104020203" pitchFamily="34" charset="0"/>
              </a:rPr>
              <a:t>7 Community Halls in the district that are community owned and managed.</a:t>
            </a:r>
          </a:p>
        </p:txBody>
      </p:sp>
    </p:spTree>
    <p:extLst>
      <p:ext uri="{BB962C8B-B14F-4D97-AF65-F5344CB8AC3E}">
        <p14:creationId xmlns:p14="http://schemas.microsoft.com/office/powerpoint/2010/main" val="1100575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3510B8-1734-5064-D949-27EDAB379ABB}"/>
              </a:ext>
            </a:extLst>
          </p:cNvPr>
          <p:cNvSpPr/>
          <p:nvPr/>
        </p:nvSpPr>
        <p:spPr>
          <a:xfrm>
            <a:off x="733425" y="2762250"/>
            <a:ext cx="3867150" cy="1552575"/>
          </a:xfrm>
          <a:prstGeom prst="rect">
            <a:avLst/>
          </a:prstGeom>
          <a:solidFill>
            <a:srgbClr val="008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atin typeface="Gill Sans MT" panose="020B0502020104020203" pitchFamily="34" charset="0"/>
            </a:endParaRPr>
          </a:p>
        </p:txBody>
      </p:sp>
      <p:sp>
        <p:nvSpPr>
          <p:cNvPr id="3" name="Rectangle 2">
            <a:extLst>
              <a:ext uri="{FF2B5EF4-FFF2-40B4-BE49-F238E27FC236}">
                <a16:creationId xmlns:a16="http://schemas.microsoft.com/office/drawing/2014/main" id="{C3EF4E46-2659-6F09-FB7B-1536A196F041}"/>
              </a:ext>
            </a:extLst>
          </p:cNvPr>
          <p:cNvSpPr/>
          <p:nvPr/>
        </p:nvSpPr>
        <p:spPr>
          <a:xfrm>
            <a:off x="3962400" y="0"/>
            <a:ext cx="1466850" cy="7559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atin typeface="Gill Sans MT" panose="020B0502020104020203" pitchFamily="34" charset="0"/>
            </a:endParaRPr>
          </a:p>
        </p:txBody>
      </p:sp>
      <p:sp>
        <p:nvSpPr>
          <p:cNvPr id="4" name="Title 3">
            <a:extLst>
              <a:ext uri="{FF2B5EF4-FFF2-40B4-BE49-F238E27FC236}">
                <a16:creationId xmlns:a16="http://schemas.microsoft.com/office/drawing/2014/main" id="{4D49347F-5014-B942-84AD-BA8E564D1145}"/>
              </a:ext>
            </a:extLst>
          </p:cNvPr>
          <p:cNvSpPr>
            <a:spLocks noGrp="1"/>
          </p:cNvSpPr>
          <p:nvPr>
            <p:ph type="title"/>
          </p:nvPr>
        </p:nvSpPr>
        <p:spPr>
          <a:xfrm>
            <a:off x="4261303" y="464473"/>
            <a:ext cx="4739821" cy="1144534"/>
          </a:xfrm>
        </p:spPr>
        <p:txBody>
          <a:bodyPr/>
          <a:lstStyle/>
          <a:p>
            <a:r>
              <a:rPr lang="en-US" dirty="0">
                <a:latin typeface="Gill Sans MT" panose="020B0502020104020203" pitchFamily="34" charset="0"/>
              </a:rPr>
              <a:t>Building Condition Group C</a:t>
            </a:r>
          </a:p>
        </p:txBody>
      </p:sp>
      <p:sp>
        <p:nvSpPr>
          <p:cNvPr id="5" name="Content Placeholder 4">
            <a:extLst>
              <a:ext uri="{FF2B5EF4-FFF2-40B4-BE49-F238E27FC236}">
                <a16:creationId xmlns:a16="http://schemas.microsoft.com/office/drawing/2014/main" id="{A8CEDBE3-E070-FD4A-BF61-11CEC92D1EF3}"/>
              </a:ext>
            </a:extLst>
          </p:cNvPr>
          <p:cNvSpPr>
            <a:spLocks noGrp="1"/>
          </p:cNvSpPr>
          <p:nvPr>
            <p:ph sz="half" idx="2"/>
          </p:nvPr>
        </p:nvSpPr>
        <p:spPr>
          <a:xfrm>
            <a:off x="4099379" y="1644649"/>
            <a:ext cx="6579414" cy="4796544"/>
          </a:xfrm>
        </p:spPr>
        <p:txBody>
          <a:bodyPr/>
          <a:lstStyle/>
          <a:p>
            <a:r>
              <a:rPr lang="en-US" sz="1200" b="1" dirty="0">
                <a:latin typeface="Gill Sans MT" panose="020B0502020104020203" pitchFamily="34" charset="0"/>
              </a:rPr>
              <a:t>Hall:			Year Built:	EQ Rating:	Ann. TR$:	Usage:</a:t>
            </a:r>
          </a:p>
          <a:p>
            <a:r>
              <a:rPr lang="en-US" dirty="0" err="1">
                <a:latin typeface="Gill Sans MT" panose="020B0502020104020203" pitchFamily="34" charset="0"/>
              </a:rPr>
              <a:t>Pōkeno</a:t>
            </a:r>
            <a:r>
              <a:rPr lang="en-US" dirty="0">
                <a:latin typeface="Gill Sans MT" panose="020B0502020104020203" pitchFamily="34" charset="0"/>
              </a:rPr>
              <a:t> Hall			1970	25%	$45,747	</a:t>
            </a:r>
            <a:r>
              <a:rPr lang="en-US" dirty="0">
                <a:solidFill>
                  <a:srgbClr val="00B050"/>
                </a:solidFill>
                <a:latin typeface="Gill Sans MT" panose="020B0502020104020203" pitchFamily="34" charset="0"/>
              </a:rPr>
              <a:t>High</a:t>
            </a:r>
          </a:p>
          <a:p>
            <a:r>
              <a:rPr lang="en-US" dirty="0">
                <a:latin typeface="Gill Sans MT" panose="020B0502020104020203" pitchFamily="34" charset="0"/>
              </a:rPr>
              <a:t>Naike Hall			1965	45%	$4,457	</a:t>
            </a:r>
            <a:r>
              <a:rPr lang="en-US" dirty="0">
                <a:solidFill>
                  <a:srgbClr val="FF9933"/>
                </a:solidFill>
                <a:latin typeface="Gill Sans MT" panose="020B0502020104020203" pitchFamily="34" charset="0"/>
              </a:rPr>
              <a:t>Med</a:t>
            </a:r>
          </a:p>
          <a:p>
            <a:r>
              <a:rPr lang="en-US" dirty="0">
                <a:latin typeface="Gill Sans MT" panose="020B0502020104020203" pitchFamily="34" charset="0"/>
              </a:rPr>
              <a:t>Taupiri Soldiers &amp; Settlers Hall	1921	25%	$15,024	</a:t>
            </a:r>
            <a:r>
              <a:rPr lang="en-US" dirty="0">
                <a:solidFill>
                  <a:srgbClr val="FF9933"/>
                </a:solidFill>
                <a:latin typeface="Gill Sans MT" panose="020B0502020104020203" pitchFamily="34" charset="0"/>
              </a:rPr>
              <a:t>Med</a:t>
            </a:r>
          </a:p>
          <a:p>
            <a:r>
              <a:rPr lang="en-US" dirty="0">
                <a:latin typeface="Gill Sans MT" panose="020B0502020104020203" pitchFamily="34" charset="0"/>
              </a:rPr>
              <a:t>Te Kohanga Hall		1928	55%	$2,673	</a:t>
            </a:r>
            <a:r>
              <a:rPr lang="en-US" dirty="0">
                <a:solidFill>
                  <a:srgbClr val="FF9933"/>
                </a:solidFill>
                <a:latin typeface="Gill Sans MT" panose="020B0502020104020203" pitchFamily="34" charset="0"/>
              </a:rPr>
              <a:t>Med</a:t>
            </a:r>
          </a:p>
          <a:p>
            <a:r>
              <a:rPr lang="en-US" dirty="0">
                <a:latin typeface="Gill Sans MT" panose="020B0502020104020203" pitchFamily="34" charset="0"/>
              </a:rPr>
              <a:t>Otaua Hall			1898	70%	$13,530	</a:t>
            </a:r>
            <a:r>
              <a:rPr lang="en-US" dirty="0">
                <a:solidFill>
                  <a:srgbClr val="FF9933"/>
                </a:solidFill>
                <a:latin typeface="Gill Sans MT" panose="020B0502020104020203" pitchFamily="34" charset="0"/>
              </a:rPr>
              <a:t>Med</a:t>
            </a:r>
          </a:p>
          <a:p>
            <a:r>
              <a:rPr lang="en-US" dirty="0">
                <a:latin typeface="Gill Sans MT" panose="020B0502020104020203" pitchFamily="34" charset="0"/>
              </a:rPr>
              <a:t>Pukekawa Hall		1953	69%	$19,800	</a:t>
            </a:r>
            <a:r>
              <a:rPr lang="en-US" dirty="0">
                <a:solidFill>
                  <a:srgbClr val="00B050"/>
                </a:solidFill>
                <a:latin typeface="Gill Sans MT" panose="020B0502020104020203" pitchFamily="34" charset="0"/>
              </a:rPr>
              <a:t>High</a:t>
            </a:r>
          </a:p>
          <a:p>
            <a:r>
              <a:rPr lang="en-US" dirty="0">
                <a:latin typeface="Gill Sans MT" panose="020B0502020104020203" pitchFamily="34" charset="0"/>
              </a:rPr>
              <a:t>Mangatangi Hall		1960	25%	$6,624	</a:t>
            </a:r>
            <a:r>
              <a:rPr lang="en-US" dirty="0">
                <a:solidFill>
                  <a:srgbClr val="FF9933"/>
                </a:solidFill>
                <a:latin typeface="Gill Sans MT" panose="020B0502020104020203" pitchFamily="34" charset="0"/>
              </a:rPr>
              <a:t>Med</a:t>
            </a:r>
          </a:p>
        </p:txBody>
      </p:sp>
      <p:pic>
        <p:nvPicPr>
          <p:cNvPr id="3074" name="Picture 2" descr="Pokeno Hall">
            <a:extLst>
              <a:ext uri="{FF2B5EF4-FFF2-40B4-BE49-F238E27FC236}">
                <a16:creationId xmlns:a16="http://schemas.microsoft.com/office/drawing/2014/main" id="{848AD565-34F1-6DA5-C47E-AD379FDCE3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886" b="7061"/>
          <a:stretch/>
        </p:blipFill>
        <p:spPr bwMode="auto">
          <a:xfrm>
            <a:off x="70168" y="123825"/>
            <a:ext cx="3831540" cy="153034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aike Hall">
            <a:extLst>
              <a:ext uri="{FF2B5EF4-FFF2-40B4-BE49-F238E27FC236}">
                <a16:creationId xmlns:a16="http://schemas.microsoft.com/office/drawing/2014/main" id="{7FE20549-B760-4315-3184-D266FE4B0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9" y="1738312"/>
            <a:ext cx="3824966" cy="143351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aupiri Soldiers and Settlers Hall">
            <a:extLst>
              <a:ext uri="{FF2B5EF4-FFF2-40B4-BE49-F238E27FC236}">
                <a16:creationId xmlns:a16="http://schemas.microsoft.com/office/drawing/2014/main" id="{EB5F3AAA-7E0A-BDDB-40F5-DB87B08862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69" y="3255964"/>
            <a:ext cx="3824966" cy="143365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e Kohanga Hall">
            <a:extLst>
              <a:ext uri="{FF2B5EF4-FFF2-40B4-BE49-F238E27FC236}">
                <a16:creationId xmlns:a16="http://schemas.microsoft.com/office/drawing/2014/main" id="{0D355510-AFC3-5423-EE5B-04509C4194C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370"/>
          <a:stretch/>
        </p:blipFill>
        <p:spPr bwMode="auto">
          <a:xfrm>
            <a:off x="70169" y="4768851"/>
            <a:ext cx="3824966" cy="155009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Mangatangi Hall">
            <a:extLst>
              <a:ext uri="{FF2B5EF4-FFF2-40B4-BE49-F238E27FC236}">
                <a16:creationId xmlns:a16="http://schemas.microsoft.com/office/drawing/2014/main" id="{8145335D-343E-62AA-9527-E377E433974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6719" b="32503"/>
          <a:stretch/>
        </p:blipFill>
        <p:spPr bwMode="auto">
          <a:xfrm>
            <a:off x="70170" y="6398182"/>
            <a:ext cx="3824966" cy="10408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529672A-3381-2991-DFF0-CB54640B1D67}"/>
              </a:ext>
            </a:extLst>
          </p:cNvPr>
          <p:cNvSpPr txBox="1"/>
          <p:nvPr/>
        </p:nvSpPr>
        <p:spPr>
          <a:xfrm>
            <a:off x="7458718" y="6848159"/>
            <a:ext cx="3147144" cy="646331"/>
          </a:xfrm>
          <a:prstGeom prst="rect">
            <a:avLst/>
          </a:prstGeom>
          <a:noFill/>
        </p:spPr>
        <p:txBody>
          <a:bodyPr wrap="none" rtlCol="0">
            <a:spAutoFit/>
          </a:bodyPr>
          <a:lstStyle/>
          <a:p>
            <a:r>
              <a:rPr lang="mi-NZ" sz="1200" dirty="0">
                <a:latin typeface="Gill Sans MT" panose="020B0502020104020203" pitchFamily="34" charset="0"/>
              </a:rPr>
              <a:t>Usage key: 	High = weekly or daily</a:t>
            </a:r>
            <a:br>
              <a:rPr lang="mi-NZ" sz="1200" dirty="0">
                <a:latin typeface="Gill Sans MT" panose="020B0502020104020203" pitchFamily="34" charset="0"/>
              </a:rPr>
            </a:br>
            <a:r>
              <a:rPr lang="mi-NZ" sz="1200" dirty="0">
                <a:latin typeface="Gill Sans MT" panose="020B0502020104020203" pitchFamily="34" charset="0"/>
              </a:rPr>
              <a:t>		Med = at least fortnightly</a:t>
            </a:r>
          </a:p>
          <a:p>
            <a:r>
              <a:rPr lang="mi-NZ" sz="1200" dirty="0">
                <a:latin typeface="Gill Sans MT" panose="020B0502020104020203" pitchFamily="34" charset="0"/>
              </a:rPr>
              <a:t>		Low = less than once per month</a:t>
            </a:r>
            <a:endParaRPr lang="en-NZ" sz="1200" dirty="0">
              <a:latin typeface="Gill Sans MT" panose="020B0502020104020203" pitchFamily="34" charset="0"/>
            </a:endParaRPr>
          </a:p>
        </p:txBody>
      </p:sp>
    </p:spTree>
    <p:extLst>
      <p:ext uri="{BB962C8B-B14F-4D97-AF65-F5344CB8AC3E}">
        <p14:creationId xmlns:p14="http://schemas.microsoft.com/office/powerpoint/2010/main" val="1975202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99C66-A70F-CE77-31D7-4C2B7B576BA7}"/>
              </a:ext>
            </a:extLst>
          </p:cNvPr>
          <p:cNvSpPr/>
          <p:nvPr/>
        </p:nvSpPr>
        <p:spPr>
          <a:xfrm>
            <a:off x="733425" y="2762250"/>
            <a:ext cx="3867150" cy="1552575"/>
          </a:xfrm>
          <a:prstGeom prst="rect">
            <a:avLst/>
          </a:prstGeom>
          <a:solidFill>
            <a:srgbClr val="008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atin typeface="Gill Sans MT" panose="020B0502020104020203" pitchFamily="34" charset="0"/>
            </a:endParaRPr>
          </a:p>
        </p:txBody>
      </p:sp>
      <p:sp>
        <p:nvSpPr>
          <p:cNvPr id="3" name="Rectangle 2">
            <a:extLst>
              <a:ext uri="{FF2B5EF4-FFF2-40B4-BE49-F238E27FC236}">
                <a16:creationId xmlns:a16="http://schemas.microsoft.com/office/drawing/2014/main" id="{3AFC0784-4676-9704-5110-5CF06C32A989}"/>
              </a:ext>
            </a:extLst>
          </p:cNvPr>
          <p:cNvSpPr/>
          <p:nvPr/>
        </p:nvSpPr>
        <p:spPr>
          <a:xfrm>
            <a:off x="3962400" y="0"/>
            <a:ext cx="1466850" cy="7559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atin typeface="Gill Sans MT" panose="020B0502020104020203" pitchFamily="34" charset="0"/>
            </a:endParaRPr>
          </a:p>
        </p:txBody>
      </p:sp>
      <p:sp>
        <p:nvSpPr>
          <p:cNvPr id="4" name="Title 3">
            <a:extLst>
              <a:ext uri="{FF2B5EF4-FFF2-40B4-BE49-F238E27FC236}">
                <a16:creationId xmlns:a16="http://schemas.microsoft.com/office/drawing/2014/main" id="{4D49347F-5014-B942-84AD-BA8E564D1145}"/>
              </a:ext>
            </a:extLst>
          </p:cNvPr>
          <p:cNvSpPr>
            <a:spLocks noGrp="1"/>
          </p:cNvSpPr>
          <p:nvPr>
            <p:ph type="title"/>
          </p:nvPr>
        </p:nvSpPr>
        <p:spPr>
          <a:xfrm>
            <a:off x="4261303" y="468939"/>
            <a:ext cx="4873171" cy="1144534"/>
          </a:xfrm>
        </p:spPr>
        <p:txBody>
          <a:bodyPr/>
          <a:lstStyle/>
          <a:p>
            <a:r>
              <a:rPr lang="en-US" dirty="0">
                <a:latin typeface="Gill Sans MT" panose="020B0502020104020203" pitchFamily="34" charset="0"/>
              </a:rPr>
              <a:t>Building Condition Group D</a:t>
            </a:r>
          </a:p>
        </p:txBody>
      </p:sp>
      <p:sp>
        <p:nvSpPr>
          <p:cNvPr id="5" name="Content Placeholder 4">
            <a:extLst>
              <a:ext uri="{FF2B5EF4-FFF2-40B4-BE49-F238E27FC236}">
                <a16:creationId xmlns:a16="http://schemas.microsoft.com/office/drawing/2014/main" id="{A8CEDBE3-E070-FD4A-BF61-11CEC92D1EF3}"/>
              </a:ext>
            </a:extLst>
          </p:cNvPr>
          <p:cNvSpPr>
            <a:spLocks noGrp="1"/>
          </p:cNvSpPr>
          <p:nvPr>
            <p:ph sz="half" idx="2"/>
          </p:nvPr>
        </p:nvSpPr>
        <p:spPr>
          <a:xfrm>
            <a:off x="4089854" y="1609758"/>
            <a:ext cx="6554108" cy="4796544"/>
          </a:xfrm>
        </p:spPr>
        <p:txBody>
          <a:bodyPr/>
          <a:lstStyle/>
          <a:p>
            <a:r>
              <a:rPr lang="en-US" sz="1200" b="1" dirty="0">
                <a:latin typeface="Gill Sans MT" panose="020B0502020104020203" pitchFamily="34" charset="0"/>
              </a:rPr>
              <a:t>Hall:			Year Built:	EQ Rating:	Ann. TR$:	Usage:</a:t>
            </a:r>
          </a:p>
          <a:p>
            <a:r>
              <a:rPr lang="en-US" dirty="0">
                <a:latin typeface="Gill Sans MT" panose="020B0502020104020203" pitchFamily="34" charset="0"/>
              </a:rPr>
              <a:t>Whangarata Hall		1925	55%	$4,278	</a:t>
            </a:r>
            <a:r>
              <a:rPr lang="en-US" dirty="0">
                <a:solidFill>
                  <a:srgbClr val="FF9933"/>
                </a:solidFill>
                <a:latin typeface="Gill Sans MT" panose="020B0502020104020203" pitchFamily="34" charset="0"/>
              </a:rPr>
              <a:t>Med</a:t>
            </a:r>
          </a:p>
          <a:p>
            <a:r>
              <a:rPr lang="en-US" dirty="0">
                <a:latin typeface="Gill Sans MT" panose="020B0502020104020203" pitchFamily="34" charset="0"/>
              </a:rPr>
              <a:t>Maramarua Hall		1930	25%	$8,664	</a:t>
            </a:r>
            <a:r>
              <a:rPr lang="en-US" dirty="0">
                <a:solidFill>
                  <a:srgbClr val="FF9933"/>
                </a:solidFill>
                <a:latin typeface="Gill Sans MT" panose="020B0502020104020203" pitchFamily="34" charset="0"/>
              </a:rPr>
              <a:t>Med</a:t>
            </a:r>
          </a:p>
          <a:p>
            <a:r>
              <a:rPr lang="en-US" dirty="0">
                <a:latin typeface="Gill Sans MT" panose="020B0502020104020203" pitchFamily="34" charset="0"/>
              </a:rPr>
              <a:t>Orini Hall			1938	60%	$5,174	</a:t>
            </a:r>
            <a:r>
              <a:rPr lang="en-US" dirty="0">
                <a:solidFill>
                  <a:schemeClr val="accent1">
                    <a:lumMod val="75000"/>
                  </a:schemeClr>
                </a:solidFill>
                <a:latin typeface="Gill Sans MT" panose="020B0502020104020203" pitchFamily="34" charset="0"/>
              </a:rPr>
              <a:t>Low</a:t>
            </a:r>
          </a:p>
          <a:p>
            <a:r>
              <a:rPr lang="en-US" dirty="0">
                <a:latin typeface="Gill Sans MT" panose="020B0502020104020203" pitchFamily="34" charset="0"/>
              </a:rPr>
              <a:t>Ruawaro Central Districts Hall	1953	15%	$7,163	</a:t>
            </a:r>
            <a:r>
              <a:rPr lang="en-US" dirty="0">
                <a:solidFill>
                  <a:schemeClr val="accent1">
                    <a:lumMod val="75000"/>
                  </a:schemeClr>
                </a:solidFill>
                <a:latin typeface="Gill Sans MT" panose="020B0502020104020203" pitchFamily="34" charset="0"/>
              </a:rPr>
              <a:t>Low</a:t>
            </a:r>
          </a:p>
          <a:p>
            <a:r>
              <a:rPr lang="en-US" dirty="0">
                <a:latin typeface="Gill Sans MT" panose="020B0502020104020203" pitchFamily="34" charset="0"/>
              </a:rPr>
              <a:t>Mangatawhiri Hall		1960	25%	$16,848	</a:t>
            </a:r>
            <a:r>
              <a:rPr lang="en-US" dirty="0">
                <a:solidFill>
                  <a:srgbClr val="00B050"/>
                </a:solidFill>
                <a:latin typeface="Gill Sans MT" panose="020B0502020104020203" pitchFamily="34" charset="0"/>
              </a:rPr>
              <a:t>High</a:t>
            </a:r>
          </a:p>
          <a:p>
            <a:r>
              <a:rPr lang="en-US" dirty="0">
                <a:latin typeface="Gill Sans MT" panose="020B0502020104020203" pitchFamily="34" charset="0"/>
              </a:rPr>
              <a:t>Waikaretu Hall		1955	60%	$1,750	</a:t>
            </a:r>
            <a:r>
              <a:rPr lang="en-US" dirty="0">
                <a:solidFill>
                  <a:schemeClr val="accent1">
                    <a:lumMod val="75000"/>
                  </a:schemeClr>
                </a:solidFill>
                <a:latin typeface="Gill Sans MT" panose="020B0502020104020203" pitchFamily="34" charset="0"/>
              </a:rPr>
              <a:t>Low</a:t>
            </a:r>
          </a:p>
          <a:p>
            <a:r>
              <a:rPr lang="en-US" dirty="0">
                <a:latin typeface="Gill Sans MT" panose="020B0502020104020203" pitchFamily="34" charset="0"/>
              </a:rPr>
              <a:t>Karioitahi Hall		1930	55%	$17,380	</a:t>
            </a:r>
            <a:r>
              <a:rPr lang="en-US" dirty="0">
                <a:solidFill>
                  <a:srgbClr val="00B050"/>
                </a:solidFill>
                <a:latin typeface="Gill Sans MT" panose="020B0502020104020203" pitchFamily="34" charset="0"/>
              </a:rPr>
              <a:t>High</a:t>
            </a:r>
          </a:p>
        </p:txBody>
      </p:sp>
      <p:pic>
        <p:nvPicPr>
          <p:cNvPr id="4098" name="Picture 2" descr="Waikaretu Hall">
            <a:extLst>
              <a:ext uri="{FF2B5EF4-FFF2-40B4-BE49-F238E27FC236}">
                <a16:creationId xmlns:a16="http://schemas.microsoft.com/office/drawing/2014/main" id="{08F46CC8-61DA-CAA6-48BB-5D25878869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 y="143642"/>
            <a:ext cx="3780671" cy="141845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Orini Hall">
            <a:extLst>
              <a:ext uri="{FF2B5EF4-FFF2-40B4-BE49-F238E27FC236}">
                <a16:creationId xmlns:a16="http://schemas.microsoft.com/office/drawing/2014/main" id="{ACEE5D26-2DCF-2420-E210-86E6F3EAC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3" y="1653692"/>
            <a:ext cx="3780671" cy="142058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Mangatāwhiri - Wikipedia">
            <a:extLst>
              <a:ext uri="{FF2B5EF4-FFF2-40B4-BE49-F238E27FC236}">
                <a16:creationId xmlns:a16="http://schemas.microsoft.com/office/drawing/2014/main" id="{75D49C73-79DD-16C8-0394-034566D013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729" t="25608" b="32364"/>
          <a:stretch/>
        </p:blipFill>
        <p:spPr bwMode="auto">
          <a:xfrm>
            <a:off x="83343" y="3165866"/>
            <a:ext cx="3781453" cy="132041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No photo description available.">
            <a:extLst>
              <a:ext uri="{FF2B5EF4-FFF2-40B4-BE49-F238E27FC236}">
                <a16:creationId xmlns:a16="http://schemas.microsoft.com/office/drawing/2014/main" id="{E870BD3B-6DA1-C1A1-B956-30498844987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00" t="14651" r="2049" b="3933"/>
          <a:stretch/>
        </p:blipFill>
        <p:spPr bwMode="auto">
          <a:xfrm>
            <a:off x="83343" y="4583674"/>
            <a:ext cx="3780671" cy="150572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Whangarata Community Hall">
            <a:extLst>
              <a:ext uri="{FF2B5EF4-FFF2-40B4-BE49-F238E27FC236}">
                <a16:creationId xmlns:a16="http://schemas.microsoft.com/office/drawing/2014/main" id="{43A05101-DBC6-6718-B17C-EB1F323CDEE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2182"/>
          <a:stretch/>
        </p:blipFill>
        <p:spPr bwMode="auto">
          <a:xfrm>
            <a:off x="83343" y="6171174"/>
            <a:ext cx="3780671" cy="12450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D0924AA-2352-47B8-DEB1-8E04130DCA7B}"/>
              </a:ext>
            </a:extLst>
          </p:cNvPr>
          <p:cNvSpPr txBox="1"/>
          <p:nvPr/>
        </p:nvSpPr>
        <p:spPr>
          <a:xfrm>
            <a:off x="7458718" y="6848159"/>
            <a:ext cx="3147144" cy="646331"/>
          </a:xfrm>
          <a:prstGeom prst="rect">
            <a:avLst/>
          </a:prstGeom>
          <a:noFill/>
        </p:spPr>
        <p:txBody>
          <a:bodyPr wrap="none" rtlCol="0">
            <a:spAutoFit/>
          </a:bodyPr>
          <a:lstStyle/>
          <a:p>
            <a:r>
              <a:rPr lang="mi-NZ" sz="1200" dirty="0">
                <a:latin typeface="Gill Sans MT" panose="020B0502020104020203" pitchFamily="34" charset="0"/>
              </a:rPr>
              <a:t>Usage key: 	High = weekly or daily</a:t>
            </a:r>
            <a:br>
              <a:rPr lang="mi-NZ" sz="1200" dirty="0">
                <a:latin typeface="Gill Sans MT" panose="020B0502020104020203" pitchFamily="34" charset="0"/>
              </a:rPr>
            </a:br>
            <a:r>
              <a:rPr lang="mi-NZ" sz="1200" dirty="0">
                <a:latin typeface="Gill Sans MT" panose="020B0502020104020203" pitchFamily="34" charset="0"/>
              </a:rPr>
              <a:t>		Med = at least fortnightly</a:t>
            </a:r>
          </a:p>
          <a:p>
            <a:r>
              <a:rPr lang="mi-NZ" sz="1200" dirty="0">
                <a:latin typeface="Gill Sans MT" panose="020B0502020104020203" pitchFamily="34" charset="0"/>
              </a:rPr>
              <a:t>		Low = less than once per month</a:t>
            </a:r>
            <a:endParaRPr lang="en-NZ" sz="1200" dirty="0">
              <a:latin typeface="Gill Sans MT" panose="020B0502020104020203" pitchFamily="34" charset="0"/>
            </a:endParaRPr>
          </a:p>
        </p:txBody>
      </p:sp>
    </p:spTree>
    <p:extLst>
      <p:ext uri="{BB962C8B-B14F-4D97-AF65-F5344CB8AC3E}">
        <p14:creationId xmlns:p14="http://schemas.microsoft.com/office/powerpoint/2010/main" val="1061065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9378D9-CEFC-614E-AE70-E7EEF07B2C6B}"/>
              </a:ext>
            </a:extLst>
          </p:cNvPr>
          <p:cNvSpPr>
            <a:spLocks noGrp="1"/>
          </p:cNvSpPr>
          <p:nvPr>
            <p:ph type="title"/>
          </p:nvPr>
        </p:nvSpPr>
        <p:spPr>
          <a:xfrm>
            <a:off x="1291325" y="573131"/>
            <a:ext cx="4680849" cy="1461188"/>
          </a:xfrm>
        </p:spPr>
        <p:txBody>
          <a:bodyPr/>
          <a:lstStyle/>
          <a:p>
            <a:r>
              <a:rPr lang="en-US" dirty="0">
                <a:latin typeface="Gill Sans MT" panose="020B0502020104020203" pitchFamily="34" charset="0"/>
              </a:rPr>
              <a:t>Summary of halls condition</a:t>
            </a:r>
          </a:p>
        </p:txBody>
      </p:sp>
      <p:sp>
        <p:nvSpPr>
          <p:cNvPr id="5" name="Content Placeholder 4">
            <a:extLst>
              <a:ext uri="{FF2B5EF4-FFF2-40B4-BE49-F238E27FC236}">
                <a16:creationId xmlns:a16="http://schemas.microsoft.com/office/drawing/2014/main" id="{6431299D-9FE3-2548-81C2-891FDD4C4E87}"/>
              </a:ext>
            </a:extLst>
          </p:cNvPr>
          <p:cNvSpPr>
            <a:spLocks noGrp="1"/>
          </p:cNvSpPr>
          <p:nvPr>
            <p:ph idx="1"/>
          </p:nvPr>
        </p:nvSpPr>
        <p:spPr>
          <a:xfrm>
            <a:off x="1576351" y="1872394"/>
            <a:ext cx="8380400" cy="4757006"/>
          </a:xfrm>
        </p:spPr>
        <p:txBody>
          <a:bodyPr/>
          <a:lstStyle/>
          <a:p>
            <a:pPr marL="285750" indent="-285750">
              <a:spcAft>
                <a:spcPts val="900"/>
              </a:spcAft>
              <a:buFont typeface="Arial" panose="020B0604020202020204" pitchFamily="34" charset="0"/>
              <a:buChar char="•"/>
            </a:pPr>
            <a:r>
              <a:rPr lang="mi-NZ" dirty="0">
                <a:latin typeface="Gill Sans MT" panose="020B0502020104020203" pitchFamily="34" charset="0"/>
              </a:rPr>
              <a:t>Building condition groups have been scored by their CGI rating in the recent Asset Condition Assessments undertaken by SPM (A = best condition, D = worst condition).</a:t>
            </a:r>
          </a:p>
          <a:p>
            <a:pPr marL="285750" indent="-285750">
              <a:spcAft>
                <a:spcPts val="900"/>
              </a:spcAft>
              <a:buFont typeface="Arial" panose="020B0604020202020204" pitchFamily="34" charset="0"/>
              <a:buChar char="•"/>
            </a:pPr>
            <a:r>
              <a:rPr lang="mi-NZ" dirty="0">
                <a:latin typeface="Gill Sans MT" panose="020B0502020104020203" pitchFamily="34" charset="0"/>
              </a:rPr>
              <a:t>Most of the better used/maintained halls are located next to a school.</a:t>
            </a:r>
          </a:p>
          <a:p>
            <a:pPr marL="285750" indent="-285750">
              <a:spcAft>
                <a:spcPts val="900"/>
              </a:spcAft>
              <a:buFont typeface="Arial" panose="020B0604020202020204" pitchFamily="34" charset="0"/>
              <a:buChar char="•"/>
            </a:pPr>
            <a:r>
              <a:rPr lang="en-US" dirty="0">
                <a:latin typeface="Gill Sans MT" panose="020B0502020104020203" pitchFamily="34" charset="0"/>
              </a:rPr>
              <a:t>48% of halls have evidence of mold on ceiling.</a:t>
            </a:r>
          </a:p>
          <a:p>
            <a:pPr marL="285750" indent="-285750">
              <a:spcAft>
                <a:spcPts val="900"/>
              </a:spcAft>
              <a:buFont typeface="Arial" panose="020B0604020202020204" pitchFamily="34" charset="0"/>
              <a:buChar char="•"/>
            </a:pPr>
            <a:r>
              <a:rPr lang="en-US" dirty="0">
                <a:latin typeface="Gill Sans MT" panose="020B0502020104020203" pitchFamily="34" charset="0"/>
              </a:rPr>
              <a:t>27% of halls have staining or sagging on ceiling suggesting a roof leak.</a:t>
            </a:r>
          </a:p>
          <a:p>
            <a:pPr marL="285750" indent="-285750">
              <a:spcAft>
                <a:spcPts val="900"/>
              </a:spcAft>
              <a:buFont typeface="Arial" panose="020B0604020202020204" pitchFamily="34" charset="0"/>
              <a:buChar char="•"/>
            </a:pPr>
            <a:r>
              <a:rPr lang="mi-NZ" dirty="0">
                <a:latin typeface="Gill Sans MT" panose="020B0502020104020203" pitchFamily="34" charset="0"/>
              </a:rPr>
              <a:t>Some halls have well functioning committees who are knowledgable and connected in the community.</a:t>
            </a:r>
          </a:p>
          <a:p>
            <a:pPr marL="285750" indent="-285750">
              <a:spcAft>
                <a:spcPts val="900"/>
              </a:spcAft>
              <a:buFont typeface="Arial" panose="020B0604020202020204" pitchFamily="34" charset="0"/>
              <a:buChar char="•"/>
            </a:pPr>
            <a:r>
              <a:rPr lang="en-US" dirty="0">
                <a:latin typeface="Gill Sans MT" panose="020B0502020104020203" pitchFamily="34" charset="0"/>
              </a:rPr>
              <a:t>Targeted Rate received does not always have a direct correlation with state of building, committee ability and community use has a large impact. Some halls would benefit hugely from an increased TR, others need alternative forms of support, and some are working well independently.</a:t>
            </a:r>
          </a:p>
          <a:p>
            <a:pPr marL="285750" indent="-285750">
              <a:spcAft>
                <a:spcPts val="900"/>
              </a:spcAft>
              <a:buFont typeface="Arial" panose="020B0604020202020204" pitchFamily="34" charset="0"/>
              <a:buChar char="•"/>
            </a:pPr>
            <a:r>
              <a:rPr lang="en-US" dirty="0">
                <a:latin typeface="Gill Sans MT" panose="020B0502020104020203" pitchFamily="34" charset="0"/>
              </a:rPr>
              <a:t>Earthquake rating across the board is low, further investigation is planned to understand the needs of the buildings to bring them up to the threshold of 34% for them to not be considered earthquake prone. Except for Ruawaro, these are Initial Seismic Assessments, and the numbers may change.</a:t>
            </a:r>
          </a:p>
          <a:p>
            <a:pPr marL="285750" indent="-285750">
              <a:spcAft>
                <a:spcPts val="900"/>
              </a:spcAft>
              <a:buFont typeface="Arial" panose="020B0604020202020204" pitchFamily="34" charset="0"/>
              <a:buChar char="•"/>
            </a:pPr>
            <a:r>
              <a:rPr lang="en-US" dirty="0">
                <a:latin typeface="Gill Sans MT" panose="020B0502020104020203" pitchFamily="34" charset="0"/>
              </a:rPr>
              <a:t>All data collected by SPM does not include roof condition.  Assessments are planned to investigate the condition of all hall roofs and may change which condition group a hall sits in. Staff can see from site visits that many halls need roof repairs or replacements.</a:t>
            </a:r>
          </a:p>
        </p:txBody>
      </p:sp>
    </p:spTree>
    <p:extLst>
      <p:ext uri="{BB962C8B-B14F-4D97-AF65-F5344CB8AC3E}">
        <p14:creationId xmlns:p14="http://schemas.microsoft.com/office/powerpoint/2010/main" val="3449843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387F77-DE86-DC9D-90C9-8009E701F639}"/>
              </a:ext>
            </a:extLst>
          </p:cNvPr>
          <p:cNvPicPr>
            <a:picLocks noChangeAspect="1"/>
          </p:cNvPicPr>
          <p:nvPr/>
        </p:nvPicPr>
        <p:blipFill rotWithShape="1">
          <a:blip r:embed="rId3"/>
          <a:srcRect l="16754"/>
          <a:stretch/>
        </p:blipFill>
        <p:spPr>
          <a:xfrm>
            <a:off x="902672" y="2656718"/>
            <a:ext cx="9674296" cy="4902957"/>
          </a:xfrm>
          <a:prstGeom prst="rect">
            <a:avLst/>
          </a:prstGeom>
        </p:spPr>
      </p:pic>
      <p:sp>
        <p:nvSpPr>
          <p:cNvPr id="2" name="Title 1">
            <a:extLst>
              <a:ext uri="{FF2B5EF4-FFF2-40B4-BE49-F238E27FC236}">
                <a16:creationId xmlns:a16="http://schemas.microsoft.com/office/drawing/2014/main" id="{C1BA841A-1A4F-3D41-AA08-693FFE65C272}"/>
              </a:ext>
            </a:extLst>
          </p:cNvPr>
          <p:cNvSpPr>
            <a:spLocks noGrp="1"/>
          </p:cNvSpPr>
          <p:nvPr>
            <p:ph type="title"/>
          </p:nvPr>
        </p:nvSpPr>
        <p:spPr>
          <a:xfrm>
            <a:off x="608124" y="-130814"/>
            <a:ext cx="9221689" cy="1144534"/>
          </a:xfrm>
        </p:spPr>
        <p:txBody>
          <a:bodyPr/>
          <a:lstStyle/>
          <a:p>
            <a:r>
              <a:rPr lang="en-US" dirty="0">
                <a:latin typeface="Gill Sans MT" panose="020B0502020104020203" pitchFamily="34" charset="0"/>
              </a:rPr>
              <a:t>Asset investment needed 2024-2034</a:t>
            </a:r>
          </a:p>
        </p:txBody>
      </p:sp>
      <p:sp>
        <p:nvSpPr>
          <p:cNvPr id="3" name="Content Placeholder 2">
            <a:extLst>
              <a:ext uri="{FF2B5EF4-FFF2-40B4-BE49-F238E27FC236}">
                <a16:creationId xmlns:a16="http://schemas.microsoft.com/office/drawing/2014/main" id="{890AC3E9-AF2A-B147-9A3B-14CF8E5F5025}"/>
              </a:ext>
            </a:extLst>
          </p:cNvPr>
          <p:cNvSpPr>
            <a:spLocks noGrp="1"/>
          </p:cNvSpPr>
          <p:nvPr>
            <p:ph sz="half" idx="1"/>
          </p:nvPr>
        </p:nvSpPr>
        <p:spPr>
          <a:xfrm>
            <a:off x="587439" y="785250"/>
            <a:ext cx="9751964" cy="1916916"/>
          </a:xfrm>
        </p:spPr>
        <p:txBody>
          <a:bodyPr/>
          <a:lstStyle/>
          <a:p>
            <a:pPr marL="285750" indent="-285750">
              <a:buFont typeface="Arial" panose="020B0604020202020204" pitchFamily="34" charset="0"/>
              <a:buChar char="•"/>
            </a:pPr>
            <a:r>
              <a:rPr lang="en-US" dirty="0">
                <a:latin typeface="Gill Sans MT" panose="020B0502020104020203" pitchFamily="34" charset="0"/>
              </a:rPr>
              <a:t>On WDC owned Community Halls there is $7.66 million dollars of investment needed to replace current assets like-for-like. </a:t>
            </a:r>
          </a:p>
          <a:p>
            <a:pPr marL="285750" indent="-285750">
              <a:buFont typeface="Arial" panose="020B0604020202020204" pitchFamily="34" charset="0"/>
              <a:buChar char="•"/>
            </a:pPr>
            <a:r>
              <a:rPr lang="en-US" dirty="0">
                <a:latin typeface="Gill Sans MT" panose="020B0502020104020203" pitchFamily="34" charset="0"/>
              </a:rPr>
              <a:t>This number is made up of $5.33m in </a:t>
            </a:r>
            <a:r>
              <a:rPr lang="en-US" dirty="0" err="1">
                <a:latin typeface="Gill Sans MT" panose="020B0502020104020203" pitchFamily="34" charset="0"/>
              </a:rPr>
              <a:t>CapEx</a:t>
            </a:r>
            <a:r>
              <a:rPr lang="en-US" dirty="0">
                <a:latin typeface="Gill Sans MT" panose="020B0502020104020203" pitchFamily="34" charset="0"/>
              </a:rPr>
              <a:t> and $2.26m in </a:t>
            </a:r>
            <a:r>
              <a:rPr lang="en-US" dirty="0" err="1">
                <a:latin typeface="Gill Sans MT" panose="020B0502020104020203" pitchFamily="34" charset="0"/>
              </a:rPr>
              <a:t>OpEx</a:t>
            </a:r>
            <a:r>
              <a:rPr lang="en-US" dirty="0">
                <a:latin typeface="Gill Sans MT" panose="020B0502020104020203" pitchFamily="34" charset="0"/>
              </a:rPr>
              <a:t>, most of the </a:t>
            </a:r>
            <a:r>
              <a:rPr lang="en-US" dirty="0" err="1">
                <a:latin typeface="Gill Sans MT" panose="020B0502020104020203" pitchFamily="34" charset="0"/>
              </a:rPr>
              <a:t>OpEx</a:t>
            </a:r>
            <a:r>
              <a:rPr lang="en-US" dirty="0">
                <a:latin typeface="Gill Sans MT" panose="020B0502020104020203" pitchFamily="34" charset="0"/>
              </a:rPr>
              <a:t> is painting and floor finishes. </a:t>
            </a:r>
          </a:p>
          <a:p>
            <a:pPr marL="285750" indent="-285750">
              <a:buFont typeface="Arial" panose="020B0604020202020204" pitchFamily="34" charset="0"/>
              <a:buChar char="•"/>
            </a:pPr>
            <a:r>
              <a:rPr lang="en-US" dirty="0">
                <a:latin typeface="Gill Sans MT" panose="020B0502020104020203" pitchFamily="34" charset="0"/>
              </a:rPr>
              <a:t>This figure is inclusive of inflation and is a realistic cost but </a:t>
            </a:r>
            <a:r>
              <a:rPr lang="en-US" b="1" u="sng" dirty="0">
                <a:latin typeface="Gill Sans MT" panose="020B0502020104020203" pitchFamily="34" charset="0"/>
              </a:rPr>
              <a:t>does not include any work on roofs,</a:t>
            </a:r>
            <a:r>
              <a:rPr lang="en-US" b="1" dirty="0">
                <a:latin typeface="Gill Sans MT" panose="020B0502020104020203" pitchFamily="34" charset="0"/>
              </a:rPr>
              <a:t> asbestos removal, seismic strengthening or comprehensive labour costs</a:t>
            </a:r>
            <a:r>
              <a:rPr lang="en-US" dirty="0">
                <a:latin typeface="Gill Sans MT" panose="020B0502020104020203" pitchFamily="34" charset="0"/>
              </a:rPr>
              <a:t>.</a:t>
            </a:r>
          </a:p>
          <a:p>
            <a:pPr marL="285750" indent="-285750">
              <a:buFont typeface="Arial" panose="020B0604020202020204" pitchFamily="34" charset="0"/>
              <a:buChar char="•"/>
            </a:pPr>
            <a:r>
              <a:rPr lang="en-US" dirty="0">
                <a:latin typeface="Gill Sans MT" panose="020B0502020104020203" pitchFamily="34" charset="0"/>
              </a:rPr>
              <a:t>When this work isn’t completed, the asset deteriorates and can no longer meet the community needs and may need to be closed, demolished or sold.</a:t>
            </a:r>
          </a:p>
        </p:txBody>
      </p:sp>
      <p:pic>
        <p:nvPicPr>
          <p:cNvPr id="5" name="Picture 4">
            <a:extLst>
              <a:ext uri="{FF2B5EF4-FFF2-40B4-BE49-F238E27FC236}">
                <a16:creationId xmlns:a16="http://schemas.microsoft.com/office/drawing/2014/main" id="{DC156879-BB5D-3806-9DB1-2C2E171F1055}"/>
              </a:ext>
            </a:extLst>
          </p:cNvPr>
          <p:cNvPicPr>
            <a:picLocks noChangeAspect="1"/>
          </p:cNvPicPr>
          <p:nvPr/>
        </p:nvPicPr>
        <p:blipFill rotWithShape="1">
          <a:blip r:embed="rId3"/>
          <a:srcRect r="90995" b="66450"/>
          <a:stretch/>
        </p:blipFill>
        <p:spPr>
          <a:xfrm>
            <a:off x="114845" y="5975519"/>
            <a:ext cx="945189" cy="1485703"/>
          </a:xfrm>
          <a:prstGeom prst="rect">
            <a:avLst/>
          </a:prstGeom>
        </p:spPr>
      </p:pic>
    </p:spTree>
    <p:extLst>
      <p:ext uri="{BB962C8B-B14F-4D97-AF65-F5344CB8AC3E}">
        <p14:creationId xmlns:p14="http://schemas.microsoft.com/office/powerpoint/2010/main" val="458875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DRMSDIP" val="DIP0"/>
</p:tagLst>
</file>

<file path=ppt/theme/theme1.xml><?xml version="1.0" encoding="utf-8"?>
<a:theme xmlns:a="http://schemas.openxmlformats.org/drawingml/2006/main" name="Office Theme">
  <a:themeElements>
    <a:clrScheme name="WDC NEW">
      <a:dk1>
        <a:srgbClr val="000000"/>
      </a:dk1>
      <a:lt1>
        <a:srgbClr val="FFFFFF"/>
      </a:lt1>
      <a:dk2>
        <a:srgbClr val="008AB1"/>
      </a:dk2>
      <a:lt2>
        <a:srgbClr val="535659"/>
      </a:lt2>
      <a:accent1>
        <a:srgbClr val="E30520"/>
      </a:accent1>
      <a:accent2>
        <a:srgbClr val="FFED00"/>
      </a:accent2>
      <a:accent3>
        <a:srgbClr val="A5A5A5"/>
      </a:accent3>
      <a:accent4>
        <a:srgbClr val="008AB1"/>
      </a:accent4>
      <a:accent5>
        <a:srgbClr val="FEFFFF"/>
      </a:accent5>
      <a:accent6>
        <a:srgbClr val="000000"/>
      </a:accent6>
      <a:hlink>
        <a:srgbClr val="008AB1"/>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26916A6CEB52409F11E7FA24022EF8" ma:contentTypeVersion="3" ma:contentTypeDescription="Create a new document." ma:contentTypeScope="" ma:versionID="dfd3543e0d0446fa1100dc62144650ea">
  <xsd:schema xmlns:xsd="http://www.w3.org/2001/XMLSchema" xmlns:xs="http://www.w3.org/2001/XMLSchema" xmlns:p="http://schemas.microsoft.com/office/2006/metadata/properties" xmlns:ns2="76a4eae9-f630-497e-988d-3ec914de2a6a" targetNamespace="http://schemas.microsoft.com/office/2006/metadata/properties" ma:root="true" ma:fieldsID="0b7fa3512eb721c670d792e3ec990e0a" ns2:_="">
    <xsd:import namespace="76a4eae9-f630-497e-988d-3ec914de2a6a"/>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a4eae9-f630-497e-988d-3ec914de2a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AB4C1A-176A-450B-9BB3-A9989B1B3EEE}">
  <ds:schemaRefs>
    <ds:schemaRef ds:uri="http://schemas.microsoft.com/sharepoint/v3/contenttype/forms"/>
  </ds:schemaRefs>
</ds:datastoreItem>
</file>

<file path=customXml/itemProps2.xml><?xml version="1.0" encoding="utf-8"?>
<ds:datastoreItem xmlns:ds="http://schemas.openxmlformats.org/officeDocument/2006/customXml" ds:itemID="{C35E12F4-F035-4D9C-AD94-E150ACBCFC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a4eae9-f630-497e-988d-3ec914de2a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WDC Do It Right PowerPoint (Internal Only)</Template>
  <TotalTime>2723</TotalTime>
  <Words>2524</Words>
  <Application>Microsoft Office PowerPoint</Application>
  <PresentationFormat>Custom</PresentationFormat>
  <Paragraphs>354</Paragraphs>
  <Slides>20</Slides>
  <Notes>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Waikato District Council  Community Halls</vt:lpstr>
      <vt:lpstr>Community Halls</vt:lpstr>
      <vt:lpstr>Building Condition Group A</vt:lpstr>
      <vt:lpstr>Building Condition Group B</vt:lpstr>
      <vt:lpstr>PowerPoint Presentation</vt:lpstr>
      <vt:lpstr>Building Condition Group C</vt:lpstr>
      <vt:lpstr>Building Condition Group D</vt:lpstr>
      <vt:lpstr>Summary of halls condition</vt:lpstr>
      <vt:lpstr>Asset investment needed 2024-2034</vt:lpstr>
      <vt:lpstr>Projects to be completed</vt:lpstr>
      <vt:lpstr>Hall catchment population growth</vt:lpstr>
      <vt:lpstr>Increased population  increased needs  increased service level</vt:lpstr>
      <vt:lpstr>Our current service level</vt:lpstr>
      <vt:lpstr>Level of service considerations</vt:lpstr>
      <vt:lpstr>Hall review process &amp; outcome</vt:lpstr>
      <vt:lpstr>Outcome options</vt:lpstr>
      <vt:lpstr>Community Halls</vt:lpstr>
      <vt:lpstr>Consultation</vt:lpstr>
      <vt:lpstr>Timeline</vt:lpstr>
      <vt:lpstr>Thank you for your attention.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Option 1</dc:title>
  <dc:creator>Emah Lane</dc:creator>
  <cp:lastModifiedBy>Emah Lane</cp:lastModifiedBy>
  <cp:revision>59</cp:revision>
  <dcterms:created xsi:type="dcterms:W3CDTF">2023-05-22T20:40:12Z</dcterms:created>
  <dcterms:modified xsi:type="dcterms:W3CDTF">2023-08-28T02:18:13Z</dcterms:modified>
</cp:coreProperties>
</file>