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284" r:id="rId6"/>
    <p:sldId id="637" r:id="rId7"/>
    <p:sldId id="629" r:id="rId8"/>
    <p:sldId id="657" r:id="rId9"/>
    <p:sldId id="668" r:id="rId10"/>
    <p:sldId id="631" r:id="rId11"/>
    <p:sldId id="659" r:id="rId12"/>
    <p:sldId id="643" r:id="rId13"/>
    <p:sldId id="258" r:id="rId14"/>
    <p:sldId id="656" r:id="rId15"/>
    <p:sldId id="632" r:id="rId16"/>
    <p:sldId id="645" r:id="rId17"/>
    <p:sldId id="640" r:id="rId18"/>
    <p:sldId id="648" r:id="rId19"/>
    <p:sldId id="647" r:id="rId20"/>
    <p:sldId id="655" r:id="rId21"/>
    <p:sldId id="649" r:id="rId22"/>
    <p:sldId id="660" r:id="rId23"/>
    <p:sldId id="667" r:id="rId24"/>
    <p:sldId id="662" r:id="rId25"/>
    <p:sldId id="663" r:id="rId26"/>
    <p:sldId id="661" r:id="rId27"/>
    <p:sldId id="666" r:id="rId28"/>
    <p:sldId id="654" r:id="rId29"/>
    <p:sldId id="653" r:id="rId30"/>
    <p:sldId id="638" r:id="rId31"/>
    <p:sldId id="639" r:id="rId32"/>
  </p:sldIdLst>
  <p:sldSz cx="10691813" cy="7559675"/>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975164-CFFC-7C3E-CB69-81A5D9623D48}" name="Donna Tracey" initials="DT" userId="S::Donna.Tracey@waikatodc.govt.nz::764f98d0-0620-4d55-945b-412caff9b357" providerId="AD"/>
  <p188:author id="{69055778-EF32-E62B-2113-B0FFAFD99718}" name="Jim Ebenhoh" initials="JE" userId="S::Jim.Ebenhoh@waikatodc.govt.nz::273f3fd5-be52-4e26-8225-a1363fd43e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77637" autoAdjust="0"/>
  </p:normalViewPr>
  <p:slideViewPr>
    <p:cSldViewPr snapToGrid="0">
      <p:cViewPr varScale="1">
        <p:scale>
          <a:sx n="39" d="100"/>
          <a:sy n="39" d="100"/>
        </p:scale>
        <p:origin x="1526" y="43"/>
      </p:cViewPr>
      <p:guideLst>
        <p:guide orient="horz" pos="2381"/>
        <p:guide pos="3368"/>
      </p:guideLst>
    </p:cSldViewPr>
  </p:slideViewPr>
  <p:outlineViewPr>
    <p:cViewPr>
      <p:scale>
        <a:sx n="33" d="100"/>
        <a:sy n="33" d="100"/>
      </p:scale>
      <p:origin x="0" y="-1012"/>
    </p:cViewPr>
  </p:outlineViewPr>
  <p:notesTextViewPr>
    <p:cViewPr>
      <p:scale>
        <a:sx n="1" d="1"/>
        <a:sy n="1" d="1"/>
      </p:scale>
      <p:origin x="0" y="0"/>
    </p:cViewPr>
  </p:notesTextViewPr>
  <p:sorterViewPr>
    <p:cViewPr>
      <p:scale>
        <a:sx n="100" d="100"/>
        <a:sy n="100" d="100"/>
      </p:scale>
      <p:origin x="0" y="-15280"/>
    </p:cViewPr>
  </p:sorterViewPr>
  <p:notesViewPr>
    <p:cSldViewPr snapToGrid="0">
      <p:cViewPr>
        <p:scale>
          <a:sx n="1" d="2"/>
          <a:sy n="1" d="2"/>
        </p:scale>
        <p:origin x="27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AFB4DD-AAE5-6D49-B734-CA032777A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0A2A59-1B74-0D4E-8B08-7DD8686990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79A6CA-4C76-BC46-98A9-8BBC4DC2D9F2}" type="datetimeFigureOut">
              <a:rPr lang="en-US" smtClean="0"/>
              <a:t>6/21/2023</a:t>
            </a:fld>
            <a:endParaRPr lang="en-US"/>
          </a:p>
        </p:txBody>
      </p:sp>
      <p:sp>
        <p:nvSpPr>
          <p:cNvPr id="4" name="Footer Placeholder 3">
            <a:extLst>
              <a:ext uri="{FF2B5EF4-FFF2-40B4-BE49-F238E27FC236}">
                <a16:creationId xmlns:a16="http://schemas.microsoft.com/office/drawing/2014/main" id="{95ECD271-8C74-7041-B37A-91A2B838F1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5B8E65-8ABB-2346-BA93-B378481EBD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4DF1F6-28A6-D24C-9932-8441EF8B251B}" type="slidenum">
              <a:rPr lang="en-US" smtClean="0"/>
              <a:t>‹#›</a:t>
            </a:fld>
            <a:endParaRPr lang="en-US"/>
          </a:p>
        </p:txBody>
      </p:sp>
    </p:spTree>
    <p:extLst>
      <p:ext uri="{BB962C8B-B14F-4D97-AF65-F5344CB8AC3E}">
        <p14:creationId xmlns:p14="http://schemas.microsoft.com/office/powerpoint/2010/main" val="1173830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44269-C5B5-4CFC-B30E-5B9D89F16620}" type="datetimeFigureOut">
              <a:rPr lang="en-NZ" smtClean="0"/>
              <a:t>21/06/2023</a:t>
            </a:fld>
            <a:endParaRPr lang="en-NZ"/>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11EEB-FCE3-4182-A891-EC164CF30027}" type="slidenum">
              <a:rPr lang="en-NZ" smtClean="0"/>
              <a:t>‹#›</a:t>
            </a:fld>
            <a:endParaRPr lang="en-NZ"/>
          </a:p>
        </p:txBody>
      </p:sp>
    </p:spTree>
    <p:extLst>
      <p:ext uri="{BB962C8B-B14F-4D97-AF65-F5344CB8AC3E}">
        <p14:creationId xmlns:p14="http://schemas.microsoft.com/office/powerpoint/2010/main" val="115327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211EEB-FCE3-4182-A891-EC164CF30027}" type="slidenum">
              <a:rPr lang="en-NZ" smtClean="0"/>
              <a:t>2</a:t>
            </a:fld>
            <a:endParaRPr lang="en-NZ"/>
          </a:p>
        </p:txBody>
      </p:sp>
    </p:spTree>
    <p:extLst>
      <p:ext uri="{BB962C8B-B14F-4D97-AF65-F5344CB8AC3E}">
        <p14:creationId xmlns:p14="http://schemas.microsoft.com/office/powerpoint/2010/main" val="207840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effectLst/>
                <a:ea typeface="Times New Roman" panose="02020603050405020304" pitchFamily="18" charset="0"/>
                <a:cs typeface="Times New Roman" panose="02020603050405020304" pitchFamily="18" charset="0"/>
              </a:rPr>
              <a:t>The image to the right was developed by a member of the PWRG to assist with understanding and communicating the impacts of erosion over the last 10 years. </a:t>
            </a:r>
          </a:p>
          <a:p>
            <a:pPr algn="just"/>
            <a:r>
              <a:rPr lang="en-NZ" sz="1200" dirty="0">
                <a:effectLst/>
                <a:ea typeface="Times New Roman" panose="02020603050405020304" pitchFamily="18" charset="0"/>
                <a:cs typeface="Times New Roman" panose="02020603050405020304" pitchFamily="18" charset="0"/>
              </a:rPr>
              <a:t> </a:t>
            </a:r>
          </a:p>
          <a:p>
            <a:r>
              <a:rPr lang="en-NZ" sz="1200" dirty="0">
                <a:effectLst/>
                <a:ea typeface="Times New Roman" panose="02020603050405020304" pitchFamily="18" charset="0"/>
                <a:cs typeface="Times New Roman" panose="02020603050405020304" pitchFamily="18" charset="0"/>
              </a:rPr>
              <a:t>The image shows the approximate edge of the dune at various time periods from 2002 to 2022 (the black lines are manual measurements taken by the PWRG member). </a:t>
            </a:r>
          </a:p>
          <a:p>
            <a:endParaRPr lang="en-NZ" dirty="0"/>
          </a:p>
        </p:txBody>
      </p:sp>
      <p:sp>
        <p:nvSpPr>
          <p:cNvPr id="4" name="Slide Number Placeholder 3"/>
          <p:cNvSpPr>
            <a:spLocks noGrp="1"/>
          </p:cNvSpPr>
          <p:nvPr>
            <p:ph type="sldNum" sz="quarter" idx="5"/>
          </p:nvPr>
        </p:nvSpPr>
        <p:spPr/>
        <p:txBody>
          <a:bodyPr/>
          <a:lstStyle/>
          <a:p>
            <a:fld id="{26211EEB-FCE3-4182-A891-EC164CF30027}" type="slidenum">
              <a:rPr lang="en-NZ" smtClean="0"/>
              <a:t>16</a:t>
            </a:fld>
            <a:endParaRPr lang="en-NZ"/>
          </a:p>
        </p:txBody>
      </p:sp>
    </p:spTree>
    <p:extLst>
      <p:ext uri="{BB962C8B-B14F-4D97-AF65-F5344CB8AC3E}">
        <p14:creationId xmlns:p14="http://schemas.microsoft.com/office/powerpoint/2010/main" val="256956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NZ" sz="1200" dirty="0">
                <a:effectLst/>
                <a:latin typeface="Gill Sans MT" panose="020B0502020104020203" pitchFamily="34" charset="0"/>
                <a:ea typeface="Times New Roman" panose="02020603050405020304" pitchFamily="18" charset="0"/>
                <a:cs typeface="Calibri" panose="020F0502020204030204" pitchFamily="34" charset="0"/>
              </a:rPr>
              <a:t>Alongside the work of the PWRG, other proposals have been put forward from the community over the past 2 years. </a:t>
            </a:r>
            <a:endParaRPr lang="en-NZ" sz="1200" dirty="0">
              <a:effectLst/>
              <a:latin typeface="Bookman Old Style" panose="02050604050505020204" pitchFamily="18" charset="0"/>
              <a:ea typeface="Times New Roman" panose="02020603050405020304" pitchFamily="18" charset="0"/>
              <a:cs typeface="Calibri" panose="020F0502020204030204" pitchFamily="34" charset="0"/>
            </a:endParaRPr>
          </a:p>
          <a:p>
            <a:pPr marL="342900" lvl="0" indent="-342900">
              <a:lnSpc>
                <a:spcPct val="115000"/>
              </a:lnSpc>
              <a:spcAft>
                <a:spcPts val="1000"/>
              </a:spcAft>
              <a:buFont typeface="Gill Sans MT" panose="020B0502020104020203" pitchFamily="34" charset="0"/>
              <a:buChar char="-"/>
            </a:pPr>
            <a:r>
              <a:rPr lang="en-NZ" sz="1200" dirty="0">
                <a:effectLst/>
                <a:latin typeface="Gill Sans MT" panose="020B0502020104020203" pitchFamily="34" charset="0"/>
                <a:ea typeface="Times New Roman" panose="02020603050405020304" pitchFamily="18" charset="0"/>
                <a:cs typeface="Calibri" panose="020F0502020204030204" pitchFamily="34" charset="0"/>
              </a:rPr>
              <a:t>The first proposal was advanced by members of the PWRG for sandbags and beach nourishment at Sunset Beach to combat erosion. Council agreed to cover the costs of an independent technical peer review by T&amp;T. However, the peer review was not favourable and the proposal was not advanced.  </a:t>
            </a:r>
          </a:p>
          <a:p>
            <a:pPr marL="342900" lvl="0" indent="-342900">
              <a:lnSpc>
                <a:spcPct val="115000"/>
              </a:lnSpc>
              <a:spcAft>
                <a:spcPts val="1000"/>
              </a:spcAft>
              <a:buFont typeface="Gill Sans MT" panose="020B0502020104020203" pitchFamily="34" charset="0"/>
              <a:buChar char="-"/>
            </a:pPr>
            <a:r>
              <a:rPr lang="en-NZ" sz="1200" dirty="0">
                <a:effectLst/>
                <a:latin typeface="Gill Sans MT" panose="020B0502020104020203" pitchFamily="34" charset="0"/>
                <a:ea typeface="Times New Roman" panose="02020603050405020304" pitchFamily="18" charset="0"/>
                <a:cs typeface="Calibri" panose="020F0502020204030204" pitchFamily="34" charset="0"/>
              </a:rPr>
              <a:t>The second proposal was for the installation of piles at the edge of the carpark to allow sand nourishment to occur via trucks backing up to a reinforced edge.  This proposal was the subject of an application under the Three Water Reform Better Off Funding programme but it was not successful. </a:t>
            </a:r>
            <a:endParaRPr lang="en-NZ" sz="1200" dirty="0">
              <a:effectLst/>
              <a:latin typeface="Bookman Old Style" panose="02050604050505020204" pitchFamily="18" charset="0"/>
              <a:ea typeface="Times New Roman" panose="02020603050405020304" pitchFamily="18" charset="0"/>
              <a:cs typeface="Calibri" panose="020F0502020204030204" pitchFamily="34" charset="0"/>
            </a:endParaRPr>
          </a:p>
          <a:p>
            <a:pPr marL="342900" lvl="0" indent="-342900">
              <a:lnSpc>
                <a:spcPct val="115000"/>
              </a:lnSpc>
              <a:spcAft>
                <a:spcPts val="1000"/>
              </a:spcAft>
              <a:buFont typeface="Gill Sans MT" panose="020B0502020104020203" pitchFamily="34" charset="0"/>
              <a:buChar char="-"/>
            </a:pPr>
            <a:r>
              <a:rPr lang="en-NZ" sz="1200" dirty="0">
                <a:effectLst/>
                <a:latin typeface="Gill Sans MT" panose="020B0502020104020203" pitchFamily="34" charset="0"/>
                <a:ea typeface="Times New Roman" panose="02020603050405020304" pitchFamily="18" charset="0"/>
                <a:cs typeface="Calibri" panose="020F0502020204030204" pitchFamily="34" charset="0"/>
              </a:rPr>
              <a:t>The third proposal is a request for Council to place rocks at the base of the dune using the emergency provisions of s.330 of the RMA. While the RMA does allow for emergency works to be done initially, a resource consent must be sought retrospectively.  However</a:t>
            </a:r>
            <a:r>
              <a:rPr lang="en-NZ" sz="1200" dirty="0">
                <a:latin typeface="Gill Sans MT" panose="020B0502020104020203" pitchFamily="34" charset="0"/>
                <a:ea typeface="Times New Roman" panose="02020603050405020304" pitchFamily="18" charset="0"/>
                <a:cs typeface="Calibri" panose="020F0502020204030204" pitchFamily="34" charset="0"/>
              </a:rPr>
              <a:t>, this measure is not supported by the technical advice received by Council to date and may be challenging to retrospectively gain resource consent as a result.</a:t>
            </a:r>
            <a:endParaRPr lang="en-NZ" sz="1200" dirty="0">
              <a:effectLst/>
              <a:latin typeface="Bookman Old Style" panose="02050604050505020204" pitchFamily="18" charset="0"/>
              <a:ea typeface="Times New Roman" panose="02020603050405020304" pitchFamily="18" charset="0"/>
              <a:cs typeface="Calibri" panose="020F0502020204030204" pitchFamily="34" charset="0"/>
            </a:endParaRPr>
          </a:p>
          <a:p>
            <a:pPr marL="342900" lvl="0" indent="-342900">
              <a:lnSpc>
                <a:spcPct val="115000"/>
              </a:lnSpc>
              <a:spcAft>
                <a:spcPts val="1000"/>
              </a:spcAft>
              <a:buFont typeface="Gill Sans MT" panose="020B0502020104020203" pitchFamily="34" charset="0"/>
              <a:buChar char="-"/>
            </a:pPr>
            <a:r>
              <a:rPr lang="en-NZ" sz="1200" dirty="0">
                <a:effectLst/>
                <a:latin typeface="Gill Sans MT" panose="020B0502020104020203" pitchFamily="34" charset="0"/>
                <a:ea typeface="Times New Roman" panose="02020603050405020304" pitchFamily="18" charset="0"/>
                <a:cs typeface="Calibri" panose="020F0502020204030204" pitchFamily="34" charset="0"/>
              </a:rPr>
              <a:t>The advice from </a:t>
            </a:r>
            <a:r>
              <a:rPr lang="en-NZ" sz="1200" dirty="0" err="1">
                <a:effectLst/>
                <a:latin typeface="Gill Sans MT" panose="020B0502020104020203" pitchFamily="34" charset="0"/>
                <a:ea typeface="Times New Roman" panose="02020603050405020304" pitchFamily="18" charset="0"/>
                <a:cs typeface="Calibri" panose="020F0502020204030204" pitchFamily="34" charset="0"/>
              </a:rPr>
              <a:t>eCoast</a:t>
            </a:r>
            <a:r>
              <a:rPr lang="en-NZ" sz="1200" dirty="0">
                <a:effectLst/>
                <a:latin typeface="Gill Sans MT" panose="020B0502020104020203" pitchFamily="34" charset="0"/>
                <a:ea typeface="Times New Roman" panose="02020603050405020304" pitchFamily="18" charset="0"/>
                <a:cs typeface="Calibri" panose="020F0502020204030204" pitchFamily="34" charset="0"/>
              </a:rPr>
              <a:t> is that a hard structure / rock revetment is not recommended for this location, given the potential for edge effects (where erosion is increased where the rock structure ends), increased erosion of the beach in front of the rocks due to wave refraction, impacts on natural character, and other considerations. </a:t>
            </a:r>
            <a:endParaRPr lang="en-NZ" sz="1200" dirty="0">
              <a:effectLst/>
              <a:latin typeface="Bookman Old Style" panose="02050604050505020204" pitchFamily="18" charset="0"/>
              <a:ea typeface="Times New Roman" panose="02020603050405020304" pitchFamily="18" charset="0"/>
              <a:cs typeface="Calibri" panose="020F0502020204030204" pitchFamily="34" charset="0"/>
            </a:endParaRPr>
          </a:p>
          <a:p>
            <a:endParaRPr lang="en-NZ" dirty="0">
              <a:cs typeface="Calibri" panose="020F0502020204030204"/>
            </a:endParaRPr>
          </a:p>
        </p:txBody>
      </p:sp>
      <p:sp>
        <p:nvSpPr>
          <p:cNvPr id="4" name="Slide Number Placeholder 3"/>
          <p:cNvSpPr>
            <a:spLocks noGrp="1"/>
          </p:cNvSpPr>
          <p:nvPr>
            <p:ph type="sldNum" sz="quarter" idx="5"/>
          </p:nvPr>
        </p:nvSpPr>
        <p:spPr/>
        <p:txBody>
          <a:bodyPr/>
          <a:lstStyle/>
          <a:p>
            <a:fld id="{26211EEB-FCE3-4182-A891-EC164CF30027}" type="slidenum">
              <a:rPr lang="en-NZ" smtClean="0"/>
              <a:t>18</a:t>
            </a:fld>
            <a:endParaRPr lang="en-NZ"/>
          </a:p>
        </p:txBody>
      </p:sp>
    </p:spTree>
    <p:extLst>
      <p:ext uri="{BB962C8B-B14F-4D97-AF65-F5344CB8AC3E}">
        <p14:creationId xmlns:p14="http://schemas.microsoft.com/office/powerpoint/2010/main" val="1046456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endParaRPr lang="en-NZ">
              <a:latin typeface="Gill Sans MT"/>
              <a:cs typeface="Calibri" panose="020F0502020204030204"/>
            </a:endParaRPr>
          </a:p>
          <a:p>
            <a:endParaRPr lang="en-NZ">
              <a:cs typeface="Calibri" panose="020F0502020204030204"/>
            </a:endParaRPr>
          </a:p>
        </p:txBody>
      </p:sp>
      <p:sp>
        <p:nvSpPr>
          <p:cNvPr id="4" name="Slide Number Placeholder 3"/>
          <p:cNvSpPr>
            <a:spLocks noGrp="1"/>
          </p:cNvSpPr>
          <p:nvPr>
            <p:ph type="sldNum" sz="quarter" idx="5"/>
          </p:nvPr>
        </p:nvSpPr>
        <p:spPr/>
        <p:txBody>
          <a:bodyPr/>
          <a:lstStyle/>
          <a:p>
            <a:fld id="{26211EEB-FCE3-4182-A891-EC164CF30027}" type="slidenum">
              <a:rPr lang="en-NZ" smtClean="0"/>
              <a:t>19</a:t>
            </a:fld>
            <a:endParaRPr lang="en-NZ"/>
          </a:p>
        </p:txBody>
      </p:sp>
    </p:spTree>
    <p:extLst>
      <p:ext uri="{BB962C8B-B14F-4D97-AF65-F5344CB8AC3E}">
        <p14:creationId xmlns:p14="http://schemas.microsoft.com/office/powerpoint/2010/main" val="1358667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Char char="•"/>
            </a:pPr>
            <a:r>
              <a:rPr lang="en-NZ" sz="1200" dirty="0">
                <a:latin typeface="Calibri"/>
                <a:cs typeface="Calibri"/>
              </a:rPr>
              <a:t>Do not invoke Emergency Works provisions of RMA </a:t>
            </a:r>
            <a:r>
              <a:rPr lang="en-GB" sz="1200" dirty="0">
                <a:latin typeface="Calibri"/>
                <a:cs typeface="Calibri"/>
              </a:rPr>
              <a:t>due to technical advice and retrospective consenting issues </a:t>
            </a:r>
            <a:endParaRPr lang="en-US" sz="1200" dirty="0">
              <a:latin typeface="Calibri"/>
              <a:cs typeface="Calibri"/>
            </a:endParaRPr>
          </a:p>
          <a:p>
            <a:pPr marL="457200" indent="-457200" algn="just">
              <a:buChar char="•"/>
            </a:pPr>
            <a:r>
              <a:rPr lang="en-NZ" sz="1200" dirty="0">
                <a:latin typeface="Calibri"/>
                <a:cs typeface="Calibri"/>
              </a:rPr>
              <a:t>Do not invest in hard protection structures </a:t>
            </a:r>
            <a:r>
              <a:rPr lang="en-GB" sz="1200" dirty="0">
                <a:latin typeface="Calibri"/>
                <a:cs typeface="Calibri"/>
              </a:rPr>
              <a:t>in accordance with peer reviewed technical advice received </a:t>
            </a:r>
            <a:endParaRPr lang="en-US" sz="1200" dirty="0">
              <a:latin typeface="Calibri"/>
              <a:cs typeface="Calibri"/>
            </a:endParaRPr>
          </a:p>
          <a:p>
            <a:pPr marL="457200" indent="-457200" algn="just">
              <a:buChar char="•"/>
            </a:pPr>
            <a:r>
              <a:rPr lang="en-NZ" sz="1200" dirty="0">
                <a:latin typeface="Calibri"/>
                <a:cs typeface="Calibri"/>
              </a:rPr>
              <a:t>Secure resource consent for larger-scale sand push ups (underway) – with implementation to be funded privately or via targeted rate</a:t>
            </a:r>
          </a:p>
          <a:p>
            <a:pPr marL="457200" indent="-457200">
              <a:buFont typeface="Arial,Sans-Serif" panose="020B0604020202020204" pitchFamily="34" charset="0"/>
              <a:buChar char="•"/>
            </a:pPr>
            <a:r>
              <a:rPr lang="en-NZ" sz="1200" dirty="0">
                <a:latin typeface="Calibri"/>
                <a:cs typeface="Calibri"/>
              </a:rPr>
              <a:t>Continue to promote planting / wind-blown sand trapping  </a:t>
            </a:r>
            <a:endParaRPr lang="en-US" sz="1200" dirty="0">
              <a:latin typeface="Calibri"/>
              <a:cs typeface="Calibri"/>
            </a:endParaRPr>
          </a:p>
          <a:p>
            <a:pPr marL="457200" indent="-457200">
              <a:buFont typeface="Arial,Sans-Serif" panose="020B0604020202020204" pitchFamily="34" charset="0"/>
              <a:buChar char="•"/>
            </a:pPr>
            <a:r>
              <a:rPr lang="en-NZ" sz="1200" dirty="0">
                <a:latin typeface="Calibri"/>
                <a:cs typeface="Calibri"/>
              </a:rPr>
              <a:t>Continue to develop long-term resilience strategy (adaptive management plan) for Port Waikato, Raglan and wider (previous workshop and upcoming report to S&amp;W)</a:t>
            </a:r>
          </a:p>
          <a:p>
            <a:pPr marL="457200" indent="-457200">
              <a:buFont typeface="Arial,Sans-Serif" panose="020B0604020202020204" pitchFamily="34" charset="0"/>
              <a:buChar char="•"/>
            </a:pPr>
            <a:r>
              <a:rPr lang="en-NZ" sz="1200" dirty="0">
                <a:latin typeface="Calibri"/>
                <a:cs typeface="Calibri"/>
              </a:rPr>
              <a:t>Strengthen communication – Community / Mana Whenua / Watercare / Councils / Coast Care / DOC  etc (next slide)</a:t>
            </a:r>
          </a:p>
        </p:txBody>
      </p:sp>
      <p:sp>
        <p:nvSpPr>
          <p:cNvPr id="4" name="Slide Number Placeholder 3"/>
          <p:cNvSpPr>
            <a:spLocks noGrp="1"/>
          </p:cNvSpPr>
          <p:nvPr>
            <p:ph type="sldNum" sz="quarter" idx="5"/>
          </p:nvPr>
        </p:nvSpPr>
        <p:spPr/>
        <p:txBody>
          <a:bodyPr/>
          <a:lstStyle/>
          <a:p>
            <a:fld id="{26211EEB-FCE3-4182-A891-EC164CF30027}" type="slidenum">
              <a:rPr lang="en-NZ" smtClean="0"/>
              <a:t>21</a:t>
            </a:fld>
            <a:endParaRPr lang="en-NZ"/>
          </a:p>
        </p:txBody>
      </p:sp>
    </p:spTree>
    <p:extLst>
      <p:ext uri="{BB962C8B-B14F-4D97-AF65-F5344CB8AC3E}">
        <p14:creationId xmlns:p14="http://schemas.microsoft.com/office/powerpoint/2010/main" val="170651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Sans-Serif" panose="020B0604020202020204" pitchFamily="34" charset="0"/>
              <a:buChar char="•"/>
            </a:pPr>
            <a:r>
              <a:rPr lang="en-GB" sz="1200" dirty="0">
                <a:latin typeface="Calibri"/>
                <a:cs typeface="Calibri"/>
              </a:rPr>
              <a:t>Coastal erosion at Sunset Beach is mainly driven by the amount of sand being delivered into the coastal system from the south  </a:t>
            </a:r>
          </a:p>
          <a:p>
            <a:pPr marL="457200" indent="-457200">
              <a:buFont typeface="Arial,Sans-Serif" panose="020B0604020202020204" pitchFamily="34" charset="0"/>
              <a:buChar char="•"/>
            </a:pPr>
            <a:r>
              <a:rPr lang="en-GB" sz="1200" dirty="0">
                <a:latin typeface="Calibri"/>
                <a:cs typeface="Calibri"/>
              </a:rPr>
              <a:t>We are currently in a severe erosion phase, with little sand supply over the past 2-3 years </a:t>
            </a:r>
          </a:p>
          <a:p>
            <a:pPr marL="457200" indent="-457200">
              <a:buFont typeface="Arial,Sans-Serif" panose="020B0604020202020204" pitchFamily="34" charset="0"/>
              <a:buChar char="•"/>
            </a:pPr>
            <a:r>
              <a:rPr lang="en-GB" sz="1200" dirty="0">
                <a:latin typeface="Calibri"/>
                <a:cs typeface="Calibri"/>
              </a:rPr>
              <a:t>Independent technical advice tells us that hard structures (rocks, sandbags, etc) are not suitable for this environment and risk making things worse </a:t>
            </a:r>
          </a:p>
          <a:p>
            <a:pPr marL="457200" indent="-457200">
              <a:buFont typeface="Arial,Sans-Serif" panose="020B0604020202020204" pitchFamily="34" charset="0"/>
              <a:buChar char="•"/>
            </a:pPr>
            <a:r>
              <a:rPr lang="en-GB" sz="1200" dirty="0">
                <a:latin typeface="Calibri"/>
                <a:cs typeface="Calibri"/>
              </a:rPr>
              <a:t>Managed retreat may be our only medium to long term solution for properties and assets affected by erosion </a:t>
            </a:r>
          </a:p>
          <a:p>
            <a:pPr marL="457200" indent="-457200">
              <a:buFont typeface="Arial,Sans-Serif" panose="020B0604020202020204" pitchFamily="34" charset="0"/>
              <a:buChar char="•"/>
            </a:pPr>
            <a:r>
              <a:rPr lang="en-GB" sz="1200" dirty="0">
                <a:latin typeface="Calibri"/>
                <a:cs typeface="Calibri"/>
              </a:rPr>
              <a:t>Council is restricted in what it can spend ratepayer money on but will do what it can to support technically robust solutions to buy time </a:t>
            </a:r>
          </a:p>
        </p:txBody>
      </p:sp>
      <p:sp>
        <p:nvSpPr>
          <p:cNvPr id="4" name="Slide Number Placeholder 3"/>
          <p:cNvSpPr>
            <a:spLocks noGrp="1"/>
          </p:cNvSpPr>
          <p:nvPr>
            <p:ph type="sldNum" sz="quarter" idx="5"/>
          </p:nvPr>
        </p:nvSpPr>
        <p:spPr/>
        <p:txBody>
          <a:bodyPr/>
          <a:lstStyle/>
          <a:p>
            <a:fld id="{26211EEB-FCE3-4182-A891-EC164CF30027}" type="slidenum">
              <a:rPr lang="en-NZ" smtClean="0"/>
              <a:t>22</a:t>
            </a:fld>
            <a:endParaRPr lang="en-NZ"/>
          </a:p>
        </p:txBody>
      </p:sp>
    </p:spTree>
    <p:extLst>
      <p:ext uri="{BB962C8B-B14F-4D97-AF65-F5344CB8AC3E}">
        <p14:creationId xmlns:p14="http://schemas.microsoft.com/office/powerpoint/2010/main" val="31419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Sans-Serif" panose="020B0604020202020204" pitchFamily="34" charset="0"/>
              <a:buChar char="•"/>
            </a:pPr>
            <a:r>
              <a:rPr lang="en-GB" sz="1200" dirty="0">
                <a:latin typeface="Calibri"/>
                <a:cs typeface="Calibri"/>
              </a:rPr>
              <a:t>Infographic / Flow chart – clearly explain situation and reasons for Council position – supported by short video </a:t>
            </a:r>
          </a:p>
          <a:p>
            <a:pPr marL="457200" indent="-457200">
              <a:buFont typeface="Arial,Sans-Serif" panose="020B0604020202020204" pitchFamily="34" charset="0"/>
              <a:buChar char="•"/>
            </a:pPr>
            <a:r>
              <a:rPr lang="en-NZ" sz="1200" dirty="0">
                <a:latin typeface="Calibri"/>
                <a:cs typeface="Calibri"/>
              </a:rPr>
              <a:t>Public open information session(s)</a:t>
            </a:r>
            <a:endParaRPr lang="en-US" dirty="0"/>
          </a:p>
          <a:p>
            <a:pPr marL="457200" indent="-457200">
              <a:buFont typeface="Arial,Sans-Serif" panose="020B0604020202020204" pitchFamily="34" charset="0"/>
              <a:buChar char="•"/>
            </a:pPr>
            <a:r>
              <a:rPr lang="en-NZ" sz="1200" dirty="0">
                <a:latin typeface="Calibri"/>
                <a:cs typeface="Calibri"/>
              </a:rPr>
              <a:t>Dedicated website / page with reports, summary information etc on Port Waikato erosion and resilience – include forum for feedback?</a:t>
            </a:r>
          </a:p>
          <a:p>
            <a:pPr marL="457200" indent="-457200">
              <a:buFont typeface="Arial,Sans-Serif" panose="020B0604020202020204" pitchFamily="34" charset="0"/>
              <a:buChar char="•"/>
            </a:pPr>
            <a:r>
              <a:rPr lang="en-NZ" sz="1200" dirty="0">
                <a:latin typeface="Calibri"/>
                <a:cs typeface="Calibri"/>
              </a:rPr>
              <a:t>Direct advice and support for properties potentially facing retreat / relocation – clarity required on what Council can do (see next slide)</a:t>
            </a:r>
          </a:p>
          <a:p>
            <a:pPr marL="457200" indent="-457200">
              <a:buFont typeface="Arial,Sans-Serif" panose="020B0604020202020204" pitchFamily="34" charset="0"/>
              <a:buChar char="•"/>
            </a:pPr>
            <a:r>
              <a:rPr lang="en-GB" sz="1200" dirty="0">
                <a:latin typeface="Calibri"/>
                <a:cs typeface="Calibri"/>
              </a:rPr>
              <a:t>Onsite signage to communicate erosion issue – causes and options etc.  </a:t>
            </a:r>
          </a:p>
          <a:p>
            <a:pPr marL="457200" indent="-457200">
              <a:buFont typeface="Arial,Sans-Serif" panose="020B0604020202020204" pitchFamily="34" charset="0"/>
              <a:buChar char="•"/>
            </a:pPr>
            <a:r>
              <a:rPr lang="en-NZ" sz="1200" dirty="0">
                <a:latin typeface="Calibri"/>
                <a:cs typeface="Calibri"/>
              </a:rPr>
              <a:t>Regular e-newsletter providing erosion update </a:t>
            </a:r>
          </a:p>
        </p:txBody>
      </p:sp>
      <p:sp>
        <p:nvSpPr>
          <p:cNvPr id="4" name="Slide Number Placeholder 3"/>
          <p:cNvSpPr>
            <a:spLocks noGrp="1"/>
          </p:cNvSpPr>
          <p:nvPr>
            <p:ph type="sldNum" sz="quarter" idx="5"/>
          </p:nvPr>
        </p:nvSpPr>
        <p:spPr/>
        <p:txBody>
          <a:bodyPr/>
          <a:lstStyle/>
          <a:p>
            <a:fld id="{26211EEB-FCE3-4182-A891-EC164CF30027}" type="slidenum">
              <a:rPr lang="en-NZ" smtClean="0"/>
              <a:t>23</a:t>
            </a:fld>
            <a:endParaRPr lang="en-NZ"/>
          </a:p>
        </p:txBody>
      </p:sp>
    </p:spTree>
    <p:extLst>
      <p:ext uri="{BB962C8B-B14F-4D97-AF65-F5344CB8AC3E}">
        <p14:creationId xmlns:p14="http://schemas.microsoft.com/office/powerpoint/2010/main" val="3841763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endParaRPr lang="en-NZ" dirty="0">
              <a:latin typeface="Gill Sans MT"/>
              <a:cs typeface="Calibri" panose="020F0502020204030204"/>
            </a:endParaRPr>
          </a:p>
          <a:p>
            <a:pPr marL="457200" indent="-457200">
              <a:buFont typeface="Arial,Sans-Serif" panose="020B0604020202020204" pitchFamily="34" charset="0"/>
              <a:buChar char="•"/>
            </a:pPr>
            <a:r>
              <a:rPr lang="en-NZ" sz="1200" dirty="0">
                <a:latin typeface="Calibri"/>
                <a:cs typeface="Calibri"/>
              </a:rPr>
              <a:t>It is not </a:t>
            </a:r>
            <a:r>
              <a:rPr lang="en-NZ" sz="1200" u="sng" dirty="0">
                <a:latin typeface="Calibri"/>
                <a:cs typeface="Calibri"/>
              </a:rPr>
              <a:t>managed</a:t>
            </a:r>
            <a:r>
              <a:rPr lang="en-NZ" sz="1200" dirty="0">
                <a:latin typeface="Calibri"/>
                <a:cs typeface="Calibri"/>
              </a:rPr>
              <a:t> retreat when erosion takes away a road / house / reserve without replacement or relocation – this could be seen as abandonment </a:t>
            </a:r>
          </a:p>
          <a:p>
            <a:pPr marL="457200" indent="-457200">
              <a:buFont typeface="Arial,Sans-Serif" panose="020B0604020202020204" pitchFamily="34" charset="0"/>
              <a:buChar char="•"/>
            </a:pPr>
            <a:r>
              <a:rPr lang="en-NZ" sz="1200" dirty="0">
                <a:latin typeface="Calibri"/>
                <a:cs typeface="Calibri"/>
              </a:rPr>
              <a:t>Given limited viable options to respond directly to erosion, Staff recommend additional work to look at how Council can support and implement managed retreat within current legislation / LTP / policy etc </a:t>
            </a:r>
          </a:p>
          <a:p>
            <a:pPr marL="457200" indent="-457200">
              <a:buFont typeface="Arial,Sans-Serif" panose="020B0604020202020204" pitchFamily="34" charset="0"/>
              <a:buChar char="•"/>
            </a:pPr>
            <a:r>
              <a:rPr lang="en-NZ" sz="1200" dirty="0">
                <a:latin typeface="Calibri"/>
                <a:cs typeface="Calibri"/>
              </a:rPr>
              <a:t>Can we develop something practical for Waikato District that can be implemented and provide our communities with greater clarity and options? </a:t>
            </a:r>
          </a:p>
          <a:p>
            <a:pPr marL="457200" indent="-457200">
              <a:buFont typeface="Arial,Sans-Serif" panose="020B0604020202020204" pitchFamily="34" charset="0"/>
              <a:buChar char="•"/>
            </a:pPr>
            <a:r>
              <a:rPr lang="en-NZ" sz="1200" dirty="0">
                <a:latin typeface="Calibri"/>
                <a:cs typeface="Calibri"/>
              </a:rPr>
              <a:t>Legislation is coming – but outcomes are unclear, timing may be too late </a:t>
            </a:r>
          </a:p>
          <a:p>
            <a:pPr marL="457200" indent="-457200">
              <a:spcAft>
                <a:spcPts val="600"/>
              </a:spcAft>
              <a:buFont typeface="Arial,Sans-Serif"/>
              <a:buChar char="•"/>
            </a:pPr>
            <a:endParaRPr lang="en-NZ" dirty="0"/>
          </a:p>
        </p:txBody>
      </p:sp>
      <p:sp>
        <p:nvSpPr>
          <p:cNvPr id="4" name="Slide Number Placeholder 3"/>
          <p:cNvSpPr>
            <a:spLocks noGrp="1"/>
          </p:cNvSpPr>
          <p:nvPr>
            <p:ph type="sldNum" sz="quarter" idx="5"/>
          </p:nvPr>
        </p:nvSpPr>
        <p:spPr/>
        <p:txBody>
          <a:bodyPr/>
          <a:lstStyle/>
          <a:p>
            <a:fld id="{26211EEB-FCE3-4182-A891-EC164CF30027}" type="slidenum">
              <a:rPr lang="en-NZ" smtClean="0"/>
              <a:t>24</a:t>
            </a:fld>
            <a:endParaRPr lang="en-NZ"/>
          </a:p>
        </p:txBody>
      </p:sp>
    </p:spTree>
    <p:extLst>
      <p:ext uri="{BB962C8B-B14F-4D97-AF65-F5344CB8AC3E}">
        <p14:creationId xmlns:p14="http://schemas.microsoft.com/office/powerpoint/2010/main" val="224685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SzPct val="150000"/>
              <a:buFont typeface="Arial" panose="020B0604020202020204" pitchFamily="34" charset="0"/>
              <a:buChar char="•"/>
            </a:pPr>
            <a:r>
              <a:rPr lang="en-NZ" sz="1200" dirty="0">
                <a:effectLst/>
                <a:latin typeface="Bookman Old Style" panose="02050604050505020204" pitchFamily="18" charset="0"/>
                <a:ea typeface="Times New Roman" panose="02020603050405020304" pitchFamily="18" charset="0"/>
                <a:cs typeface="Times New Roman" panose="02020603050405020304" pitchFamily="18" charset="0"/>
              </a:rPr>
              <a:t>These reports are in Teams folders from previous workshop last week in May on this project</a:t>
            </a:r>
          </a:p>
        </p:txBody>
      </p:sp>
      <p:sp>
        <p:nvSpPr>
          <p:cNvPr id="4" name="Slide Number Placeholder 3"/>
          <p:cNvSpPr>
            <a:spLocks noGrp="1"/>
          </p:cNvSpPr>
          <p:nvPr>
            <p:ph type="sldNum" sz="quarter" idx="5"/>
          </p:nvPr>
        </p:nvSpPr>
        <p:spPr/>
        <p:txBody>
          <a:bodyPr/>
          <a:lstStyle/>
          <a:p>
            <a:fld id="{26211EEB-FCE3-4182-A891-EC164CF30027}" type="slidenum">
              <a:rPr lang="en-NZ" smtClean="0"/>
              <a:t>4</a:t>
            </a:fld>
            <a:endParaRPr lang="en-NZ"/>
          </a:p>
        </p:txBody>
      </p:sp>
    </p:spTree>
    <p:extLst>
      <p:ext uri="{BB962C8B-B14F-4D97-AF65-F5344CB8AC3E}">
        <p14:creationId xmlns:p14="http://schemas.microsoft.com/office/powerpoint/2010/main" val="121051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211EEB-FCE3-4182-A891-EC164CF30027}" type="slidenum">
              <a:rPr lang="en-NZ" smtClean="0"/>
              <a:t>6</a:t>
            </a:fld>
            <a:endParaRPr lang="en-NZ"/>
          </a:p>
        </p:txBody>
      </p:sp>
    </p:spTree>
    <p:extLst>
      <p:ext uri="{BB962C8B-B14F-4D97-AF65-F5344CB8AC3E}">
        <p14:creationId xmlns:p14="http://schemas.microsoft.com/office/powerpoint/2010/main" val="121051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SzPct val="150000"/>
              <a:buFont typeface="Arial" panose="020B0604020202020204" pitchFamily="34" charset="0"/>
              <a:buChar char="•"/>
            </a:pPr>
            <a:r>
              <a:rPr lang="en-NZ" sz="1200">
                <a:effectLst/>
                <a:ea typeface="Times New Roman" panose="02020603050405020304" pitchFamily="18" charset="0"/>
                <a:cs typeface="Times New Roman" panose="02020603050405020304" pitchFamily="18" charset="0"/>
              </a:rPr>
              <a:t>Commissioning a report on Port Waikato coastal hazards and potential options from </a:t>
            </a:r>
            <a:r>
              <a:rPr lang="en-NZ" sz="1200" b="1" err="1">
                <a:effectLst/>
                <a:ea typeface="Times New Roman" panose="02020603050405020304" pitchFamily="18" charset="0"/>
                <a:cs typeface="Times New Roman" panose="02020603050405020304" pitchFamily="18" charset="0"/>
              </a:rPr>
              <a:t>eCoast</a:t>
            </a:r>
            <a:r>
              <a:rPr lang="en-NZ" sz="1200">
                <a:effectLst/>
                <a:ea typeface="Times New Roman" panose="02020603050405020304" pitchFamily="18" charset="0"/>
                <a:cs typeface="Times New Roman" panose="02020603050405020304" pitchFamily="18" charset="0"/>
              </a:rPr>
              <a:t>, </a:t>
            </a:r>
            <a:r>
              <a:rPr lang="en-NZ" sz="1200">
                <a:effectLst/>
                <a:ea typeface="Times New Roman" panose="02020603050405020304" pitchFamily="18" charset="0"/>
                <a:cs typeface="Calibri" panose="020F0502020204030204" pitchFamily="34" charset="0"/>
              </a:rPr>
              <a:t>and a report on groundwater issues and potential impact on erosion from </a:t>
            </a:r>
            <a:r>
              <a:rPr lang="en-NZ" sz="1200" b="1">
                <a:effectLst/>
                <a:ea typeface="Times New Roman" panose="02020603050405020304" pitchFamily="18" charset="0"/>
                <a:cs typeface="Calibri" panose="020F0502020204030204" pitchFamily="34" charset="0"/>
              </a:rPr>
              <a:t>Nature Based Solutions</a:t>
            </a:r>
            <a:r>
              <a:rPr lang="en-NZ" sz="1200">
                <a:effectLst/>
                <a:ea typeface="Times New Roman" panose="02020603050405020304" pitchFamily="18" charset="0"/>
                <a:cs typeface="Times New Roman" panose="02020603050405020304" pitchFamily="18" charset="0"/>
              </a:rPr>
              <a:t>, both peer reviewed by Dr Terry Hume</a:t>
            </a:r>
          </a:p>
          <a:p>
            <a:pPr marL="342900" lvl="0" indent="-342900" algn="just">
              <a:buFont typeface="Symbol" panose="05050102010706020507" pitchFamily="18" charset="2"/>
              <a:buChar char=""/>
            </a:pPr>
            <a:r>
              <a:rPr lang="en-NZ" sz="1200">
                <a:effectLst/>
                <a:ea typeface="Times New Roman" panose="02020603050405020304" pitchFamily="18" charset="0"/>
                <a:cs typeface="Times New Roman" panose="02020603050405020304" pitchFamily="18" charset="0"/>
              </a:rPr>
              <a:t>Developing a </a:t>
            </a:r>
            <a:r>
              <a:rPr lang="en-NZ" sz="1200" b="1">
                <a:effectLst/>
                <a:ea typeface="Times New Roman" panose="02020603050405020304" pitchFamily="18" charset="0"/>
                <a:cs typeface="Times New Roman" panose="02020603050405020304" pitchFamily="18" charset="0"/>
              </a:rPr>
              <a:t>Sunset Beach Interim Erosion Response Plan (IERP) </a:t>
            </a:r>
            <a:r>
              <a:rPr lang="en-NZ" sz="1200">
                <a:effectLst/>
                <a:ea typeface="Times New Roman" panose="02020603050405020304" pitchFamily="18" charset="0"/>
                <a:cs typeface="Times New Roman" panose="02020603050405020304" pitchFamily="18" charset="0"/>
              </a:rPr>
              <a:t>including potential low-cost, no-consent or </a:t>
            </a:r>
            <a:r>
              <a:rPr lang="en-NZ" sz="1200" err="1">
                <a:effectLst/>
                <a:ea typeface="Times New Roman" panose="02020603050405020304" pitchFamily="18" charset="0"/>
                <a:cs typeface="Times New Roman" panose="02020603050405020304" pitchFamily="18" charset="0"/>
              </a:rPr>
              <a:t>consentable</a:t>
            </a:r>
            <a:r>
              <a:rPr lang="en-NZ" sz="1200">
                <a:effectLst/>
                <a:ea typeface="Times New Roman" panose="02020603050405020304" pitchFamily="18" charset="0"/>
                <a:cs typeface="Times New Roman" panose="02020603050405020304" pitchFamily="18" charset="0"/>
              </a:rPr>
              <a:t> short-term options, as well as medium-term options with higher costs or consent requirements</a:t>
            </a:r>
          </a:p>
          <a:p>
            <a:pPr marL="342900" lvl="0" indent="-342900" algn="just">
              <a:buFont typeface="Symbol" panose="05050102010706020507" pitchFamily="18" charset="2"/>
              <a:buChar char=""/>
            </a:pPr>
            <a:r>
              <a:rPr lang="en-NZ" sz="1200">
                <a:effectLst/>
                <a:ea typeface="Times New Roman" panose="02020603050405020304" pitchFamily="18" charset="0"/>
                <a:cs typeface="Times New Roman" panose="02020603050405020304" pitchFamily="18" charset="0"/>
              </a:rPr>
              <a:t>Agreeing to future work on a </a:t>
            </a:r>
            <a:r>
              <a:rPr lang="en-NZ" sz="1200" b="1">
                <a:effectLst/>
                <a:ea typeface="Times New Roman" panose="02020603050405020304" pitchFamily="18" charset="0"/>
                <a:cs typeface="Times New Roman" panose="02020603050405020304" pitchFamily="18" charset="0"/>
              </a:rPr>
              <a:t>longer-term adaptive management plan (Resilience Strategy)</a:t>
            </a:r>
          </a:p>
          <a:p>
            <a:pPr marL="342900" lvl="0" indent="-342900" algn="just">
              <a:buFont typeface="Symbol" panose="05050102010706020507" pitchFamily="18" charset="2"/>
              <a:buChar char=""/>
            </a:pPr>
            <a:r>
              <a:rPr lang="en-NZ" sz="1200" b="1">
                <a:effectLst/>
                <a:ea typeface="Times New Roman" panose="02020603050405020304" pitchFamily="18" charset="0"/>
                <a:cs typeface="Times New Roman" panose="02020603050405020304" pitchFamily="18" charset="0"/>
              </a:rPr>
              <a:t>Endorsing the May 2021 Co-Design Report </a:t>
            </a:r>
            <a:r>
              <a:rPr lang="en-NZ" sz="1200">
                <a:effectLst/>
                <a:ea typeface="Times New Roman" panose="02020603050405020304" pitchFamily="18" charset="0"/>
                <a:cs typeface="Times New Roman" panose="02020603050405020304" pitchFamily="18" charset="0"/>
              </a:rPr>
              <a:t>for the project, outlining intended deliverables of the various workstreams referred to above</a:t>
            </a:r>
          </a:p>
          <a:p>
            <a:pPr marL="342900" indent="-342900" algn="just">
              <a:buFont typeface="Symbol" panose="05050102010706020507" pitchFamily="18" charset="2"/>
              <a:buChar char=""/>
            </a:pPr>
            <a:r>
              <a:rPr lang="en-NZ" sz="1200">
                <a:effectLst/>
                <a:latin typeface="Gill Sans MT" panose="020B0502020104020203" pitchFamily="34" charset="0"/>
                <a:ea typeface="Times New Roman" panose="02020603050405020304" pitchFamily="18" charset="0"/>
                <a:cs typeface="Times New Roman" panose="02020603050405020304" pitchFamily="18" charset="0"/>
              </a:rPr>
              <a:t>Hosting representatives from the </a:t>
            </a:r>
            <a:r>
              <a:rPr lang="en-NZ" sz="1200" b="1">
                <a:effectLst/>
                <a:latin typeface="Gill Sans MT" panose="020B0502020104020203" pitchFamily="34" charset="0"/>
                <a:ea typeface="Times New Roman" panose="02020603050405020304" pitchFamily="18" charset="0"/>
                <a:cs typeface="Times New Roman" panose="02020603050405020304" pitchFamily="18" charset="0"/>
              </a:rPr>
              <a:t>Department of Internal Affairs </a:t>
            </a:r>
            <a:r>
              <a:rPr lang="en-NZ" sz="1200">
                <a:effectLst/>
                <a:latin typeface="Gill Sans MT" panose="020B0502020104020203" pitchFamily="34" charset="0"/>
                <a:ea typeface="Times New Roman" panose="02020603050405020304" pitchFamily="18" charset="0"/>
                <a:cs typeface="Times New Roman" panose="02020603050405020304" pitchFamily="18" charset="0"/>
              </a:rPr>
              <a:t>who summarised central government’s work on natural hazard adaptation</a:t>
            </a:r>
            <a:r>
              <a:rPr lang="en-NZ" sz="1200">
                <a:latin typeface="Gill Sans MT" panose="020B0502020104020203" pitchFamily="34" charset="0"/>
                <a:ea typeface="Times New Roman" panose="02020603050405020304" pitchFamily="18" charset="0"/>
                <a:cs typeface="Times New Roman" panose="02020603050405020304" pitchFamily="18" charset="0"/>
              </a:rPr>
              <a:t>.</a:t>
            </a:r>
            <a:endParaRPr lang="en-NZ" sz="120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NZ" sz="1200">
                <a:effectLst/>
                <a:latin typeface="Gill Sans MT" panose="020B0502020104020203" pitchFamily="34" charset="0"/>
                <a:ea typeface="Times New Roman" panose="02020603050405020304" pitchFamily="18" charset="0"/>
                <a:cs typeface="Times New Roman" panose="02020603050405020304" pitchFamily="18" charset="0"/>
              </a:rPr>
              <a:t>Addressing issues relating to </a:t>
            </a:r>
            <a:r>
              <a:rPr lang="en-NZ" sz="1200" b="1">
                <a:effectLst/>
                <a:latin typeface="Gill Sans MT" panose="020B0502020104020203" pitchFamily="34" charset="0"/>
                <a:ea typeface="Times New Roman" panose="02020603050405020304" pitchFamily="18" charset="0"/>
                <a:cs typeface="Times New Roman" panose="02020603050405020304" pitchFamily="18" charset="0"/>
              </a:rPr>
              <a:t>carpark design, maintenance and function </a:t>
            </a:r>
            <a:r>
              <a:rPr lang="en-NZ" sz="1200">
                <a:effectLst/>
                <a:latin typeface="Gill Sans MT" panose="020B0502020104020203" pitchFamily="34" charset="0"/>
                <a:ea typeface="Times New Roman" panose="02020603050405020304" pitchFamily="18" charset="0"/>
                <a:cs typeface="Times New Roman" panose="02020603050405020304" pitchFamily="18" charset="0"/>
              </a:rPr>
              <a:t>to minimise stormwater runoff</a:t>
            </a:r>
            <a:endParaRPr lang="en-NZ" sz="120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NZ" sz="1200">
                <a:effectLst/>
                <a:latin typeface="Gill Sans MT" panose="020B0502020104020203" pitchFamily="34" charset="0"/>
                <a:ea typeface="Times New Roman" panose="02020603050405020304" pitchFamily="18" charset="0"/>
                <a:cs typeface="Times New Roman" panose="02020603050405020304" pitchFamily="18" charset="0"/>
              </a:rPr>
              <a:t>Arranging for future </a:t>
            </a:r>
            <a:r>
              <a:rPr lang="en-NZ" sz="1200" b="1">
                <a:effectLst/>
                <a:latin typeface="Gill Sans MT" panose="020B0502020104020203" pitchFamily="34" charset="0"/>
                <a:ea typeface="Times New Roman" panose="02020603050405020304" pitchFamily="18" charset="0"/>
                <a:cs typeface="Times New Roman" panose="02020603050405020304" pitchFamily="18" charset="0"/>
              </a:rPr>
              <a:t>installation of fixed-camera monitoring </a:t>
            </a:r>
            <a:r>
              <a:rPr lang="en-NZ" sz="1200">
                <a:effectLst/>
                <a:latin typeface="Gill Sans MT" panose="020B0502020104020203" pitchFamily="34" charset="0"/>
                <a:ea typeface="Times New Roman" panose="02020603050405020304" pitchFamily="18" charset="0"/>
                <a:cs typeface="Times New Roman" panose="02020603050405020304" pitchFamily="18" charset="0"/>
              </a:rPr>
              <a:t>of beach erosion conditions from various locations</a:t>
            </a:r>
            <a:endParaRPr lang="en-NZ" sz="120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NZ" sz="1200" b="1">
                <a:effectLst/>
                <a:latin typeface="Gill Sans MT" panose="020B0502020104020203" pitchFamily="34" charset="0"/>
                <a:ea typeface="Times New Roman" panose="02020603050405020304" pitchFamily="18" charset="0"/>
                <a:cs typeface="Calibri" panose="020F0502020204030204" pitchFamily="34" charset="0"/>
              </a:rPr>
              <a:t>Installation of signage </a:t>
            </a:r>
            <a:r>
              <a:rPr lang="en-NZ" sz="1200">
                <a:effectLst/>
                <a:latin typeface="Gill Sans MT" panose="020B0502020104020203" pitchFamily="34" charset="0"/>
                <a:ea typeface="Times New Roman" panose="02020603050405020304" pitchFamily="18" charset="0"/>
                <a:cs typeface="Calibri" panose="020F0502020204030204" pitchFamily="34" charset="0"/>
              </a:rPr>
              <a:t>advising people to keep off the eroding sand cliff</a:t>
            </a:r>
            <a:endParaRPr lang="en-NZ" sz="120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NZ" sz="1200">
                <a:effectLst/>
                <a:latin typeface="Gill Sans MT" panose="020B0502020104020203" pitchFamily="34" charset="0"/>
                <a:ea typeface="Times New Roman" panose="02020603050405020304" pitchFamily="18" charset="0"/>
                <a:cs typeface="Calibri" panose="020F0502020204030204" pitchFamily="34" charset="0"/>
              </a:rPr>
              <a:t>Installation by community of </a:t>
            </a:r>
            <a:r>
              <a:rPr lang="en-NZ" sz="1200" b="1">
                <a:effectLst/>
                <a:latin typeface="Gill Sans MT" panose="020B0502020104020203" pitchFamily="34" charset="0"/>
                <a:ea typeface="Times New Roman" panose="02020603050405020304" pitchFamily="18" charset="0"/>
                <a:cs typeface="Calibri" panose="020F0502020204030204" pitchFamily="34" charset="0"/>
              </a:rPr>
              <a:t>netting</a:t>
            </a:r>
            <a:r>
              <a:rPr lang="en-NZ" sz="1200">
                <a:effectLst/>
                <a:latin typeface="Gill Sans MT" panose="020B0502020104020203" pitchFamily="34" charset="0"/>
                <a:ea typeface="Times New Roman" panose="02020603050405020304" pitchFamily="18" charset="0"/>
                <a:cs typeface="Calibri" panose="020F0502020204030204" pitchFamily="34" charset="0"/>
              </a:rPr>
              <a:t> to help retain sand on the cliff</a:t>
            </a:r>
            <a:endParaRPr lang="en-NZ" sz="120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211EEB-FCE3-4182-A891-EC164CF30027}" type="slidenum">
              <a:rPr lang="en-NZ" smtClean="0"/>
              <a:t>8</a:t>
            </a:fld>
            <a:endParaRPr lang="en-NZ"/>
          </a:p>
        </p:txBody>
      </p:sp>
    </p:spTree>
    <p:extLst>
      <p:ext uri="{BB962C8B-B14F-4D97-AF65-F5344CB8AC3E}">
        <p14:creationId xmlns:p14="http://schemas.microsoft.com/office/powerpoint/2010/main" val="207254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NZ" sz="1200" b="1" dirty="0">
                <a:effectLst/>
                <a:latin typeface="Gill Sans MT" panose="020B0502020104020203" pitchFamily="34" charset="0"/>
                <a:ea typeface="Times New Roman" panose="02020603050405020304" pitchFamily="18" charset="0"/>
                <a:cs typeface="Times New Roman" panose="02020603050405020304" pitchFamily="18" charset="0"/>
              </a:rPr>
              <a:t>Trialling the transfer of 100 cubic metres (m3) of sand </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from the beach to the base of the cliff face adjoining the Sunset Beach carpark, to see what benefit is provided for what duration</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NZ" sz="1200" b="1" dirty="0">
                <a:effectLst/>
                <a:latin typeface="Gill Sans MT" panose="020B0502020104020203" pitchFamily="34" charset="0"/>
                <a:ea typeface="Times New Roman" panose="02020603050405020304" pitchFamily="18" charset="0"/>
                <a:cs typeface="Calibri" panose="020F0502020204030204" pitchFamily="34" charset="0"/>
              </a:rPr>
              <a:t>Obtaining quotes </a:t>
            </a:r>
            <a:r>
              <a:rPr lang="en-NZ" sz="1200" dirty="0">
                <a:effectLst/>
                <a:latin typeface="Gill Sans MT" panose="020B0502020104020203" pitchFamily="34" charset="0"/>
                <a:ea typeface="Times New Roman" panose="02020603050405020304" pitchFamily="18" charset="0"/>
                <a:cs typeface="Calibri" panose="020F0502020204030204" pitchFamily="34" charset="0"/>
              </a:rPr>
              <a:t>for larger amounts of sand transfer (e.g. 1000m3)</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NZ" sz="1200" dirty="0">
                <a:effectLst/>
                <a:latin typeface="Gill Sans MT" panose="020B0502020104020203" pitchFamily="34" charset="0"/>
                <a:ea typeface="Times New Roman" panose="02020603050405020304" pitchFamily="18" charset="0"/>
                <a:cs typeface="Calibri" panose="020F0502020204030204" pitchFamily="34" charset="0"/>
              </a:rPr>
              <a:t>Progressing a </a:t>
            </a:r>
            <a:r>
              <a:rPr lang="en-NZ" sz="1200" b="1" dirty="0">
                <a:effectLst/>
                <a:latin typeface="Gill Sans MT" panose="020B0502020104020203" pitchFamily="34" charset="0"/>
                <a:ea typeface="Times New Roman" panose="02020603050405020304" pitchFamily="18" charset="0"/>
                <a:cs typeface="Calibri" panose="020F0502020204030204" pitchFamily="34" charset="0"/>
              </a:rPr>
              <a:t>resource consent application for sand push ups. </a:t>
            </a:r>
            <a:endParaRPr lang="en-NZ" sz="1200" b="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NZ" sz="1200" b="1" dirty="0">
                <a:effectLst/>
                <a:latin typeface="Gill Sans MT" panose="020B0502020104020203" pitchFamily="34" charset="0"/>
                <a:ea typeface="Times New Roman" panose="02020603050405020304" pitchFamily="18" charset="0"/>
                <a:cs typeface="Calibri" panose="020F0502020204030204" pitchFamily="34" charset="0"/>
              </a:rPr>
              <a:t>Peer review of additional proposals </a:t>
            </a:r>
            <a:r>
              <a:rPr lang="en-NZ" sz="1200" dirty="0">
                <a:effectLst/>
                <a:latin typeface="Gill Sans MT" panose="020B0502020104020203" pitchFamily="34" charset="0"/>
                <a:ea typeface="Times New Roman" panose="02020603050405020304" pitchFamily="18" charset="0"/>
                <a:cs typeface="Calibri" panose="020F0502020204030204" pitchFamily="34" charset="0"/>
              </a:rPr>
              <a:t>from the community for erosion mitigation works.</a:t>
            </a:r>
            <a:endParaRPr lang="en-NZ" sz="1200" dirty="0"/>
          </a:p>
          <a:p>
            <a:endParaRPr lang="en-NZ" dirty="0"/>
          </a:p>
        </p:txBody>
      </p:sp>
      <p:sp>
        <p:nvSpPr>
          <p:cNvPr id="4" name="Slide Number Placeholder 3"/>
          <p:cNvSpPr>
            <a:spLocks noGrp="1"/>
          </p:cNvSpPr>
          <p:nvPr>
            <p:ph type="sldNum" sz="quarter" idx="5"/>
          </p:nvPr>
        </p:nvSpPr>
        <p:spPr/>
        <p:txBody>
          <a:bodyPr/>
          <a:lstStyle/>
          <a:p>
            <a:fld id="{26211EEB-FCE3-4182-A891-EC164CF30027}" type="slidenum">
              <a:rPr lang="en-NZ" smtClean="0"/>
              <a:t>9</a:t>
            </a:fld>
            <a:endParaRPr lang="en-NZ"/>
          </a:p>
        </p:txBody>
      </p:sp>
    </p:spTree>
    <p:extLst>
      <p:ext uri="{BB962C8B-B14F-4D97-AF65-F5344CB8AC3E}">
        <p14:creationId xmlns:p14="http://schemas.microsoft.com/office/powerpoint/2010/main" val="82220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The </a:t>
            </a:r>
            <a:r>
              <a:rPr lang="en-NZ" sz="1200" dirty="0" err="1">
                <a:effectLst/>
                <a:latin typeface="Gill Sans MT" panose="020B0502020104020203" pitchFamily="34" charset="0"/>
                <a:ea typeface="Times New Roman" panose="02020603050405020304" pitchFamily="18" charset="0"/>
                <a:cs typeface="Times New Roman" panose="02020603050405020304" pitchFamily="18" charset="0"/>
              </a:rPr>
              <a:t>eCoast</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 report presents the following specific recommendations for hazard management options at Port Waikato (note these recommendations are not limited to erosion mitigation): </a:t>
            </a:r>
          </a:p>
          <a:p>
            <a:pPr algn="just"/>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NZ" sz="1200" b="1" dirty="0">
                <a:effectLst/>
                <a:latin typeface="Gill Sans MT" panose="020B0502020104020203" pitchFamily="34" charset="0"/>
                <a:ea typeface="Times New Roman" panose="02020603050405020304" pitchFamily="18" charset="0"/>
                <a:cs typeface="Times New Roman" panose="02020603050405020304" pitchFamily="18" charset="0"/>
              </a:rPr>
              <a:t>Re-establishing native dune species </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(i.e., spinifex and </a:t>
            </a:r>
            <a:r>
              <a:rPr lang="en-NZ" sz="1200" dirty="0" err="1">
                <a:effectLst/>
                <a:latin typeface="Gill Sans MT" panose="020B0502020104020203" pitchFamily="34" charset="0"/>
                <a:ea typeface="Times New Roman" panose="02020603050405020304" pitchFamily="18" charset="0"/>
                <a:cs typeface="Times New Roman" panose="02020603050405020304" pitchFamily="18" charset="0"/>
              </a:rPr>
              <a:t>pingao</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 once an accretionary phase begins.</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NZ" sz="1200" b="1" dirty="0">
                <a:effectLst/>
                <a:latin typeface="Gill Sans MT" panose="020B0502020104020203" pitchFamily="34" charset="0"/>
                <a:ea typeface="Times New Roman" panose="02020603050405020304" pitchFamily="18" charset="0"/>
                <a:cs typeface="Times New Roman" panose="02020603050405020304" pitchFamily="18" charset="0"/>
              </a:rPr>
              <a:t>Building brush fascines </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to capture wind-blown sand to increase the sand reservoir and, create a wider beach/buffer; once an accretionary phase begins.</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NZ" sz="1200" b="1" dirty="0">
                <a:effectLst/>
                <a:latin typeface="Gill Sans MT" panose="020B0502020104020203" pitchFamily="34" charset="0"/>
                <a:ea typeface="Times New Roman" panose="02020603050405020304" pitchFamily="18" charset="0"/>
                <a:cs typeface="Times New Roman" panose="02020603050405020304" pitchFamily="18" charset="0"/>
              </a:rPr>
              <a:t>Providing for stormwater management </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and relocation of stormwater infrastructure.</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457200" lvl="0" indent="-457200" algn="just">
              <a:buFont typeface="+mj-lt"/>
              <a:buAutoNum type="arabicPeriod" startAt="4"/>
            </a:pPr>
            <a:r>
              <a:rPr lang="en-NZ" sz="1200" b="1" dirty="0">
                <a:effectLst/>
                <a:latin typeface="Gill Sans MT" panose="020B0502020104020203" pitchFamily="34" charset="0"/>
                <a:ea typeface="Times New Roman" panose="02020603050405020304" pitchFamily="18" charset="0"/>
                <a:cs typeface="Times New Roman" panose="02020603050405020304" pitchFamily="18" charset="0"/>
              </a:rPr>
              <a:t>Undertaking sand management </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in the form of transferring sand from one part of the spit to another. For example, back-passing material from inside the spit north of Sunset Beach to renourish the beach.</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startAt="4"/>
            </a:pPr>
            <a:r>
              <a:rPr lang="en-NZ" sz="1200" b="1" dirty="0">
                <a:effectLst/>
                <a:latin typeface="Gill Sans MT" panose="020B0502020104020203" pitchFamily="34" charset="0"/>
                <a:ea typeface="Times New Roman" panose="02020603050405020304" pitchFamily="18" charset="0"/>
                <a:cs typeface="Times New Roman" panose="02020603050405020304" pitchFamily="18" charset="0"/>
              </a:rPr>
              <a:t>Creating a raised buffer zone </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along the northern and eastern parts of the township to increase resilience to inundation due to SLR and CC.</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startAt="4"/>
            </a:pPr>
            <a:r>
              <a:rPr lang="en-NZ" sz="1200" b="1" dirty="0">
                <a:effectLst/>
                <a:latin typeface="Gill Sans MT" panose="020B0502020104020203" pitchFamily="34" charset="0"/>
                <a:ea typeface="Times New Roman" panose="02020603050405020304" pitchFamily="18" charset="0"/>
                <a:cs typeface="Times New Roman" panose="02020603050405020304" pitchFamily="18" charset="0"/>
              </a:rPr>
              <a:t>Increase beach space for coastal processes </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 e.g. naturalization of the carpark to provide a wider buffer zone.</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26211EEB-FCE3-4182-A891-EC164CF30027}" type="slidenum">
              <a:rPr lang="en-NZ" smtClean="0"/>
              <a:t>12</a:t>
            </a:fld>
            <a:endParaRPr lang="en-NZ"/>
          </a:p>
        </p:txBody>
      </p:sp>
    </p:spTree>
    <p:extLst>
      <p:ext uri="{BB962C8B-B14F-4D97-AF65-F5344CB8AC3E}">
        <p14:creationId xmlns:p14="http://schemas.microsoft.com/office/powerpoint/2010/main" val="24613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The report also presents and assesses a range of other management options. Notably, options involving the placement of a hard structure at Sunset Beach (</a:t>
            </a:r>
            <a:r>
              <a:rPr lang="en-NZ" sz="1200" dirty="0" err="1">
                <a:effectLst/>
                <a:latin typeface="Gill Sans MT" panose="020B0502020104020203" pitchFamily="34" charset="0"/>
                <a:ea typeface="Times New Roman" panose="02020603050405020304" pitchFamily="18" charset="0"/>
                <a:cs typeface="Times New Roman" panose="02020603050405020304" pitchFamily="18" charset="0"/>
              </a:rPr>
              <a:t>e.g</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 groynes, rock revetment, sea wall, breakwater etc) are </a:t>
            </a:r>
            <a:r>
              <a:rPr lang="en-NZ" sz="1200" u="sng" dirty="0">
                <a:effectLst/>
                <a:latin typeface="Gill Sans MT" panose="020B0502020104020203" pitchFamily="34" charset="0"/>
                <a:ea typeface="Times New Roman" panose="02020603050405020304" pitchFamily="18" charset="0"/>
                <a:cs typeface="Times New Roman" panose="02020603050405020304" pitchFamily="18" charset="0"/>
              </a:rPr>
              <a:t>not</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 recommended by </a:t>
            </a:r>
            <a:r>
              <a:rPr lang="en-NZ" sz="1200" dirty="0" err="1">
                <a:effectLst/>
                <a:latin typeface="Gill Sans MT" panose="020B0502020104020203" pitchFamily="34" charset="0"/>
                <a:ea typeface="Times New Roman" panose="02020603050405020304" pitchFamily="18" charset="0"/>
                <a:cs typeface="Times New Roman" panose="02020603050405020304" pitchFamily="18" charset="0"/>
              </a:rPr>
              <a:t>eCoast</a:t>
            </a:r>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 for the following reasons: </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457200" algn="just"/>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NZ" sz="1200" dirty="0">
                <a:effectLst/>
                <a:latin typeface="Gill Sans MT" panose="020B0502020104020203" pitchFamily="34" charset="0"/>
                <a:ea typeface="Times New Roman" panose="02020603050405020304" pitchFamily="18" charset="0"/>
                <a:cs typeface="Symbol" panose="05050102010706020507" pitchFamily="18" charset="2"/>
              </a:rPr>
              <a:t>High visual impact and large footprint.</a:t>
            </a:r>
            <a:endParaRPr lang="en-NZ" sz="12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1200" dirty="0">
                <a:effectLst/>
                <a:latin typeface="Gill Sans MT" panose="020B0502020104020203" pitchFamily="34" charset="0"/>
                <a:ea typeface="Times New Roman" panose="02020603050405020304" pitchFamily="18" charset="0"/>
                <a:cs typeface="Symbol" panose="05050102010706020507" pitchFamily="18" charset="2"/>
              </a:rPr>
              <a:t>Hard-structure induced foreshore and beach lowering due to reflection (rocks are far more reflective than a sloping beach) and end-effect erosion.</a:t>
            </a:r>
            <a:endParaRPr lang="en-NZ" sz="12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1200" dirty="0">
                <a:effectLst/>
                <a:latin typeface="Gill Sans MT" panose="020B0502020104020203" pitchFamily="34" charset="0"/>
                <a:ea typeface="Times New Roman" panose="02020603050405020304" pitchFamily="18" charset="0"/>
                <a:cs typeface="Symbol" panose="05050102010706020507" pitchFamily="18" charset="2"/>
              </a:rPr>
              <a:t>Decreased beach accessibility.</a:t>
            </a:r>
            <a:endParaRPr lang="en-NZ" sz="12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1200" dirty="0">
                <a:effectLst/>
                <a:latin typeface="Gill Sans MT" panose="020B0502020104020203" pitchFamily="34" charset="0"/>
                <a:ea typeface="Times New Roman" panose="02020603050405020304" pitchFamily="18" charset="0"/>
                <a:cs typeface="Symbol" panose="05050102010706020507" pitchFamily="18" charset="2"/>
              </a:rPr>
              <a:t>Potential health and safety concerns for beach users.</a:t>
            </a:r>
            <a:endParaRPr lang="en-NZ" sz="12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1200" dirty="0">
                <a:effectLst/>
                <a:latin typeface="Gill Sans MT" panose="020B0502020104020203" pitchFamily="34" charset="0"/>
                <a:ea typeface="Times New Roman" panose="02020603050405020304" pitchFamily="18" charset="0"/>
                <a:cs typeface="Symbol" panose="05050102010706020507" pitchFamily="18" charset="2"/>
              </a:rPr>
              <a:t>Structure influencing nearshore coastal dynamics.</a:t>
            </a:r>
            <a:endParaRPr lang="en-NZ" sz="12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1200" dirty="0">
                <a:effectLst/>
                <a:latin typeface="Gill Sans MT" panose="020B0502020104020203" pitchFamily="34" charset="0"/>
                <a:ea typeface="Times New Roman" panose="02020603050405020304" pitchFamily="18" charset="0"/>
                <a:cs typeface="Symbol" panose="05050102010706020507" pitchFamily="18" charset="2"/>
              </a:rPr>
              <a:t>Potential long-term loss of sandy beach.</a:t>
            </a:r>
            <a:endParaRPr lang="en-NZ" sz="12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1200" dirty="0">
                <a:effectLst/>
                <a:latin typeface="Gill Sans MT" panose="020B0502020104020203" pitchFamily="34" charset="0"/>
                <a:ea typeface="Times New Roman" panose="02020603050405020304" pitchFamily="18" charset="0"/>
                <a:cs typeface="Symbol" panose="05050102010706020507" pitchFamily="18" charset="2"/>
              </a:rPr>
              <a:t>Very expensive at this site.</a:t>
            </a:r>
            <a:endParaRPr lang="en-NZ" sz="1200" dirty="0">
              <a:effectLst/>
              <a:latin typeface="Bookman Old Style" panose="02050604050505020204" pitchFamily="18" charset="0"/>
              <a:ea typeface="Times New Roman" panose="02020603050405020304" pitchFamily="18" charset="0"/>
              <a:cs typeface="Symbol" panose="05050102010706020507" pitchFamily="18" charset="2"/>
            </a:endParaRPr>
          </a:p>
          <a:p>
            <a:endParaRPr lang="en-NZ" dirty="0"/>
          </a:p>
        </p:txBody>
      </p:sp>
      <p:sp>
        <p:nvSpPr>
          <p:cNvPr id="4" name="Slide Number Placeholder 3"/>
          <p:cNvSpPr>
            <a:spLocks noGrp="1"/>
          </p:cNvSpPr>
          <p:nvPr>
            <p:ph type="sldNum" sz="quarter" idx="5"/>
          </p:nvPr>
        </p:nvSpPr>
        <p:spPr/>
        <p:txBody>
          <a:bodyPr/>
          <a:lstStyle/>
          <a:p>
            <a:fld id="{26211EEB-FCE3-4182-A891-EC164CF30027}" type="slidenum">
              <a:rPr lang="en-NZ" smtClean="0"/>
              <a:t>13</a:t>
            </a:fld>
            <a:endParaRPr lang="en-NZ"/>
          </a:p>
        </p:txBody>
      </p:sp>
    </p:spTree>
    <p:extLst>
      <p:ext uri="{BB962C8B-B14F-4D97-AF65-F5344CB8AC3E}">
        <p14:creationId xmlns:p14="http://schemas.microsoft.com/office/powerpoint/2010/main" val="399252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Sunset Beach at Port Waikato exists in a highly dynamic and energetic coastal environment. The lack of supply of new sand into the system from the south has been identified as the primary driver of erosion. </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n-NZ" sz="1200" dirty="0">
                <a:effectLst/>
                <a:latin typeface="Gill Sans MT" panose="020B0502020104020203" pitchFamily="34" charset="0"/>
                <a:ea typeface="Times New Roman" panose="02020603050405020304" pitchFamily="18" charset="0"/>
                <a:cs typeface="Times New Roman" panose="02020603050405020304" pitchFamily="18" charset="0"/>
              </a:rPr>
              <a:t>Recommended actions to respond to these issues revolve around soft-engineering (sand nourishment, planting) and managed retreat. Hard structures are not recommended, due to the high-energy wave environment, the impact of these structures on the environment and the potential exacerbation of erosion such structures cause. </a:t>
            </a:r>
            <a:endParaRPr lang="en-NZ"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26211EEB-FCE3-4182-A891-EC164CF30027}" type="slidenum">
              <a:rPr lang="en-NZ" smtClean="0"/>
              <a:t>14</a:t>
            </a:fld>
            <a:endParaRPr lang="en-NZ"/>
          </a:p>
        </p:txBody>
      </p:sp>
    </p:spTree>
    <p:extLst>
      <p:ext uri="{BB962C8B-B14F-4D97-AF65-F5344CB8AC3E}">
        <p14:creationId xmlns:p14="http://schemas.microsoft.com/office/powerpoint/2010/main" val="346944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211EEB-FCE3-4182-A891-EC164CF30027}" type="slidenum">
              <a:rPr lang="en-NZ" smtClean="0"/>
              <a:t>15</a:t>
            </a:fld>
            <a:endParaRPr lang="en-NZ"/>
          </a:p>
        </p:txBody>
      </p:sp>
    </p:spTree>
    <p:extLst>
      <p:ext uri="{BB962C8B-B14F-4D97-AF65-F5344CB8AC3E}">
        <p14:creationId xmlns:p14="http://schemas.microsoft.com/office/powerpoint/2010/main" val="3832391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695325"/>
            <a:ext cx="9151739" cy="2631887"/>
          </a:xfrm>
        </p:spPr>
        <p:txBody>
          <a:bodyPr anchor="b">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738188" y="3428708"/>
            <a:ext cx="8617149" cy="1825171"/>
          </a:xfrm>
        </p:spPr>
        <p:txBody>
          <a:bodyPr/>
          <a:lstStyle>
            <a:lvl1pPr marL="0" indent="0" algn="l">
              <a:buNone/>
              <a:defRPr sz="2646">
                <a:solidFill>
                  <a:schemeClr val="accent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pic>
        <p:nvPicPr>
          <p:cNvPr id="38" name="Picture 37">
            <a:extLst>
              <a:ext uri="{FF2B5EF4-FFF2-40B4-BE49-F238E27FC236}">
                <a16:creationId xmlns:a16="http://schemas.microsoft.com/office/drawing/2014/main" id="{C80B88FA-8E60-5B43-85FC-B9427CDD77D4}"/>
              </a:ext>
            </a:extLst>
          </p:cNvPr>
          <p:cNvPicPr>
            <a:picLocks noChangeAspect="1"/>
          </p:cNvPicPr>
          <p:nvPr userDrawn="1"/>
        </p:nvPicPr>
        <p:blipFill>
          <a:blip r:embed="rId2"/>
          <a:stretch>
            <a:fillRect/>
          </a:stretch>
        </p:blipFill>
        <p:spPr>
          <a:xfrm>
            <a:off x="7950393" y="5131531"/>
            <a:ext cx="2428144" cy="2428144"/>
          </a:xfrm>
          <a:prstGeom prst="rect">
            <a:avLst/>
          </a:prstGeom>
        </p:spPr>
      </p:pic>
    </p:spTree>
    <p:extLst>
      <p:ext uri="{BB962C8B-B14F-4D97-AF65-F5344CB8AC3E}">
        <p14:creationId xmlns:p14="http://schemas.microsoft.com/office/powerpoint/2010/main" val="4557074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ED15-1B4A-5B48-88CC-FDEE2282F595}"/>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21D3F11-1742-6C4D-A1DE-ED78756C2935}"/>
              </a:ext>
            </a:extLst>
          </p:cNvPr>
          <p:cNvSpPr>
            <a:spLocks noGrp="1"/>
          </p:cNvSpPr>
          <p:nvPr>
            <p:ph type="body" sz="quarter" idx="10"/>
          </p:nvPr>
        </p:nvSpPr>
        <p:spPr>
          <a:xfrm>
            <a:off x="735013" y="2044701"/>
            <a:ext cx="4360862" cy="4786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EBD9310-1299-5040-AE93-87F67D637A26}"/>
              </a:ext>
            </a:extLst>
          </p:cNvPr>
          <p:cNvPicPr>
            <a:picLocks noChangeAspect="1"/>
          </p:cNvPicPr>
          <p:nvPr userDrawn="1"/>
        </p:nvPicPr>
        <p:blipFill>
          <a:blip r:embed="rId2">
            <a:alphaModFix amt="20000"/>
          </a:blip>
          <a:stretch>
            <a:fillRect/>
          </a:stretch>
        </p:blipFill>
        <p:spPr>
          <a:xfrm>
            <a:off x="7202003" y="4889805"/>
            <a:ext cx="2139577" cy="2139577"/>
          </a:xfrm>
          <a:prstGeom prst="rect">
            <a:avLst/>
          </a:prstGeom>
        </p:spPr>
      </p:pic>
      <p:pic>
        <p:nvPicPr>
          <p:cNvPr id="8" name="Picture 7">
            <a:extLst>
              <a:ext uri="{FF2B5EF4-FFF2-40B4-BE49-F238E27FC236}">
                <a16:creationId xmlns:a16="http://schemas.microsoft.com/office/drawing/2014/main" id="{E3C1E8C0-2355-A540-B772-EB3956B7D0C5}"/>
              </a:ext>
            </a:extLst>
          </p:cNvPr>
          <p:cNvPicPr>
            <a:picLocks noChangeAspect="1"/>
          </p:cNvPicPr>
          <p:nvPr userDrawn="1"/>
        </p:nvPicPr>
        <p:blipFill>
          <a:blip r:embed="rId3">
            <a:alphaModFix amt="35000"/>
          </a:blip>
          <a:stretch>
            <a:fillRect/>
          </a:stretch>
        </p:blipFill>
        <p:spPr>
          <a:xfrm>
            <a:off x="8048829" y="3741366"/>
            <a:ext cx="1778512" cy="1778512"/>
          </a:xfrm>
          <a:prstGeom prst="rect">
            <a:avLst/>
          </a:prstGeom>
        </p:spPr>
      </p:pic>
      <p:pic>
        <p:nvPicPr>
          <p:cNvPr id="9" name="Picture 8">
            <a:extLst>
              <a:ext uri="{FF2B5EF4-FFF2-40B4-BE49-F238E27FC236}">
                <a16:creationId xmlns:a16="http://schemas.microsoft.com/office/drawing/2014/main" id="{C523EEFA-3F08-EA43-A331-17964DA71BF5}"/>
              </a:ext>
            </a:extLst>
          </p:cNvPr>
          <p:cNvPicPr>
            <a:picLocks noChangeAspect="1"/>
          </p:cNvPicPr>
          <p:nvPr userDrawn="1"/>
        </p:nvPicPr>
        <p:blipFill>
          <a:blip r:embed="rId4">
            <a:alphaModFix amt="20000"/>
          </a:blip>
          <a:stretch>
            <a:fillRect/>
          </a:stretch>
        </p:blipFill>
        <p:spPr>
          <a:xfrm rot="4314537">
            <a:off x="9039973" y="5039387"/>
            <a:ext cx="1145828" cy="1145828"/>
          </a:xfrm>
          <a:prstGeom prst="rect">
            <a:avLst/>
          </a:prstGeom>
        </p:spPr>
      </p:pic>
      <p:cxnSp>
        <p:nvCxnSpPr>
          <p:cNvPr id="12" name="Straight Connector 11">
            <a:extLst>
              <a:ext uri="{FF2B5EF4-FFF2-40B4-BE49-F238E27FC236}">
                <a16:creationId xmlns:a16="http://schemas.microsoft.com/office/drawing/2014/main" id="{23F0D9E0-BBE6-5945-A594-24462CFDE2F0}"/>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94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735062" y="1944394"/>
            <a:ext cx="4742577"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16455"/>
          <a:stretch/>
        </p:blipFill>
        <p:spPr>
          <a:xfrm>
            <a:off x="5891249" y="2334138"/>
            <a:ext cx="3839084" cy="3626913"/>
          </a:xfrm>
          <a:prstGeom prst="rect">
            <a:avLst/>
          </a:prstGeom>
        </p:spPr>
      </p:pic>
    </p:spTree>
    <p:extLst>
      <p:ext uri="{BB962C8B-B14F-4D97-AF65-F5344CB8AC3E}">
        <p14:creationId xmlns:p14="http://schemas.microsoft.com/office/powerpoint/2010/main" val="228930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5214174" y="2034186"/>
            <a:ext cx="4742577" cy="4796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67414"/>
          <a:stretch/>
        </p:blipFill>
        <p:spPr>
          <a:xfrm>
            <a:off x="439118" y="2034186"/>
            <a:ext cx="3839084" cy="877148"/>
          </a:xfrm>
          <a:prstGeom prst="rect">
            <a:avLst/>
          </a:prstGeom>
        </p:spPr>
      </p:pic>
      <p:pic>
        <p:nvPicPr>
          <p:cNvPr id="6" name="Picture 5">
            <a:extLst>
              <a:ext uri="{FF2B5EF4-FFF2-40B4-BE49-F238E27FC236}">
                <a16:creationId xmlns:a16="http://schemas.microsoft.com/office/drawing/2014/main" id="{D8E68D32-303D-1049-98B0-C074933DE323}"/>
              </a:ext>
            </a:extLst>
          </p:cNvPr>
          <p:cNvPicPr>
            <a:picLocks noChangeAspect="1"/>
          </p:cNvPicPr>
          <p:nvPr userDrawn="1"/>
        </p:nvPicPr>
        <p:blipFill rotWithShape="1">
          <a:blip r:embed="rId2">
            <a:alphaModFix/>
            <a:biLevel thresh="25000"/>
          </a:blip>
          <a:srcRect t="32586" b="16454"/>
          <a:stretch/>
        </p:blipFill>
        <p:spPr>
          <a:xfrm>
            <a:off x="439118" y="2911334"/>
            <a:ext cx="3839084" cy="2749764"/>
          </a:xfrm>
          <a:prstGeom prst="rect">
            <a:avLst/>
          </a:prstGeom>
        </p:spPr>
      </p:pic>
    </p:spTree>
    <p:extLst>
      <p:ext uri="{BB962C8B-B14F-4D97-AF65-F5344CB8AC3E}">
        <p14:creationId xmlns:p14="http://schemas.microsoft.com/office/powerpoint/2010/main" val="68702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gre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18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90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36504-3CF8-8758-37EC-CF7D6ABD0BF2}"/>
              </a:ext>
            </a:extLst>
          </p:cNvPr>
          <p:cNvSpPr>
            <a:spLocks noGrp="1"/>
          </p:cNvSpPr>
          <p:nvPr>
            <p:ph type="dt" sz="half" idx="10"/>
          </p:nvPr>
        </p:nvSpPr>
        <p:spPr/>
        <p:txBody>
          <a:bodyPr/>
          <a:lstStyle/>
          <a:p>
            <a:fld id="{FCFE96C0-2563-44C3-9559-92731213685D}" type="datetimeFigureOut">
              <a:rPr lang="en-NZ" smtClean="0"/>
              <a:t>21/06/2023</a:t>
            </a:fld>
            <a:endParaRPr lang="en-NZ"/>
          </a:p>
        </p:txBody>
      </p:sp>
      <p:sp>
        <p:nvSpPr>
          <p:cNvPr id="3" name="Footer Placeholder 2">
            <a:extLst>
              <a:ext uri="{FF2B5EF4-FFF2-40B4-BE49-F238E27FC236}">
                <a16:creationId xmlns:a16="http://schemas.microsoft.com/office/drawing/2014/main" id="{5208D079-B2BB-A35F-3AEF-1157305F4320}"/>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4F22620-C236-61D0-6D9D-F26027E1124A}"/>
              </a:ext>
            </a:extLst>
          </p:cNvPr>
          <p:cNvSpPr>
            <a:spLocks noGrp="1"/>
          </p:cNvSpPr>
          <p:nvPr>
            <p:ph type="sldNum" sz="quarter" idx="12"/>
          </p:nvPr>
        </p:nvSpPr>
        <p:spPr/>
        <p:txBody>
          <a:bodyPr/>
          <a:lstStyle/>
          <a:p>
            <a:fld id="{8C3B3A80-029B-4C2A-ABE3-698D1EA2E62F}" type="slidenum">
              <a:rPr lang="en-NZ" smtClean="0"/>
              <a:t>‹#›</a:t>
            </a:fld>
            <a:endParaRPr lang="en-NZ"/>
          </a:p>
        </p:txBody>
      </p:sp>
    </p:spTree>
    <p:extLst>
      <p:ext uri="{BB962C8B-B14F-4D97-AF65-F5344CB8AC3E}">
        <p14:creationId xmlns:p14="http://schemas.microsoft.com/office/powerpoint/2010/main" val="204905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1163993"/>
            <a:ext cx="9151739" cy="2631887"/>
          </a:xfrm>
        </p:spPr>
        <p:txBody>
          <a:bodyPr anchor="b">
            <a:normAutofit/>
          </a:bodyPr>
          <a:lstStyle>
            <a:lvl1pPr algn="l">
              <a:defRPr sz="48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738188" y="3897376"/>
            <a:ext cx="8617149" cy="1825171"/>
          </a:xfrm>
        </p:spPr>
        <p:txBody>
          <a:bodyPr/>
          <a:lstStyle>
            <a:lvl1pPr marL="0" indent="0" algn="l">
              <a:buNone/>
              <a:defRPr sz="2646">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Tree>
    <p:extLst>
      <p:ext uri="{BB962C8B-B14F-4D97-AF65-F5344CB8AC3E}">
        <p14:creationId xmlns:p14="http://schemas.microsoft.com/office/powerpoint/2010/main" val="3056259065"/>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ngle Colum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030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C53039F-10F1-044A-ADF9-537F748FC79A}"/>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1E09824-BA76-8044-B349-2B3E1C771FED}"/>
              </a:ext>
            </a:extLst>
          </p:cNvPr>
          <p:cNvPicPr>
            <a:picLocks noChangeAspect="1"/>
          </p:cNvPicPr>
          <p:nvPr userDrawn="1"/>
        </p:nvPicPr>
        <p:blipFill>
          <a:blip r:embed="rId2"/>
          <a:stretch>
            <a:fillRect/>
          </a:stretch>
        </p:blipFill>
        <p:spPr>
          <a:xfrm>
            <a:off x="8299961" y="5270017"/>
            <a:ext cx="2359279" cy="1990642"/>
          </a:xfrm>
          <a:prstGeom prst="rect">
            <a:avLst/>
          </a:prstGeom>
        </p:spPr>
      </p:pic>
    </p:spTree>
    <p:extLst>
      <p:ext uri="{BB962C8B-B14F-4D97-AF65-F5344CB8AC3E}">
        <p14:creationId xmlns:p14="http://schemas.microsoft.com/office/powerpoint/2010/main" val="277342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ight s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95683B-B7D6-BE48-AC21-35922267F41E}"/>
              </a:ext>
            </a:extLst>
          </p:cNvPr>
          <p:cNvSpPr/>
          <p:nvPr userDrawn="1"/>
        </p:nvSpPr>
        <p:spPr>
          <a:xfrm>
            <a:off x="0" y="0"/>
            <a:ext cx="527908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17029" y="719138"/>
            <a:ext cx="4339722" cy="1144534"/>
          </a:xfrm>
        </p:spPr>
        <p:txBody>
          <a:bodyPr/>
          <a:lstStyle/>
          <a:p>
            <a:r>
              <a:rPr lang="en-US"/>
              <a:t>Click to edit Master title style</a:t>
            </a:r>
          </a:p>
        </p:txBody>
      </p:sp>
      <p:sp>
        <p:nvSpPr>
          <p:cNvPr id="4" name="Content Placeholder 3"/>
          <p:cNvSpPr>
            <a:spLocks noGrp="1"/>
          </p:cNvSpPr>
          <p:nvPr>
            <p:ph sz="half" idx="2"/>
          </p:nvPr>
        </p:nvSpPr>
        <p:spPr>
          <a:xfrm>
            <a:off x="5617029" y="2012414"/>
            <a:ext cx="4339722"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C53039F-10F1-044A-ADF9-537F748FC79A}"/>
              </a:ext>
            </a:extLst>
          </p:cNvPr>
          <p:cNvCxnSpPr>
            <a:cxnSpLocks/>
          </p:cNvCxnSpPr>
          <p:nvPr userDrawn="1"/>
        </p:nvCxnSpPr>
        <p:spPr>
          <a:xfrm>
            <a:off x="5617029" y="6808958"/>
            <a:ext cx="43397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E05BD32-7C7A-4948-9909-E781F9B11919}"/>
              </a:ext>
            </a:extLst>
          </p:cNvPr>
          <p:cNvPicPr>
            <a:picLocks noChangeAspect="1"/>
          </p:cNvPicPr>
          <p:nvPr userDrawn="1"/>
        </p:nvPicPr>
        <p:blipFill rotWithShape="1">
          <a:blip r:embed="rId2"/>
          <a:srcRect l="30116" t="12512" r="30645" b="71209"/>
          <a:stretch/>
        </p:blipFill>
        <p:spPr>
          <a:xfrm>
            <a:off x="576941" y="2808515"/>
            <a:ext cx="4191001" cy="1230082"/>
          </a:xfrm>
          <a:prstGeom prst="rect">
            <a:avLst/>
          </a:prstGeom>
        </p:spPr>
      </p:pic>
    </p:spTree>
    <p:extLst>
      <p:ext uri="{BB962C8B-B14F-4D97-AF65-F5344CB8AC3E}">
        <p14:creationId xmlns:p14="http://schemas.microsoft.com/office/powerpoint/2010/main" val="383322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Yellow">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A58954-6EFF-FA4D-AC71-8427F876DA27}"/>
              </a:ext>
            </a:extLst>
          </p:cNvPr>
          <p:cNvPicPr>
            <a:picLocks noChangeAspect="1"/>
          </p:cNvPicPr>
          <p:nvPr userDrawn="1"/>
        </p:nvPicPr>
        <p:blipFill>
          <a:blip r:embed="rId2"/>
          <a:stretch>
            <a:fillRect/>
          </a:stretch>
        </p:blipFill>
        <p:spPr>
          <a:xfrm>
            <a:off x="0" y="-4687"/>
            <a:ext cx="10691813" cy="7564362"/>
          </a:xfrm>
          <a:prstGeom prst="rect">
            <a:avLst/>
          </a:prstGeom>
        </p:spPr>
      </p:pic>
      <p:pic>
        <p:nvPicPr>
          <p:cNvPr id="11" name="Picture 10">
            <a:extLst>
              <a:ext uri="{FF2B5EF4-FFF2-40B4-BE49-F238E27FC236}">
                <a16:creationId xmlns:a16="http://schemas.microsoft.com/office/drawing/2014/main" id="{81EF4A30-1879-C648-88C9-E8B82FCAF758}"/>
              </a:ext>
            </a:extLst>
          </p:cNvPr>
          <p:cNvPicPr>
            <a:picLocks noChangeAspect="1"/>
          </p:cNvPicPr>
          <p:nvPr userDrawn="1"/>
        </p:nvPicPr>
        <p:blipFill>
          <a:blip r:embed="rId3"/>
          <a:stretch>
            <a:fillRect/>
          </a:stretch>
        </p:blipFill>
        <p:spPr>
          <a:xfrm>
            <a:off x="845085" y="-1059658"/>
            <a:ext cx="9001642" cy="4134906"/>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17D896E-6455-914C-804E-85CFCA6CB2E4}"/>
              </a:ext>
            </a:extLst>
          </p:cNvPr>
          <p:cNvCxnSpPr/>
          <p:nvPr userDrawn="1"/>
        </p:nvCxnSpPr>
        <p:spPr>
          <a:xfrm>
            <a:off x="735062" y="6830730"/>
            <a:ext cx="9221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50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revers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sign in the dark&#10;&#10;Description automatically generated">
            <a:extLst>
              <a:ext uri="{FF2B5EF4-FFF2-40B4-BE49-F238E27FC236}">
                <a16:creationId xmlns:a16="http://schemas.microsoft.com/office/drawing/2014/main" id="{4610DF50-4C96-434D-B2A1-C86CF61F694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321" t="38674" r="22779" b="38327"/>
          <a:stretch/>
        </p:blipFill>
        <p:spPr>
          <a:xfrm>
            <a:off x="1502230" y="129186"/>
            <a:ext cx="8066314" cy="1905000"/>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74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ign White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tx2"/>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5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ign Blue Background">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biLevel thresh="25000"/>
          </a:blip>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8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719138"/>
            <a:ext cx="9221689" cy="1144534"/>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31618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4" r:id="rId4"/>
    <p:sldLayoutId id="2147483696" r:id="rId5"/>
    <p:sldLayoutId id="2147483682" r:id="rId6"/>
    <p:sldLayoutId id="2147483694" r:id="rId7"/>
    <p:sldLayoutId id="2147483692" r:id="rId8"/>
    <p:sldLayoutId id="2147483695" r:id="rId9"/>
    <p:sldLayoutId id="2147483693" r:id="rId10"/>
    <p:sldLayoutId id="2147483666" r:id="rId11"/>
    <p:sldLayoutId id="2147483698" r:id="rId12"/>
    <p:sldLayoutId id="2147483683" r:id="rId13"/>
    <p:sldLayoutId id="2147483697" r:id="rId14"/>
    <p:sldLayoutId id="2147483699" r:id="rId15"/>
  </p:sldLayoutIdLst>
  <p:txStyles>
    <p:title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p:titleStyle>
    <p:body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bg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465" userDrawn="1">
          <p15:clr>
            <a:srgbClr val="F26B43"/>
          </p15:clr>
        </p15:guide>
        <p15:guide id="4" orient="horz" pos="453" userDrawn="1">
          <p15:clr>
            <a:srgbClr val="F26B43"/>
          </p15:clr>
        </p15:guide>
        <p15:guide id="5" pos="6271" userDrawn="1">
          <p15:clr>
            <a:srgbClr val="F26B43"/>
          </p15:clr>
        </p15:guide>
        <p15:guide id="6" orient="horz" pos="43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mtAV_7CiJ5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88B1-9D34-C74D-9D79-AA63630CC683}"/>
              </a:ext>
            </a:extLst>
          </p:cNvPr>
          <p:cNvSpPr>
            <a:spLocks noGrp="1"/>
          </p:cNvSpPr>
          <p:nvPr>
            <p:ph type="ctrTitle"/>
          </p:nvPr>
        </p:nvSpPr>
        <p:spPr>
          <a:xfrm>
            <a:off x="2467780" y="695325"/>
            <a:ext cx="5987732" cy="2631887"/>
          </a:xfrm>
        </p:spPr>
        <p:txBody>
          <a:bodyPr>
            <a:normAutofit/>
          </a:bodyPr>
          <a:lstStyle/>
          <a:p>
            <a:r>
              <a:rPr lang="en-US" sz="5400" i="1" dirty="0">
                <a:cs typeface="Calibri"/>
              </a:rPr>
              <a:t>Council Workshop – Port Waikato Coastal Erosion</a:t>
            </a:r>
          </a:p>
        </p:txBody>
      </p:sp>
      <p:sp>
        <p:nvSpPr>
          <p:cNvPr id="3" name="Subtitle 2">
            <a:extLst>
              <a:ext uri="{FF2B5EF4-FFF2-40B4-BE49-F238E27FC236}">
                <a16:creationId xmlns:a16="http://schemas.microsoft.com/office/drawing/2014/main" id="{87BA741D-7277-C74B-9329-D16CFEACEAF6}"/>
              </a:ext>
            </a:extLst>
          </p:cNvPr>
          <p:cNvSpPr>
            <a:spLocks noGrp="1"/>
          </p:cNvSpPr>
          <p:nvPr>
            <p:ph type="subTitle" idx="1"/>
          </p:nvPr>
        </p:nvSpPr>
        <p:spPr>
          <a:xfrm>
            <a:off x="2467778" y="3902044"/>
            <a:ext cx="6887559" cy="1825171"/>
          </a:xfrm>
        </p:spPr>
        <p:txBody>
          <a:bodyPr/>
          <a:lstStyle/>
          <a:p>
            <a:r>
              <a:rPr lang="en-GB" i="1" dirty="0"/>
              <a:t>12.30 - 2.00pm</a:t>
            </a:r>
          </a:p>
          <a:p>
            <a:r>
              <a:rPr lang="en-GB" i="1" dirty="0"/>
              <a:t>Wednesday, 21 June 2023</a:t>
            </a:r>
          </a:p>
          <a:p>
            <a:r>
              <a:rPr lang="en-GB" i="1" dirty="0"/>
              <a:t>Council Chambers</a:t>
            </a:r>
          </a:p>
          <a:p>
            <a:endParaRPr lang="en-GB" i="1" dirty="0"/>
          </a:p>
          <a:p>
            <a:r>
              <a:rPr lang="en-GB" i="1" dirty="0"/>
              <a:t>Jim Ebenhoh, Planning and Policy </a:t>
            </a:r>
            <a:r>
              <a:rPr lang="en-GB" i="1" dirty="0" err="1"/>
              <a:t>Mgr</a:t>
            </a:r>
            <a:endParaRPr lang="en-GB" i="1" dirty="0"/>
          </a:p>
          <a:p>
            <a:r>
              <a:rPr lang="en-GB" i="1" dirty="0"/>
              <a:t>Simon Bendall, Traverse Environmental</a:t>
            </a:r>
          </a:p>
        </p:txBody>
      </p:sp>
      <p:pic>
        <p:nvPicPr>
          <p:cNvPr id="7" name="Picture 6">
            <a:extLst>
              <a:ext uri="{FF2B5EF4-FFF2-40B4-BE49-F238E27FC236}">
                <a16:creationId xmlns:a16="http://schemas.microsoft.com/office/drawing/2014/main" id="{31385D98-2166-EFC9-34A9-288911C10DAA}"/>
              </a:ext>
            </a:extLst>
          </p:cNvPr>
          <p:cNvPicPr>
            <a:picLocks noChangeAspect="1"/>
          </p:cNvPicPr>
          <p:nvPr/>
        </p:nvPicPr>
        <p:blipFill rotWithShape="1">
          <a:blip r:embed="rId2"/>
          <a:srcRect l="12043" t="1359" b="1421"/>
          <a:stretch/>
        </p:blipFill>
        <p:spPr>
          <a:xfrm>
            <a:off x="0" y="0"/>
            <a:ext cx="2379643" cy="7559675"/>
          </a:xfrm>
          <a:prstGeom prst="rect">
            <a:avLst/>
          </a:prstGeom>
        </p:spPr>
      </p:pic>
    </p:spTree>
    <p:extLst>
      <p:ext uri="{BB962C8B-B14F-4D97-AF65-F5344CB8AC3E}">
        <p14:creationId xmlns:p14="http://schemas.microsoft.com/office/powerpoint/2010/main" val="383896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3D5130C-322C-00F0-8BD2-3A66F7B0F834}"/>
              </a:ext>
            </a:extLst>
          </p:cNvPr>
          <p:cNvGraphicFramePr>
            <a:graphicFrameLocks noGrp="1"/>
          </p:cNvGraphicFramePr>
          <p:nvPr/>
        </p:nvGraphicFramePr>
        <p:xfrm>
          <a:off x="768211" y="1378611"/>
          <a:ext cx="4577696" cy="1156051"/>
        </p:xfrm>
        <a:graphic>
          <a:graphicData uri="http://schemas.openxmlformats.org/drawingml/2006/table">
            <a:tbl>
              <a:tblPr>
                <a:tableStyleId>{5C22544A-7EE6-4342-B048-85BDC9FD1C3A}</a:tableStyleId>
              </a:tblPr>
              <a:tblGrid>
                <a:gridCol w="789258">
                  <a:extLst>
                    <a:ext uri="{9D8B030D-6E8A-4147-A177-3AD203B41FA5}">
                      <a16:colId xmlns:a16="http://schemas.microsoft.com/office/drawing/2014/main" val="3865333365"/>
                    </a:ext>
                  </a:extLst>
                </a:gridCol>
                <a:gridCol w="3788438">
                  <a:extLst>
                    <a:ext uri="{9D8B030D-6E8A-4147-A177-3AD203B41FA5}">
                      <a16:colId xmlns:a16="http://schemas.microsoft.com/office/drawing/2014/main" val="1172423528"/>
                    </a:ext>
                  </a:extLst>
                </a:gridCol>
              </a:tblGrid>
              <a:tr h="193789">
                <a:tc gridSpan="2">
                  <a:txBody>
                    <a:bodyPr/>
                    <a:lstStyle/>
                    <a:p>
                      <a:pPr algn="ctr" fontAlgn="b"/>
                      <a:r>
                        <a:rPr lang="en-GB" sz="1200" u="none" strike="noStrike" dirty="0">
                          <a:effectLst/>
                        </a:rPr>
                        <a:t>2020</a:t>
                      </a:r>
                      <a:endParaRPr lang="en-NZ" sz="1200" b="0" i="0" u="none" strike="noStrike" dirty="0">
                        <a:solidFill>
                          <a:srgbClr val="000000"/>
                        </a:solidFill>
                        <a:effectLst/>
                        <a:latin typeface="Calibri" panose="020F0502020204030204" pitchFamily="34" charset="0"/>
                      </a:endParaRPr>
                    </a:p>
                  </a:txBody>
                  <a:tcPr marL="6682" marR="6682" marT="6682" marB="0" anchor="b">
                    <a:solidFill>
                      <a:schemeClr val="accent1">
                        <a:lumMod val="20000"/>
                        <a:lumOff val="80000"/>
                      </a:schemeClr>
                    </a:solidFill>
                  </a:tcPr>
                </a:tc>
                <a:tc hMerge="1">
                  <a:txBody>
                    <a:bodyPr/>
                    <a:lstStyle/>
                    <a:p>
                      <a:pPr algn="l" fontAlgn="b"/>
                      <a:endParaRPr lang="en-NZ" sz="11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400260732"/>
                  </a:ext>
                </a:extLst>
              </a:tr>
              <a:tr h="320754">
                <a:tc>
                  <a:txBody>
                    <a:bodyPr/>
                    <a:lstStyle/>
                    <a:p>
                      <a:pPr algn="l" fontAlgn="b"/>
                      <a:r>
                        <a:rPr lang="en-GB" sz="1000" u="none" strike="noStrike">
                          <a:effectLst/>
                        </a:rPr>
                        <a:t>March</a:t>
                      </a:r>
                      <a:endParaRPr lang="en-NZ" sz="1000" b="0" i="0" u="none" strike="noStrike" dirty="0">
                        <a:solidFill>
                          <a:srgbClr val="000000"/>
                        </a:solidFill>
                        <a:effectLst/>
                        <a:latin typeface="Calibri" panose="020F0502020204030204" pitchFamily="34" charset="0"/>
                      </a:endParaRPr>
                    </a:p>
                  </a:txBody>
                  <a:tcPr marL="6682" marR="6682" marT="6682" marB="0" anchor="ctr">
                    <a:noFill/>
                  </a:tcPr>
                </a:tc>
                <a:tc>
                  <a:txBody>
                    <a:bodyPr/>
                    <a:lstStyle/>
                    <a:p>
                      <a:pPr algn="l" fontAlgn="b"/>
                      <a:r>
                        <a:rPr lang="en-GB" sz="1000" u="none" strike="noStrike" dirty="0">
                          <a:effectLst/>
                        </a:rPr>
                        <a:t>Port Waikato Community Meetings scheduled to commence, delayed due to COVID-19.</a:t>
                      </a:r>
                      <a:endParaRPr lang="en-NZ" sz="1000" b="0" i="0" u="none" strike="noStrike" dirty="0">
                        <a:solidFill>
                          <a:srgbClr val="000000"/>
                        </a:solidFill>
                        <a:effectLst/>
                        <a:latin typeface="Calibri" panose="020F0502020204030204" pitchFamily="34" charset="0"/>
                      </a:endParaRPr>
                    </a:p>
                  </a:txBody>
                  <a:tcPr marL="6682" marR="6682" marT="6682" marB="0" anchor="ctr">
                    <a:lnB w="12700" cmpd="sng">
                      <a:noFill/>
                    </a:lnB>
                    <a:noFill/>
                  </a:tcPr>
                </a:tc>
                <a:extLst>
                  <a:ext uri="{0D108BD9-81ED-4DB2-BD59-A6C34878D82A}">
                    <a16:rowId xmlns:a16="http://schemas.microsoft.com/office/drawing/2014/main" val="4152065612"/>
                  </a:ext>
                </a:extLst>
              </a:tr>
              <a:tr h="160377">
                <a:tc>
                  <a:txBody>
                    <a:bodyPr/>
                    <a:lstStyle/>
                    <a:p>
                      <a:pPr algn="l" fontAlgn="b"/>
                      <a:endParaRPr lang="en-NZ" sz="1000" b="0" i="0" u="none" strike="noStrike" dirty="0">
                        <a:solidFill>
                          <a:srgbClr val="000000"/>
                        </a:solidFill>
                        <a:effectLst/>
                        <a:latin typeface="Calibri" panose="020F0502020204030204" pitchFamily="34" charset="0"/>
                      </a:endParaRPr>
                    </a:p>
                  </a:txBody>
                  <a:tcPr marL="6682" marR="6682" marT="6682" marB="0" anchor="ctr">
                    <a:lnR w="12700" cmpd="sng">
                      <a:noFill/>
                    </a:lnR>
                    <a:noFill/>
                  </a:tcPr>
                </a:tc>
                <a:tc>
                  <a:txBody>
                    <a:bodyPr/>
                    <a:lstStyle/>
                    <a:p>
                      <a:pPr algn="l" fontAlgn="b"/>
                      <a:endParaRPr lang="en-NZ" sz="1000" b="0" i="0" u="none" strike="noStrike" dirty="0">
                        <a:solidFill>
                          <a:srgbClr val="000000"/>
                        </a:solidFill>
                        <a:effectLst/>
                        <a:latin typeface="Calibri" panose="020F0502020204030204" pitchFamily="34" charset="0"/>
                      </a:endParaRPr>
                    </a:p>
                  </a:txBody>
                  <a:tcPr marL="6682" marR="6682" marT="668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785888"/>
                  </a:ext>
                </a:extLst>
              </a:tr>
              <a:tr h="160377">
                <a:tc>
                  <a:txBody>
                    <a:bodyPr/>
                    <a:lstStyle/>
                    <a:p>
                      <a:pPr algn="l" fontAlgn="b"/>
                      <a:r>
                        <a:rPr lang="en-GB" sz="1000" u="none" strike="noStrike">
                          <a:effectLst/>
                        </a:rPr>
                        <a:t>July </a:t>
                      </a:r>
                      <a:endParaRPr lang="en-NZ"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r>
                        <a:rPr lang="en-GB" sz="1000" u="none" strike="noStrike" dirty="0">
                          <a:effectLst/>
                        </a:rPr>
                        <a:t>Traverse Environmental engaged by WDC</a:t>
                      </a:r>
                      <a:endParaRPr lang="en-NZ" sz="1000" b="0" i="0" u="none" strike="noStrike" dirty="0">
                        <a:solidFill>
                          <a:srgbClr val="000000"/>
                        </a:solidFill>
                        <a:effectLst/>
                        <a:latin typeface="Calibri" panose="020F0502020204030204" pitchFamily="34" charset="0"/>
                      </a:endParaRPr>
                    </a:p>
                  </a:txBody>
                  <a:tcPr marL="6682" marR="6682" marT="6682" marB="0" anchor="ctr">
                    <a:lnT w="12700" cmpd="sng">
                      <a:noFill/>
                    </a:lnT>
                    <a:noFill/>
                  </a:tcPr>
                </a:tc>
                <a:extLst>
                  <a:ext uri="{0D108BD9-81ED-4DB2-BD59-A6C34878D82A}">
                    <a16:rowId xmlns:a16="http://schemas.microsoft.com/office/drawing/2014/main" val="2468481268"/>
                  </a:ext>
                </a:extLst>
              </a:tr>
              <a:tr h="160377">
                <a:tc>
                  <a:txBody>
                    <a:bodyPr/>
                    <a:lstStyle/>
                    <a:p>
                      <a:pPr algn="l" fontAlgn="b"/>
                      <a:endParaRPr lang="en-NZ"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endParaRPr lang="en-NZ"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374578071"/>
                  </a:ext>
                </a:extLst>
              </a:tr>
              <a:tr h="160377">
                <a:tc>
                  <a:txBody>
                    <a:bodyPr/>
                    <a:lstStyle/>
                    <a:p>
                      <a:pPr algn="l" fontAlgn="b"/>
                      <a:r>
                        <a:rPr lang="en-GB" sz="1000" u="none" strike="noStrike">
                          <a:effectLst/>
                        </a:rPr>
                        <a:t>September</a:t>
                      </a:r>
                      <a:endParaRPr lang="en-NZ"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r>
                        <a:rPr lang="en-GB" sz="1000" u="none" strike="noStrike" dirty="0">
                          <a:effectLst/>
                        </a:rPr>
                        <a:t>PWRG meetings restart following change to COVID-19 restrictions.</a:t>
                      </a:r>
                      <a:endParaRPr lang="en-NZ"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3009768256"/>
                  </a:ext>
                </a:extLst>
              </a:tr>
            </a:tbl>
          </a:graphicData>
        </a:graphic>
      </p:graphicFrame>
      <p:graphicFrame>
        <p:nvGraphicFramePr>
          <p:cNvPr id="4" name="Table 3">
            <a:extLst>
              <a:ext uri="{FF2B5EF4-FFF2-40B4-BE49-F238E27FC236}">
                <a16:creationId xmlns:a16="http://schemas.microsoft.com/office/drawing/2014/main" id="{F2FF0201-CFAB-BB7B-5A95-82718944B9E8}"/>
              </a:ext>
            </a:extLst>
          </p:cNvPr>
          <p:cNvGraphicFramePr>
            <a:graphicFrameLocks noGrp="1"/>
          </p:cNvGraphicFramePr>
          <p:nvPr/>
        </p:nvGraphicFramePr>
        <p:xfrm>
          <a:off x="737526" y="2704903"/>
          <a:ext cx="4577696" cy="4135198"/>
        </p:xfrm>
        <a:graphic>
          <a:graphicData uri="http://schemas.openxmlformats.org/drawingml/2006/table">
            <a:tbl>
              <a:tblPr>
                <a:tableStyleId>{5C22544A-7EE6-4342-B048-85BDC9FD1C3A}</a:tableStyleId>
              </a:tblPr>
              <a:tblGrid>
                <a:gridCol w="789258">
                  <a:extLst>
                    <a:ext uri="{9D8B030D-6E8A-4147-A177-3AD203B41FA5}">
                      <a16:colId xmlns:a16="http://schemas.microsoft.com/office/drawing/2014/main" val="2031406453"/>
                    </a:ext>
                  </a:extLst>
                </a:gridCol>
                <a:gridCol w="3788438">
                  <a:extLst>
                    <a:ext uri="{9D8B030D-6E8A-4147-A177-3AD203B41FA5}">
                      <a16:colId xmlns:a16="http://schemas.microsoft.com/office/drawing/2014/main" val="1009418445"/>
                    </a:ext>
                  </a:extLst>
                </a:gridCol>
              </a:tblGrid>
              <a:tr h="219817">
                <a:tc gridSpan="2">
                  <a:txBody>
                    <a:bodyPr/>
                    <a:lstStyle/>
                    <a:p>
                      <a:pPr algn="ctr" fontAlgn="b"/>
                      <a:r>
                        <a:rPr lang="en-GB" sz="1400" u="none" strike="noStrike" dirty="0">
                          <a:effectLst/>
                          <a:latin typeface="+mn-lt"/>
                        </a:rPr>
                        <a:t>2021</a:t>
                      </a:r>
                      <a:endParaRPr lang="en-GB" sz="1400" b="0" i="0" u="none" strike="noStrike" dirty="0">
                        <a:solidFill>
                          <a:srgbClr val="000000"/>
                        </a:solidFill>
                        <a:effectLst/>
                        <a:latin typeface="+mn-lt"/>
                      </a:endParaRPr>
                    </a:p>
                  </a:txBody>
                  <a:tcPr marL="5981" marR="5981" marT="5981" marB="0" anchor="ctr">
                    <a:solidFill>
                      <a:schemeClr val="accent1">
                        <a:lumMod val="20000"/>
                        <a:lumOff val="80000"/>
                      </a:schemeClr>
                    </a:solidFill>
                  </a:tcPr>
                </a:tc>
                <a:tc hMerge="1">
                  <a:txBody>
                    <a:bodyPr/>
                    <a:lstStyle/>
                    <a:p>
                      <a:pPr algn="ctr" fontAlgn="b"/>
                      <a:endParaRPr lang="en-NZ" sz="1000" b="0" i="0" u="none" strike="noStrike" dirty="0">
                        <a:solidFill>
                          <a:srgbClr val="000000"/>
                        </a:solidFill>
                        <a:effectLst/>
                        <a:latin typeface="Calibri" panose="020F0502020204030204" pitchFamily="34" charset="0"/>
                      </a:endParaRPr>
                    </a:p>
                  </a:txBody>
                  <a:tcPr marL="6820" marR="6820" marT="6820" marB="0" anchor="ctr">
                    <a:solidFill>
                      <a:schemeClr val="accent1">
                        <a:lumMod val="20000"/>
                        <a:lumOff val="80000"/>
                      </a:schemeClr>
                    </a:solidFill>
                  </a:tcPr>
                </a:tc>
                <a:extLst>
                  <a:ext uri="{0D108BD9-81ED-4DB2-BD59-A6C34878D82A}">
                    <a16:rowId xmlns:a16="http://schemas.microsoft.com/office/drawing/2014/main" val="257308702"/>
                  </a:ext>
                </a:extLst>
              </a:tr>
              <a:tr h="400732">
                <a:tc>
                  <a:txBody>
                    <a:bodyPr/>
                    <a:lstStyle/>
                    <a:p>
                      <a:pPr algn="l" fontAlgn="b"/>
                      <a:r>
                        <a:rPr lang="en-GB" sz="1000" u="none" strike="noStrike" dirty="0">
                          <a:effectLst/>
                          <a:latin typeface="+mn-lt"/>
                        </a:rPr>
                        <a:t>March </a:t>
                      </a:r>
                      <a:endParaRPr lang="en-GB" sz="1000" b="0" i="0" u="none" strike="noStrike" dirty="0">
                        <a:solidFill>
                          <a:srgbClr val="000000"/>
                        </a:solidFill>
                        <a:effectLst/>
                        <a:latin typeface="+mn-lt"/>
                      </a:endParaRPr>
                    </a:p>
                  </a:txBody>
                  <a:tcPr marL="5981" marR="5981" marT="5981" marB="0" anchor="ctr">
                    <a:noFill/>
                  </a:tcPr>
                </a:tc>
                <a:tc>
                  <a:txBody>
                    <a:bodyPr/>
                    <a:lstStyle/>
                    <a:p>
                      <a:pPr algn="l" fontAlgn="b"/>
                      <a:r>
                        <a:rPr lang="en-US" sz="1000" u="none" strike="noStrike" dirty="0">
                          <a:effectLst/>
                          <a:latin typeface="+mn-lt"/>
                        </a:rPr>
                        <a:t>eCoast “An Overview of Coastal Processes and Drivers of Coastal Hazards: Port Waikato” Revision 1 (commissioned by WRC)</a:t>
                      </a:r>
                      <a:endParaRPr lang="en-US"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3546639673"/>
                  </a:ext>
                </a:extLst>
              </a:tr>
              <a:tr h="146311">
                <a:tc>
                  <a:txBody>
                    <a:bodyPr/>
                    <a:lstStyle/>
                    <a:p>
                      <a:pPr algn="l" fontAlgn="b"/>
                      <a:endParaRPr lang="en-NZ" sz="900" b="0" i="0" u="none" strike="noStrike" dirty="0">
                        <a:solidFill>
                          <a:srgbClr val="000000"/>
                        </a:solidFill>
                        <a:effectLst/>
                        <a:latin typeface="+mn-lt"/>
                      </a:endParaRPr>
                    </a:p>
                  </a:txBody>
                  <a:tcPr marL="5981" marR="5981" marT="5981" marB="0" anchor="ctr">
                    <a:noFill/>
                  </a:tcPr>
                </a:tc>
                <a:tc>
                  <a:txBody>
                    <a:bodyPr/>
                    <a:lstStyle/>
                    <a:p>
                      <a:pPr algn="l" fontAlgn="b"/>
                      <a:endParaRPr lang="en-NZ" sz="9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2618028232"/>
                  </a:ext>
                </a:extLst>
              </a:tr>
              <a:tr h="400732">
                <a:tc>
                  <a:txBody>
                    <a:bodyPr/>
                    <a:lstStyle/>
                    <a:p>
                      <a:pPr algn="l" fontAlgn="b"/>
                      <a:r>
                        <a:rPr lang="en-GB" sz="1000" u="none" strike="noStrike">
                          <a:effectLst/>
                          <a:latin typeface="+mn-lt"/>
                        </a:rPr>
                        <a:t>July</a:t>
                      </a:r>
                      <a:endParaRPr lang="en-GB" sz="1000" b="0" i="0" u="none" strike="noStrike">
                        <a:solidFill>
                          <a:srgbClr val="000000"/>
                        </a:solidFill>
                        <a:effectLst/>
                        <a:latin typeface="+mn-lt"/>
                      </a:endParaRPr>
                    </a:p>
                  </a:txBody>
                  <a:tcPr marL="5981" marR="5981" marT="5981" marB="0" anchor="ctr">
                    <a:noFill/>
                  </a:tcPr>
                </a:tc>
                <a:tc>
                  <a:txBody>
                    <a:bodyPr/>
                    <a:lstStyle/>
                    <a:p>
                      <a:pPr algn="l" fontAlgn="b"/>
                      <a:r>
                        <a:rPr lang="en-US" sz="1000" u="none" strike="noStrike" dirty="0">
                          <a:effectLst/>
                          <a:latin typeface="+mn-lt"/>
                        </a:rPr>
                        <a:t>Hume Consulting Peer Review of eCoast “An Overview of Coastal Processes and Drivers of Coastal Hazards: Port Waikato” Revision 1</a:t>
                      </a:r>
                      <a:endParaRPr lang="en-US"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752010448"/>
                  </a:ext>
                </a:extLst>
              </a:tr>
              <a:tr h="152993">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endParaRPr lang="en-NZ"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125902495"/>
                  </a:ext>
                </a:extLst>
              </a:tr>
              <a:tr h="300006">
                <a:tc>
                  <a:txBody>
                    <a:bodyPr/>
                    <a:lstStyle/>
                    <a:p>
                      <a:pPr algn="l" fontAlgn="b"/>
                      <a:r>
                        <a:rPr lang="en-GB" sz="1000" u="none" strike="noStrike">
                          <a:effectLst/>
                          <a:latin typeface="+mn-lt"/>
                        </a:rPr>
                        <a:t>August</a:t>
                      </a:r>
                      <a:endParaRPr lang="en-GB" sz="1000" b="0" i="0" u="none" strike="noStrike">
                        <a:solidFill>
                          <a:srgbClr val="000000"/>
                        </a:solidFill>
                        <a:effectLst/>
                        <a:latin typeface="+mn-lt"/>
                      </a:endParaRPr>
                    </a:p>
                  </a:txBody>
                  <a:tcPr marL="5981" marR="5981" marT="5981" marB="0" anchor="ctr">
                    <a:noFill/>
                  </a:tcPr>
                </a:tc>
                <a:tc>
                  <a:txBody>
                    <a:bodyPr/>
                    <a:lstStyle/>
                    <a:p>
                      <a:pPr algn="l" fontAlgn="b"/>
                      <a:r>
                        <a:rPr lang="en-US" sz="1000" u="none" strike="noStrike" dirty="0">
                          <a:effectLst/>
                          <a:latin typeface="+mn-lt"/>
                        </a:rPr>
                        <a:t>eCoast “An Overview of Coastal Processes and Drivers of Coastal Hazards: Port Waikato” Revision 2</a:t>
                      </a:r>
                      <a:endParaRPr lang="en-US"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2179464556"/>
                  </a:ext>
                </a:extLst>
              </a:tr>
              <a:tr h="152993">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endParaRPr lang="en-NZ"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1536706532"/>
                  </a:ext>
                </a:extLst>
              </a:tr>
              <a:tr h="152993">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r>
                        <a:rPr lang="en-US" sz="1000" u="none" strike="noStrike" dirty="0">
                          <a:effectLst/>
                          <a:latin typeface="+mn-lt"/>
                        </a:rPr>
                        <a:t>eCoast “Port Waikato Sand Management Options” Report</a:t>
                      </a:r>
                      <a:endParaRPr lang="en-US"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3756933013"/>
                  </a:ext>
                </a:extLst>
              </a:tr>
              <a:tr h="152993">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endParaRPr lang="en-NZ" sz="1000" b="0" i="0" u="none" strike="noStrike">
                        <a:solidFill>
                          <a:srgbClr val="000000"/>
                        </a:solidFill>
                        <a:effectLst/>
                        <a:latin typeface="+mn-lt"/>
                      </a:endParaRPr>
                    </a:p>
                  </a:txBody>
                  <a:tcPr marL="5981" marR="5981" marT="5981" marB="0" anchor="ctr">
                    <a:noFill/>
                  </a:tcPr>
                </a:tc>
                <a:extLst>
                  <a:ext uri="{0D108BD9-81ED-4DB2-BD59-A6C34878D82A}">
                    <a16:rowId xmlns:a16="http://schemas.microsoft.com/office/drawing/2014/main" val="490399861"/>
                  </a:ext>
                </a:extLst>
              </a:tr>
              <a:tr h="152993">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r>
                        <a:rPr lang="en-GB" sz="1000" u="none" strike="noStrike" dirty="0">
                          <a:effectLst/>
                          <a:latin typeface="+mn-lt"/>
                        </a:rPr>
                        <a:t>NBS Draft Sunset Beach Erosion Report</a:t>
                      </a:r>
                      <a:endParaRPr lang="en-GB"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2013947389"/>
                  </a:ext>
                </a:extLst>
              </a:tr>
              <a:tr h="152993">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endParaRPr lang="en-NZ"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308446228"/>
                  </a:ext>
                </a:extLst>
              </a:tr>
              <a:tr h="152993">
                <a:tc>
                  <a:txBody>
                    <a:bodyPr/>
                    <a:lstStyle/>
                    <a:p>
                      <a:pPr algn="l" fontAlgn="b"/>
                      <a:r>
                        <a:rPr lang="en-GB" sz="1000" u="none" strike="noStrike">
                          <a:effectLst/>
                          <a:latin typeface="+mn-lt"/>
                        </a:rPr>
                        <a:t>September</a:t>
                      </a:r>
                      <a:endParaRPr lang="en-GB" sz="1000" b="0" i="0" u="none" strike="noStrike">
                        <a:solidFill>
                          <a:srgbClr val="000000"/>
                        </a:solidFill>
                        <a:effectLst/>
                        <a:latin typeface="+mn-lt"/>
                      </a:endParaRPr>
                    </a:p>
                  </a:txBody>
                  <a:tcPr marL="5981" marR="5981" marT="5981" marB="0" anchor="ctr">
                    <a:noFill/>
                  </a:tcPr>
                </a:tc>
                <a:tc>
                  <a:txBody>
                    <a:bodyPr/>
                    <a:lstStyle/>
                    <a:p>
                      <a:pPr algn="l" fontAlgn="b"/>
                      <a:r>
                        <a:rPr lang="en-US" sz="1000" u="none" strike="noStrike">
                          <a:effectLst/>
                          <a:latin typeface="+mn-lt"/>
                        </a:rPr>
                        <a:t>Hume Consulting Peer Review of eCoast and NBS Reports</a:t>
                      </a:r>
                      <a:endParaRPr lang="en-US" sz="1000" b="0" i="0" u="none" strike="noStrike">
                        <a:solidFill>
                          <a:srgbClr val="000000"/>
                        </a:solidFill>
                        <a:effectLst/>
                        <a:latin typeface="+mn-lt"/>
                      </a:endParaRPr>
                    </a:p>
                  </a:txBody>
                  <a:tcPr marL="5981" marR="5981" marT="5981" marB="0" anchor="ctr">
                    <a:noFill/>
                  </a:tcPr>
                </a:tc>
                <a:extLst>
                  <a:ext uri="{0D108BD9-81ED-4DB2-BD59-A6C34878D82A}">
                    <a16:rowId xmlns:a16="http://schemas.microsoft.com/office/drawing/2014/main" val="2721786359"/>
                  </a:ext>
                </a:extLst>
              </a:tr>
              <a:tr h="152993">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endParaRPr lang="en-NZ"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2321479876"/>
                  </a:ext>
                </a:extLst>
              </a:tr>
              <a:tr h="152993">
                <a:tc>
                  <a:txBody>
                    <a:bodyPr/>
                    <a:lstStyle/>
                    <a:p>
                      <a:pPr algn="l" fontAlgn="b"/>
                      <a:r>
                        <a:rPr lang="en-GB" sz="1000" u="none" strike="noStrike">
                          <a:effectLst/>
                          <a:latin typeface="+mn-lt"/>
                        </a:rPr>
                        <a:t>October</a:t>
                      </a:r>
                      <a:endParaRPr lang="en-GB" sz="1000" b="0" i="0" u="none" strike="noStrike">
                        <a:solidFill>
                          <a:srgbClr val="000000"/>
                        </a:solidFill>
                        <a:effectLst/>
                        <a:latin typeface="+mn-lt"/>
                      </a:endParaRPr>
                    </a:p>
                  </a:txBody>
                  <a:tcPr marL="5981" marR="5981" marT="5981" marB="0" anchor="ctr">
                    <a:noFill/>
                  </a:tcPr>
                </a:tc>
                <a:tc>
                  <a:txBody>
                    <a:bodyPr/>
                    <a:lstStyle/>
                    <a:p>
                      <a:pPr algn="l" fontAlgn="b"/>
                      <a:r>
                        <a:rPr lang="en-US" sz="1000" u="none" strike="noStrike" dirty="0">
                          <a:effectLst/>
                          <a:latin typeface="+mn-lt"/>
                        </a:rPr>
                        <a:t>100m2 sand push up trial at Sunset Beach completed</a:t>
                      </a:r>
                      <a:endParaRPr lang="en-US"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2799443020"/>
                  </a:ext>
                </a:extLst>
              </a:tr>
              <a:tr h="152993">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endParaRPr lang="en-NZ"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1889975837"/>
                  </a:ext>
                </a:extLst>
              </a:tr>
              <a:tr h="300006">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r>
                        <a:rPr lang="en-US" sz="1000" u="none" strike="noStrike" dirty="0">
                          <a:effectLst/>
                          <a:latin typeface="+mn-lt"/>
                        </a:rPr>
                        <a:t>eCoast “An Overview of Coastal Processes and Drivers of Coastal Hazards: Port Waikato” Revision 3 - FINAL</a:t>
                      </a:r>
                      <a:endParaRPr lang="en-US"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154330843"/>
                  </a:ext>
                </a:extLst>
              </a:tr>
              <a:tr h="152993">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endParaRPr lang="en-NZ"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3899753755"/>
                  </a:ext>
                </a:extLst>
              </a:tr>
              <a:tr h="152993">
                <a:tc>
                  <a:txBody>
                    <a:bodyPr/>
                    <a:lstStyle/>
                    <a:p>
                      <a:pPr algn="l" fontAlgn="b"/>
                      <a:r>
                        <a:rPr lang="en-GB" sz="1000" u="none" strike="noStrike">
                          <a:effectLst/>
                          <a:latin typeface="+mn-lt"/>
                        </a:rPr>
                        <a:t>November</a:t>
                      </a:r>
                      <a:endParaRPr lang="en-GB" sz="1000" b="0" i="0" u="none" strike="noStrike">
                        <a:solidFill>
                          <a:srgbClr val="000000"/>
                        </a:solidFill>
                        <a:effectLst/>
                        <a:latin typeface="+mn-lt"/>
                      </a:endParaRPr>
                    </a:p>
                  </a:txBody>
                  <a:tcPr marL="5981" marR="5981" marT="5981" marB="0" anchor="ctr">
                    <a:noFill/>
                  </a:tcPr>
                </a:tc>
                <a:tc>
                  <a:txBody>
                    <a:bodyPr/>
                    <a:lstStyle/>
                    <a:p>
                      <a:pPr algn="l" fontAlgn="b"/>
                      <a:r>
                        <a:rPr lang="en-US" sz="1000" u="none" strike="noStrike" dirty="0">
                          <a:effectLst/>
                          <a:latin typeface="+mn-lt"/>
                        </a:rPr>
                        <a:t>Hume Consulting Presentation of Peer Reviews to PWRG</a:t>
                      </a:r>
                      <a:endParaRPr lang="en-US"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1881694423"/>
                  </a:ext>
                </a:extLst>
              </a:tr>
              <a:tr h="152993">
                <a:tc>
                  <a:txBody>
                    <a:bodyPr/>
                    <a:lstStyle/>
                    <a:p>
                      <a:pPr algn="l" fontAlgn="b"/>
                      <a:endParaRPr lang="en-NZ" sz="1000" b="0" i="0" u="none" strike="noStrike">
                        <a:solidFill>
                          <a:srgbClr val="000000"/>
                        </a:solidFill>
                        <a:effectLst/>
                        <a:latin typeface="+mn-lt"/>
                      </a:endParaRPr>
                    </a:p>
                  </a:txBody>
                  <a:tcPr marL="5981" marR="5981" marT="5981" marB="0" anchor="ctr">
                    <a:noFill/>
                  </a:tcPr>
                </a:tc>
                <a:tc>
                  <a:txBody>
                    <a:bodyPr/>
                    <a:lstStyle/>
                    <a:p>
                      <a:pPr algn="l" fontAlgn="b"/>
                      <a:endParaRPr lang="en-NZ"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3501230588"/>
                  </a:ext>
                </a:extLst>
              </a:tr>
              <a:tr h="287091">
                <a:tc>
                  <a:txBody>
                    <a:bodyPr/>
                    <a:lstStyle/>
                    <a:p>
                      <a:pPr algn="l" fontAlgn="b"/>
                      <a:r>
                        <a:rPr lang="en-GB" sz="1000" u="none" strike="noStrike">
                          <a:effectLst/>
                          <a:latin typeface="+mn-lt"/>
                        </a:rPr>
                        <a:t>December</a:t>
                      </a:r>
                      <a:endParaRPr lang="en-GB" sz="1000" b="0" i="0" u="none" strike="noStrike">
                        <a:solidFill>
                          <a:srgbClr val="000000"/>
                        </a:solidFill>
                        <a:effectLst/>
                        <a:latin typeface="+mn-lt"/>
                      </a:endParaRPr>
                    </a:p>
                  </a:txBody>
                  <a:tcPr marL="5981" marR="5981" marT="5981" marB="0" anchor="ctr">
                    <a:noFill/>
                  </a:tcPr>
                </a:tc>
                <a:tc>
                  <a:txBody>
                    <a:bodyPr/>
                    <a:lstStyle/>
                    <a:p>
                      <a:pPr algn="l" fontAlgn="b"/>
                      <a:r>
                        <a:rPr lang="en-US" sz="1000" u="none" strike="noStrike" dirty="0">
                          <a:effectLst/>
                          <a:latin typeface="+mn-lt"/>
                        </a:rPr>
                        <a:t>Sea Wall / Sandbag Project Proposal presented to PWRG by NBS</a:t>
                      </a:r>
                      <a:endParaRPr lang="en-US" sz="1000" b="0" i="0" u="none" strike="noStrike" dirty="0">
                        <a:solidFill>
                          <a:srgbClr val="000000"/>
                        </a:solidFill>
                        <a:effectLst/>
                        <a:latin typeface="+mn-lt"/>
                      </a:endParaRPr>
                    </a:p>
                  </a:txBody>
                  <a:tcPr marL="5981" marR="5981" marT="5981" marB="0" anchor="ctr">
                    <a:noFill/>
                  </a:tcPr>
                </a:tc>
                <a:extLst>
                  <a:ext uri="{0D108BD9-81ED-4DB2-BD59-A6C34878D82A}">
                    <a16:rowId xmlns:a16="http://schemas.microsoft.com/office/drawing/2014/main" val="724159950"/>
                  </a:ext>
                </a:extLst>
              </a:tr>
            </a:tbl>
          </a:graphicData>
        </a:graphic>
      </p:graphicFrame>
      <p:graphicFrame>
        <p:nvGraphicFramePr>
          <p:cNvPr id="5" name="Table 4">
            <a:extLst>
              <a:ext uri="{FF2B5EF4-FFF2-40B4-BE49-F238E27FC236}">
                <a16:creationId xmlns:a16="http://schemas.microsoft.com/office/drawing/2014/main" id="{0A112BFF-8651-EC34-2192-7585A6F0807B}"/>
              </a:ext>
            </a:extLst>
          </p:cNvPr>
          <p:cNvGraphicFramePr>
            <a:graphicFrameLocks noGrp="1"/>
          </p:cNvGraphicFramePr>
          <p:nvPr/>
        </p:nvGraphicFramePr>
        <p:xfrm>
          <a:off x="5407275" y="1378611"/>
          <a:ext cx="4577696" cy="2278690"/>
        </p:xfrm>
        <a:graphic>
          <a:graphicData uri="http://schemas.openxmlformats.org/drawingml/2006/table">
            <a:tbl>
              <a:tblPr>
                <a:tableStyleId>{5C22544A-7EE6-4342-B048-85BDC9FD1C3A}</a:tableStyleId>
              </a:tblPr>
              <a:tblGrid>
                <a:gridCol w="789258">
                  <a:extLst>
                    <a:ext uri="{9D8B030D-6E8A-4147-A177-3AD203B41FA5}">
                      <a16:colId xmlns:a16="http://schemas.microsoft.com/office/drawing/2014/main" val="1835373272"/>
                    </a:ext>
                  </a:extLst>
                </a:gridCol>
                <a:gridCol w="3788438">
                  <a:extLst>
                    <a:ext uri="{9D8B030D-6E8A-4147-A177-3AD203B41FA5}">
                      <a16:colId xmlns:a16="http://schemas.microsoft.com/office/drawing/2014/main" val="1875679895"/>
                    </a:ext>
                  </a:extLst>
                </a:gridCol>
              </a:tblGrid>
              <a:tr h="193789">
                <a:tc gridSpan="2">
                  <a:txBody>
                    <a:bodyPr/>
                    <a:lstStyle/>
                    <a:p>
                      <a:pPr algn="ctr" fontAlgn="b"/>
                      <a:r>
                        <a:rPr lang="en-GB" sz="1200" u="none" strike="noStrike" dirty="0">
                          <a:effectLst/>
                        </a:rPr>
                        <a:t>2022</a:t>
                      </a:r>
                      <a:endParaRPr lang="en-GB" sz="1200" b="0" i="0" u="none" strike="noStrike" dirty="0">
                        <a:solidFill>
                          <a:srgbClr val="000000"/>
                        </a:solidFill>
                        <a:effectLst/>
                        <a:latin typeface="Calibri" panose="020F0502020204030204" pitchFamily="34" charset="0"/>
                      </a:endParaRPr>
                    </a:p>
                  </a:txBody>
                  <a:tcPr marL="6682" marR="6682" marT="6682" marB="0" anchor="b">
                    <a:solidFill>
                      <a:schemeClr val="accent1">
                        <a:lumMod val="20000"/>
                        <a:lumOff val="80000"/>
                      </a:schemeClr>
                    </a:solidFill>
                  </a:tcPr>
                </a:tc>
                <a:tc hMerge="1">
                  <a:txBody>
                    <a:bodyPr/>
                    <a:lstStyle/>
                    <a:p>
                      <a:pPr algn="l" fontAlgn="b"/>
                      <a:endParaRPr lang="en-NZ"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24268303"/>
                  </a:ext>
                </a:extLst>
              </a:tr>
              <a:tr h="160377">
                <a:tc>
                  <a:txBody>
                    <a:bodyPr/>
                    <a:lstStyle/>
                    <a:p>
                      <a:pPr algn="l" fontAlgn="b"/>
                      <a:r>
                        <a:rPr lang="en-GB" sz="1000" u="none" strike="noStrike" dirty="0">
                          <a:effectLst/>
                        </a:rPr>
                        <a:t>January</a:t>
                      </a:r>
                      <a:endParaRPr lang="en-GB" sz="1000" b="0" i="0" u="none" strike="noStrike" dirty="0">
                        <a:solidFill>
                          <a:srgbClr val="000000"/>
                        </a:solidFill>
                        <a:effectLst/>
                        <a:latin typeface="Calibri" panose="020F0502020204030204" pitchFamily="34" charset="0"/>
                      </a:endParaRPr>
                    </a:p>
                  </a:txBody>
                  <a:tcPr marL="6682" marR="6682" marT="6682" marB="0" anchor="ctr">
                    <a:noFill/>
                  </a:tcPr>
                </a:tc>
                <a:tc>
                  <a:txBody>
                    <a:bodyPr/>
                    <a:lstStyle/>
                    <a:p>
                      <a:pPr algn="l" fontAlgn="b"/>
                      <a:r>
                        <a:rPr lang="en-US" sz="1000" u="none" strike="noStrike" dirty="0">
                          <a:effectLst/>
                        </a:rPr>
                        <a:t>Tonkin + Taylor Sandbag Feasibility Report Presentation to PWRG</a:t>
                      </a:r>
                      <a:endParaRPr lang="en-US"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362084156"/>
                  </a:ext>
                </a:extLst>
              </a:tr>
              <a:tr h="160377">
                <a:tc>
                  <a:txBody>
                    <a:bodyPr/>
                    <a:lstStyle/>
                    <a:p>
                      <a:pPr algn="l" fontAlgn="b"/>
                      <a:endParaRPr lang="en-NZ" sz="1000" b="0" i="0" u="none" strike="noStrike" dirty="0">
                        <a:solidFill>
                          <a:srgbClr val="000000"/>
                        </a:solidFill>
                        <a:effectLst/>
                        <a:latin typeface="Calibri" panose="020F0502020204030204" pitchFamily="34" charset="0"/>
                      </a:endParaRPr>
                    </a:p>
                  </a:txBody>
                  <a:tcPr marL="6682" marR="6682" marT="6682" marB="0" anchor="ctr">
                    <a:noFill/>
                  </a:tcPr>
                </a:tc>
                <a:tc>
                  <a:txBody>
                    <a:bodyPr/>
                    <a:lstStyle/>
                    <a:p>
                      <a:pPr algn="l" fontAlgn="b"/>
                      <a:endParaRPr lang="en-NZ"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3822254083"/>
                  </a:ext>
                </a:extLst>
              </a:tr>
              <a:tr h="320754">
                <a:tc>
                  <a:txBody>
                    <a:bodyPr/>
                    <a:lstStyle/>
                    <a:p>
                      <a:pPr algn="l" fontAlgn="b"/>
                      <a:r>
                        <a:rPr lang="en-GB" sz="1000" u="none" strike="noStrike">
                          <a:effectLst/>
                        </a:rPr>
                        <a:t>June</a:t>
                      </a:r>
                      <a:endParaRPr lang="en-GB"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r>
                        <a:rPr lang="en-US" sz="1000" u="none" strike="noStrike" dirty="0">
                          <a:effectLst/>
                        </a:rPr>
                        <a:t>eCoast engaged by WDC to prepare documents for Sand Push Up Project Resource Consent Application.</a:t>
                      </a:r>
                      <a:endParaRPr lang="en-US"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1434670211"/>
                  </a:ext>
                </a:extLst>
              </a:tr>
              <a:tr h="160377">
                <a:tc>
                  <a:txBody>
                    <a:bodyPr/>
                    <a:lstStyle/>
                    <a:p>
                      <a:pPr algn="l" fontAlgn="b"/>
                      <a:endParaRPr lang="en-NZ"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endParaRPr lang="en-NZ"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3183066606"/>
                  </a:ext>
                </a:extLst>
              </a:tr>
              <a:tr h="320754">
                <a:tc>
                  <a:txBody>
                    <a:bodyPr/>
                    <a:lstStyle/>
                    <a:p>
                      <a:pPr algn="l" fontAlgn="b"/>
                      <a:r>
                        <a:rPr lang="en-GB" sz="1000" u="none" strike="noStrike">
                          <a:effectLst/>
                        </a:rPr>
                        <a:t>August</a:t>
                      </a:r>
                      <a:endParaRPr lang="en-GB"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r>
                        <a:rPr lang="en-US" sz="1000" u="none" strike="noStrike" dirty="0">
                          <a:effectLst/>
                        </a:rPr>
                        <a:t>Alternative Project Proposal Submitted to the Better Off Fund by Port Waikato Community Members</a:t>
                      </a:r>
                      <a:endParaRPr lang="en-US"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2733102595"/>
                  </a:ext>
                </a:extLst>
              </a:tr>
              <a:tr h="160377">
                <a:tc>
                  <a:txBody>
                    <a:bodyPr/>
                    <a:lstStyle/>
                    <a:p>
                      <a:pPr algn="l" fontAlgn="b"/>
                      <a:endParaRPr lang="en-NZ"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endParaRPr lang="en-NZ" sz="1000" b="0" i="0" u="none" strike="noStrike">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2481983844"/>
                  </a:ext>
                </a:extLst>
              </a:tr>
              <a:tr h="160377">
                <a:tc>
                  <a:txBody>
                    <a:bodyPr/>
                    <a:lstStyle/>
                    <a:p>
                      <a:pPr algn="l" fontAlgn="b"/>
                      <a:r>
                        <a:rPr lang="en-GB" sz="1000" u="none" strike="noStrike">
                          <a:effectLst/>
                        </a:rPr>
                        <a:t>October</a:t>
                      </a:r>
                      <a:endParaRPr lang="en-GB"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r>
                        <a:rPr lang="en-US" sz="1000" u="none" strike="noStrike" dirty="0">
                          <a:effectLst/>
                        </a:rPr>
                        <a:t>Better Off Fund Application declined</a:t>
                      </a:r>
                      <a:endParaRPr lang="en-US"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297906833"/>
                  </a:ext>
                </a:extLst>
              </a:tr>
              <a:tr h="160377">
                <a:tc>
                  <a:txBody>
                    <a:bodyPr/>
                    <a:lstStyle/>
                    <a:p>
                      <a:pPr algn="l" fontAlgn="b"/>
                      <a:endParaRPr lang="en-NZ"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endParaRPr lang="en-NZ"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235267930"/>
                  </a:ext>
                </a:extLst>
              </a:tr>
              <a:tr h="320754">
                <a:tc>
                  <a:txBody>
                    <a:bodyPr/>
                    <a:lstStyle/>
                    <a:p>
                      <a:pPr algn="l" fontAlgn="b"/>
                      <a:r>
                        <a:rPr lang="en-GB" sz="1000" u="none" strike="noStrike">
                          <a:effectLst/>
                        </a:rPr>
                        <a:t>November</a:t>
                      </a:r>
                      <a:endParaRPr lang="en-GB"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r>
                        <a:rPr lang="en-US" sz="1000" u="none" strike="noStrike" dirty="0">
                          <a:effectLst/>
                        </a:rPr>
                        <a:t>eCoast issue Draft Assessment of Environmental Effects Assessment for Beach Push-Ups at Port Waikato for Resource Consent application</a:t>
                      </a:r>
                      <a:endParaRPr lang="en-US"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1276028584"/>
                  </a:ext>
                </a:extLst>
              </a:tr>
              <a:tr h="160377">
                <a:tc>
                  <a:txBody>
                    <a:bodyPr/>
                    <a:lstStyle/>
                    <a:p>
                      <a:pPr algn="l" fontAlgn="b"/>
                      <a:endParaRPr lang="en-NZ" sz="1000" b="0" i="0" u="none" strike="noStrike">
                        <a:solidFill>
                          <a:srgbClr val="000000"/>
                        </a:solidFill>
                        <a:effectLst/>
                        <a:latin typeface="Calibri" panose="020F0502020204030204" pitchFamily="34" charset="0"/>
                      </a:endParaRPr>
                    </a:p>
                  </a:txBody>
                  <a:tcPr marL="6682" marR="6682" marT="6682" marB="0" anchor="ctr">
                    <a:noFill/>
                  </a:tcPr>
                </a:tc>
                <a:tc>
                  <a:txBody>
                    <a:bodyPr/>
                    <a:lstStyle/>
                    <a:p>
                      <a:pPr algn="l" fontAlgn="b"/>
                      <a:r>
                        <a:rPr lang="en-US" sz="1000" u="none" strike="noStrike" dirty="0">
                          <a:effectLst/>
                        </a:rPr>
                        <a:t>·        Issued to PWRG and Iwi Representatives for review</a:t>
                      </a:r>
                      <a:endParaRPr lang="en-US" sz="1000" b="0" i="0" u="none" strike="noStrike" dirty="0">
                        <a:solidFill>
                          <a:srgbClr val="000000"/>
                        </a:solidFill>
                        <a:effectLst/>
                        <a:latin typeface="Calibri" panose="020F0502020204030204" pitchFamily="34" charset="0"/>
                      </a:endParaRPr>
                    </a:p>
                  </a:txBody>
                  <a:tcPr marL="6682" marR="6682" marT="6682" marB="0" anchor="ctr">
                    <a:noFill/>
                  </a:tcPr>
                </a:tc>
                <a:extLst>
                  <a:ext uri="{0D108BD9-81ED-4DB2-BD59-A6C34878D82A}">
                    <a16:rowId xmlns:a16="http://schemas.microsoft.com/office/drawing/2014/main" val="4266839882"/>
                  </a:ext>
                </a:extLst>
              </a:tr>
            </a:tbl>
          </a:graphicData>
        </a:graphic>
      </p:graphicFrame>
      <p:graphicFrame>
        <p:nvGraphicFramePr>
          <p:cNvPr id="6" name="Table 5">
            <a:extLst>
              <a:ext uri="{FF2B5EF4-FFF2-40B4-BE49-F238E27FC236}">
                <a16:creationId xmlns:a16="http://schemas.microsoft.com/office/drawing/2014/main" id="{CA4D53E7-828D-EE24-FCFF-A9EB1B11C29D}"/>
              </a:ext>
            </a:extLst>
          </p:cNvPr>
          <p:cNvGraphicFramePr>
            <a:graphicFrameLocks noGrp="1"/>
          </p:cNvGraphicFramePr>
          <p:nvPr/>
        </p:nvGraphicFramePr>
        <p:xfrm>
          <a:off x="5407275" y="3885665"/>
          <a:ext cx="4577696" cy="1138802"/>
        </p:xfrm>
        <a:graphic>
          <a:graphicData uri="http://schemas.openxmlformats.org/drawingml/2006/table">
            <a:tbl>
              <a:tblPr>
                <a:tableStyleId>{5C22544A-7EE6-4342-B048-85BDC9FD1C3A}</a:tableStyleId>
              </a:tblPr>
              <a:tblGrid>
                <a:gridCol w="789258">
                  <a:extLst>
                    <a:ext uri="{9D8B030D-6E8A-4147-A177-3AD203B41FA5}">
                      <a16:colId xmlns:a16="http://schemas.microsoft.com/office/drawing/2014/main" val="3243378617"/>
                    </a:ext>
                  </a:extLst>
                </a:gridCol>
                <a:gridCol w="3788438">
                  <a:extLst>
                    <a:ext uri="{9D8B030D-6E8A-4147-A177-3AD203B41FA5}">
                      <a16:colId xmlns:a16="http://schemas.microsoft.com/office/drawing/2014/main" val="1265412179"/>
                    </a:ext>
                  </a:extLst>
                </a:gridCol>
              </a:tblGrid>
              <a:tr h="193789">
                <a:tc gridSpan="2">
                  <a:txBody>
                    <a:bodyPr/>
                    <a:lstStyle/>
                    <a:p>
                      <a:pPr algn="ctr" fontAlgn="b"/>
                      <a:r>
                        <a:rPr lang="en-GB" sz="1200" u="none" strike="noStrike" dirty="0">
                          <a:effectLst/>
                          <a:latin typeface="+mn-lt"/>
                        </a:rPr>
                        <a:t>2023</a:t>
                      </a:r>
                      <a:endParaRPr lang="en-GB" sz="1200" b="0" i="0" u="none" strike="noStrike" dirty="0">
                        <a:solidFill>
                          <a:srgbClr val="000000"/>
                        </a:solidFill>
                        <a:effectLst/>
                        <a:latin typeface="+mn-lt"/>
                      </a:endParaRPr>
                    </a:p>
                  </a:txBody>
                  <a:tcPr marL="6682" marR="6682" marT="6682" marB="0" anchor="b">
                    <a:solidFill>
                      <a:schemeClr val="accent1">
                        <a:lumMod val="20000"/>
                        <a:lumOff val="80000"/>
                      </a:schemeClr>
                    </a:solidFill>
                  </a:tcPr>
                </a:tc>
                <a:tc hMerge="1">
                  <a:txBody>
                    <a:bodyPr/>
                    <a:lstStyle/>
                    <a:p>
                      <a:pPr algn="l" fontAlgn="b"/>
                      <a:endParaRPr lang="en-NZ"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48150908"/>
                  </a:ext>
                </a:extLst>
              </a:tr>
              <a:tr h="160377">
                <a:tc>
                  <a:txBody>
                    <a:bodyPr/>
                    <a:lstStyle/>
                    <a:p>
                      <a:pPr algn="l" fontAlgn="b"/>
                      <a:r>
                        <a:rPr lang="en-GB" sz="1000" u="none" strike="noStrike" dirty="0">
                          <a:effectLst/>
                          <a:latin typeface="+mn-lt"/>
                        </a:rPr>
                        <a:t>February</a:t>
                      </a:r>
                      <a:endParaRPr lang="en-GB" sz="1000" b="0" i="0" u="none" strike="noStrike" dirty="0">
                        <a:solidFill>
                          <a:srgbClr val="000000"/>
                        </a:solidFill>
                        <a:effectLst/>
                        <a:latin typeface="+mn-lt"/>
                      </a:endParaRPr>
                    </a:p>
                  </a:txBody>
                  <a:tcPr marL="6682" marR="6682" marT="6682" marB="0" anchor="b">
                    <a:noFill/>
                  </a:tcPr>
                </a:tc>
                <a:tc>
                  <a:txBody>
                    <a:bodyPr/>
                    <a:lstStyle/>
                    <a:p>
                      <a:pPr algn="l" fontAlgn="b"/>
                      <a:r>
                        <a:rPr lang="en-US" sz="1000" u="none" strike="noStrike" dirty="0">
                          <a:effectLst/>
                          <a:latin typeface="+mn-lt"/>
                        </a:rPr>
                        <a:t>Cyclone Gabrielle – Emergency Response and Recovery</a:t>
                      </a:r>
                      <a:endParaRPr lang="en-US" sz="1000" b="0" i="0" u="none" strike="noStrike" dirty="0">
                        <a:solidFill>
                          <a:srgbClr val="000000"/>
                        </a:solidFill>
                        <a:effectLst/>
                        <a:latin typeface="+mn-lt"/>
                      </a:endParaRPr>
                    </a:p>
                  </a:txBody>
                  <a:tcPr marL="6682" marR="6682" marT="6682" marB="0" anchor="b">
                    <a:noFill/>
                  </a:tcPr>
                </a:tc>
                <a:extLst>
                  <a:ext uri="{0D108BD9-81ED-4DB2-BD59-A6C34878D82A}">
                    <a16:rowId xmlns:a16="http://schemas.microsoft.com/office/drawing/2014/main" val="1522780185"/>
                  </a:ext>
                </a:extLst>
              </a:tr>
              <a:tr h="160377">
                <a:tc>
                  <a:txBody>
                    <a:bodyPr/>
                    <a:lstStyle/>
                    <a:p>
                      <a:pPr algn="l" fontAlgn="b"/>
                      <a:endParaRPr lang="en-NZ" sz="1000" b="0" i="0" u="none" strike="noStrike">
                        <a:solidFill>
                          <a:srgbClr val="000000"/>
                        </a:solidFill>
                        <a:effectLst/>
                        <a:latin typeface="+mn-lt"/>
                      </a:endParaRPr>
                    </a:p>
                  </a:txBody>
                  <a:tcPr marL="6682" marR="6682" marT="6682" marB="0" anchor="b">
                    <a:noFill/>
                  </a:tcPr>
                </a:tc>
                <a:tc>
                  <a:txBody>
                    <a:bodyPr/>
                    <a:lstStyle/>
                    <a:p>
                      <a:pPr algn="l" fontAlgn="b"/>
                      <a:endParaRPr lang="en-NZ" sz="1000" b="0" i="0" u="none" strike="noStrike" dirty="0">
                        <a:solidFill>
                          <a:srgbClr val="000000"/>
                        </a:solidFill>
                        <a:effectLst/>
                        <a:latin typeface="+mn-lt"/>
                      </a:endParaRPr>
                    </a:p>
                  </a:txBody>
                  <a:tcPr marL="6682" marR="6682" marT="6682" marB="0" anchor="b">
                    <a:noFill/>
                  </a:tcPr>
                </a:tc>
                <a:extLst>
                  <a:ext uri="{0D108BD9-81ED-4DB2-BD59-A6C34878D82A}">
                    <a16:rowId xmlns:a16="http://schemas.microsoft.com/office/drawing/2014/main" val="4035407406"/>
                  </a:ext>
                </a:extLst>
              </a:tr>
              <a:tr h="160377">
                <a:tc>
                  <a:txBody>
                    <a:bodyPr/>
                    <a:lstStyle/>
                    <a:p>
                      <a:pPr algn="l" fontAlgn="b"/>
                      <a:r>
                        <a:rPr lang="en-GB" sz="1000" u="none" strike="noStrike">
                          <a:effectLst/>
                          <a:latin typeface="+mn-lt"/>
                        </a:rPr>
                        <a:t>March</a:t>
                      </a:r>
                      <a:endParaRPr lang="en-GB" sz="1000" b="0" i="0" u="none" strike="noStrike">
                        <a:solidFill>
                          <a:srgbClr val="000000"/>
                        </a:solidFill>
                        <a:effectLst/>
                        <a:latin typeface="+mn-lt"/>
                      </a:endParaRPr>
                    </a:p>
                  </a:txBody>
                  <a:tcPr marL="6682" marR="6682" marT="6682" marB="0" anchor="b">
                    <a:noFill/>
                  </a:tcPr>
                </a:tc>
                <a:tc>
                  <a:txBody>
                    <a:bodyPr/>
                    <a:lstStyle/>
                    <a:p>
                      <a:pPr algn="l" fontAlgn="b"/>
                      <a:r>
                        <a:rPr lang="en-US" sz="1000" u="none" strike="noStrike" dirty="0">
                          <a:effectLst/>
                          <a:latin typeface="+mn-lt"/>
                        </a:rPr>
                        <a:t>WDC Port Waikato Community Meeting</a:t>
                      </a:r>
                      <a:endParaRPr lang="en-US" sz="1000" b="0" i="0" u="none" strike="noStrike" dirty="0">
                        <a:solidFill>
                          <a:srgbClr val="000000"/>
                        </a:solidFill>
                        <a:effectLst/>
                        <a:latin typeface="+mn-lt"/>
                      </a:endParaRPr>
                    </a:p>
                  </a:txBody>
                  <a:tcPr marL="6682" marR="6682" marT="6682" marB="0" anchor="b">
                    <a:noFill/>
                  </a:tcPr>
                </a:tc>
                <a:extLst>
                  <a:ext uri="{0D108BD9-81ED-4DB2-BD59-A6C34878D82A}">
                    <a16:rowId xmlns:a16="http://schemas.microsoft.com/office/drawing/2014/main" val="1901467302"/>
                  </a:ext>
                </a:extLst>
              </a:tr>
              <a:tr h="447720">
                <a:tc>
                  <a:txBody>
                    <a:bodyPr/>
                    <a:lstStyle/>
                    <a:p>
                      <a:pPr algn="l" fontAlgn="b"/>
                      <a:endParaRPr lang="en-NZ" sz="1000" b="0" i="0" u="none" strike="noStrike">
                        <a:solidFill>
                          <a:srgbClr val="000000"/>
                        </a:solidFill>
                        <a:effectLst/>
                        <a:latin typeface="+mn-lt"/>
                      </a:endParaRPr>
                    </a:p>
                  </a:txBody>
                  <a:tcPr marL="6682" marR="6682" marT="6682" marB="0" anchor="b">
                    <a:noFill/>
                  </a:tcPr>
                </a:tc>
                <a:tc>
                  <a:txBody>
                    <a:bodyPr/>
                    <a:lstStyle/>
                    <a:p>
                      <a:pPr algn="l" fontAlgn="b"/>
                      <a:r>
                        <a:rPr lang="en-US" sz="1000" u="none" strike="noStrike" dirty="0">
                          <a:effectLst/>
                          <a:latin typeface="+mn-lt"/>
                        </a:rPr>
                        <a:t>WDC Meeting with Ngāti </a:t>
                      </a:r>
                      <a:r>
                        <a:rPr lang="en-US" sz="1000" u="none" strike="noStrike" dirty="0" err="1">
                          <a:effectLst/>
                          <a:latin typeface="+mn-lt"/>
                        </a:rPr>
                        <a:t>Taahinga</a:t>
                      </a:r>
                      <a:r>
                        <a:rPr lang="en-US" sz="1000" u="none" strike="noStrike" dirty="0">
                          <a:effectLst/>
                          <a:latin typeface="+mn-lt"/>
                        </a:rPr>
                        <a:t> Representatives</a:t>
                      </a:r>
                    </a:p>
                    <a:p>
                      <a:pPr algn="l" fontAlgn="b"/>
                      <a:endParaRPr lang="en-US" sz="1000" b="0" i="0" u="none" strike="noStrike" dirty="0">
                        <a:solidFill>
                          <a:srgbClr val="000000"/>
                        </a:solidFill>
                        <a:effectLst/>
                        <a:latin typeface="+mn-lt"/>
                      </a:endParaRPr>
                    </a:p>
                    <a:p>
                      <a:pPr algn="l" fontAlgn="b"/>
                      <a:endParaRPr lang="en-US" sz="1000" b="0" i="0" u="none" strike="noStrike" dirty="0">
                        <a:solidFill>
                          <a:srgbClr val="000000"/>
                        </a:solidFill>
                        <a:effectLst/>
                        <a:latin typeface="+mn-lt"/>
                      </a:endParaRPr>
                    </a:p>
                  </a:txBody>
                  <a:tcPr marL="6682" marR="6682" marT="6682" marB="0" anchor="b">
                    <a:noFill/>
                  </a:tcPr>
                </a:tc>
                <a:extLst>
                  <a:ext uri="{0D108BD9-81ED-4DB2-BD59-A6C34878D82A}">
                    <a16:rowId xmlns:a16="http://schemas.microsoft.com/office/drawing/2014/main" val="2405487871"/>
                  </a:ext>
                </a:extLst>
              </a:tr>
            </a:tbl>
          </a:graphicData>
        </a:graphic>
      </p:graphicFrame>
      <p:sp>
        <p:nvSpPr>
          <p:cNvPr id="2" name="Title 1">
            <a:extLst>
              <a:ext uri="{FF2B5EF4-FFF2-40B4-BE49-F238E27FC236}">
                <a16:creationId xmlns:a16="http://schemas.microsoft.com/office/drawing/2014/main" id="{C789AC8E-2AEC-FF80-4CEA-7B77941AC93B}"/>
              </a:ext>
            </a:extLst>
          </p:cNvPr>
          <p:cNvSpPr txBox="1">
            <a:spLocks/>
          </p:cNvSpPr>
          <p:nvPr/>
        </p:nvSpPr>
        <p:spPr>
          <a:xfrm>
            <a:off x="735061" y="577980"/>
            <a:ext cx="9221689" cy="1144534"/>
          </a:xfrm>
          <a:prstGeom prst="rect">
            <a:avLst/>
          </a:prstGeom>
        </p:spPr>
        <p:txBody>
          <a:bodyPr/>
          <a:lst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a:lstStyle>
          <a:p>
            <a:r>
              <a:rPr lang="en-NZ" sz="4000" dirty="0">
                <a:latin typeface="Gill Sans MT"/>
                <a:ea typeface="Times New Roman" panose="02020603050405020304" pitchFamily="18" charset="0"/>
                <a:cs typeface="Times New Roman"/>
              </a:rPr>
              <a:t>PWRG Timeline</a:t>
            </a:r>
            <a:endParaRPr lang="en-US" sz="4000" dirty="0">
              <a:latin typeface="Gill Sans MT"/>
              <a:cs typeface="Times New Roman"/>
            </a:endParaRPr>
          </a:p>
        </p:txBody>
      </p:sp>
    </p:spTree>
    <p:extLst>
      <p:ext uri="{BB962C8B-B14F-4D97-AF65-F5344CB8AC3E}">
        <p14:creationId xmlns:p14="http://schemas.microsoft.com/office/powerpoint/2010/main" val="2506653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E57D0-2E44-3347-BFE6-5220CE1DEF13}"/>
              </a:ext>
            </a:extLst>
          </p:cNvPr>
          <p:cNvSpPr>
            <a:spLocks noGrp="1"/>
          </p:cNvSpPr>
          <p:nvPr>
            <p:ph idx="1"/>
          </p:nvPr>
        </p:nvSpPr>
        <p:spPr>
          <a:xfrm>
            <a:off x="735062" y="1009650"/>
            <a:ext cx="9221689" cy="2381250"/>
          </a:xfrm>
        </p:spPr>
        <p:txBody>
          <a:bodyPr/>
          <a:lstStyle/>
          <a:p>
            <a:pPr algn="ctr">
              <a:lnSpc>
                <a:spcPct val="90000"/>
              </a:lnSpc>
              <a:spcBef>
                <a:spcPct val="0"/>
              </a:spcBef>
            </a:pPr>
            <a:endParaRPr lang="en-US" sz="4000" b="1" dirty="0">
              <a:solidFill>
                <a:schemeClr val="accent5"/>
              </a:solidFill>
              <a:ea typeface="+mj-ea"/>
              <a:cs typeface="+mj-cs"/>
            </a:endParaRPr>
          </a:p>
          <a:p>
            <a:pPr algn="ctr">
              <a:lnSpc>
                <a:spcPct val="90000"/>
              </a:lnSpc>
              <a:spcBef>
                <a:spcPct val="0"/>
              </a:spcBef>
            </a:pPr>
            <a:endParaRPr lang="en-US" b="1" dirty="0">
              <a:solidFill>
                <a:schemeClr val="accent5"/>
              </a:solidFill>
              <a:ea typeface="+mj-ea"/>
              <a:cs typeface="+mj-cs"/>
            </a:endParaRPr>
          </a:p>
          <a:p>
            <a:pPr algn="ctr">
              <a:lnSpc>
                <a:spcPct val="90000"/>
              </a:lnSpc>
              <a:spcBef>
                <a:spcPct val="0"/>
              </a:spcBef>
            </a:pPr>
            <a:r>
              <a:rPr lang="en-US" sz="5400" b="1" dirty="0" err="1">
                <a:solidFill>
                  <a:schemeClr val="accent5"/>
                </a:solidFill>
                <a:ea typeface="+mj-ea"/>
                <a:cs typeface="+mj-cs"/>
              </a:rPr>
              <a:t>eCoast</a:t>
            </a:r>
            <a:r>
              <a:rPr lang="en-US" sz="5400" b="1" dirty="0">
                <a:solidFill>
                  <a:schemeClr val="accent5"/>
                </a:solidFill>
                <a:ea typeface="+mj-ea"/>
                <a:cs typeface="+mj-cs"/>
              </a:rPr>
              <a:t> Report</a:t>
            </a:r>
          </a:p>
        </p:txBody>
      </p:sp>
      <p:pic>
        <p:nvPicPr>
          <p:cNvPr id="2" name="Picture 2" descr="What's so great about Port Waikato, what to do">
            <a:extLst>
              <a:ext uri="{FF2B5EF4-FFF2-40B4-BE49-F238E27FC236}">
                <a16:creationId xmlns:a16="http://schemas.microsoft.com/office/drawing/2014/main" id="{9C1896A2-30C8-48A5-3594-143B8F426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30" b="33383"/>
          <a:stretch/>
        </p:blipFill>
        <p:spPr bwMode="auto">
          <a:xfrm>
            <a:off x="-1" y="3988136"/>
            <a:ext cx="10691813" cy="357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4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C9E1-FAB4-6C4D-2446-A1E4F07AEF1E}"/>
              </a:ext>
            </a:extLst>
          </p:cNvPr>
          <p:cNvSpPr>
            <a:spLocks noGrp="1"/>
          </p:cNvSpPr>
          <p:nvPr>
            <p:ph type="title"/>
          </p:nvPr>
        </p:nvSpPr>
        <p:spPr>
          <a:xfrm>
            <a:off x="735063" y="719138"/>
            <a:ext cx="9108184" cy="1144534"/>
          </a:xfrm>
        </p:spPr>
        <p:txBody>
          <a:bodyPr/>
          <a:lstStyle/>
          <a:p>
            <a:r>
              <a:rPr lang="en-US" sz="4000" dirty="0">
                <a:latin typeface="Gill Sans MT"/>
                <a:cs typeface="Aharoni"/>
              </a:rPr>
              <a:t>Management options</a:t>
            </a:r>
          </a:p>
        </p:txBody>
      </p:sp>
      <p:sp>
        <p:nvSpPr>
          <p:cNvPr id="3" name="Content Placeholder 2">
            <a:extLst>
              <a:ext uri="{FF2B5EF4-FFF2-40B4-BE49-F238E27FC236}">
                <a16:creationId xmlns:a16="http://schemas.microsoft.com/office/drawing/2014/main" id="{5D83715A-E1C7-69F6-B081-4D9250EB1A99}"/>
              </a:ext>
            </a:extLst>
          </p:cNvPr>
          <p:cNvSpPr>
            <a:spLocks noGrp="1"/>
          </p:cNvSpPr>
          <p:nvPr>
            <p:ph idx="1"/>
          </p:nvPr>
        </p:nvSpPr>
        <p:spPr>
          <a:xfrm>
            <a:off x="735062" y="1863672"/>
            <a:ext cx="9221687" cy="4796543"/>
          </a:xfrm>
        </p:spPr>
        <p:txBody>
          <a:bodyPr/>
          <a:lstStyle/>
          <a:p>
            <a:pPr algn="just"/>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The </a:t>
            </a:r>
            <a:r>
              <a:rPr lang="en-NZ" sz="2400" dirty="0" err="1">
                <a:effectLst/>
                <a:latin typeface="Gill Sans MT" panose="020B0502020104020203" pitchFamily="34" charset="0"/>
                <a:ea typeface="Times New Roman" panose="02020603050405020304" pitchFamily="18" charset="0"/>
                <a:cs typeface="Times New Roman" panose="02020603050405020304" pitchFamily="18" charset="0"/>
              </a:rPr>
              <a:t>eCoast</a:t>
            </a:r>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 report presents the following specific recommendations for hazard management options at Port: </a:t>
            </a:r>
          </a:p>
          <a:p>
            <a:pPr algn="just"/>
            <a:endParaRPr lang="en-NZ" sz="24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NZ" sz="2400" b="1" dirty="0">
                <a:effectLst/>
                <a:latin typeface="Gill Sans MT" panose="020B0502020104020203" pitchFamily="34" charset="0"/>
                <a:ea typeface="Times New Roman" panose="02020603050405020304" pitchFamily="18" charset="0"/>
                <a:cs typeface="Times New Roman" panose="02020603050405020304" pitchFamily="18" charset="0"/>
              </a:rPr>
              <a:t>Re-establishing native dune species </a:t>
            </a:r>
          </a:p>
          <a:p>
            <a:pPr marL="342900" lvl="0" indent="-342900" algn="just">
              <a:buFont typeface="+mj-lt"/>
              <a:buAutoNum type="arabicPeriod"/>
            </a:pPr>
            <a:r>
              <a:rPr lang="en-NZ" sz="2400" b="1" dirty="0">
                <a:effectLst/>
                <a:latin typeface="Gill Sans MT" panose="020B0502020104020203" pitchFamily="34" charset="0"/>
                <a:ea typeface="Times New Roman" panose="02020603050405020304" pitchFamily="18" charset="0"/>
                <a:cs typeface="Times New Roman" panose="02020603050405020304" pitchFamily="18" charset="0"/>
              </a:rPr>
              <a:t>Building brush fascines </a:t>
            </a:r>
          </a:p>
          <a:p>
            <a:pPr marL="342900" lvl="0" indent="-342900" algn="just">
              <a:buFont typeface="+mj-lt"/>
              <a:buAutoNum type="arabicPeriod"/>
            </a:pPr>
            <a:r>
              <a:rPr lang="en-NZ" sz="2400" b="1" dirty="0">
                <a:effectLst/>
                <a:latin typeface="Gill Sans MT" panose="020B0502020104020203" pitchFamily="34" charset="0"/>
                <a:ea typeface="Times New Roman" panose="02020603050405020304" pitchFamily="18" charset="0"/>
                <a:cs typeface="Times New Roman" panose="02020603050405020304" pitchFamily="18" charset="0"/>
              </a:rPr>
              <a:t>Providing for stormwater management</a:t>
            </a:r>
          </a:p>
          <a:p>
            <a:pPr marL="457200" lvl="0" indent="-457200" algn="just">
              <a:buFont typeface="+mj-lt"/>
              <a:buAutoNum type="arabicPeriod" startAt="4"/>
            </a:pPr>
            <a:r>
              <a:rPr lang="en-NZ" sz="2400" b="1" dirty="0">
                <a:effectLst/>
                <a:latin typeface="Gill Sans MT" panose="020B0502020104020203" pitchFamily="34" charset="0"/>
                <a:ea typeface="Times New Roman" panose="02020603050405020304" pitchFamily="18" charset="0"/>
                <a:cs typeface="Times New Roman" panose="02020603050405020304" pitchFamily="18" charset="0"/>
              </a:rPr>
              <a:t>Undertaking sand management </a:t>
            </a:r>
          </a:p>
          <a:p>
            <a:pPr marL="457200" lvl="0" indent="-457200" algn="just">
              <a:buFont typeface="+mj-lt"/>
              <a:buAutoNum type="arabicPeriod" startAt="4"/>
            </a:pPr>
            <a:r>
              <a:rPr lang="en-NZ" sz="2400" b="1" dirty="0">
                <a:effectLst/>
                <a:latin typeface="Gill Sans MT" panose="020B0502020104020203" pitchFamily="34" charset="0"/>
                <a:ea typeface="Times New Roman" panose="02020603050405020304" pitchFamily="18" charset="0"/>
                <a:cs typeface="Times New Roman" panose="02020603050405020304" pitchFamily="18" charset="0"/>
              </a:rPr>
              <a:t>Creating a raised buffer zone </a:t>
            </a:r>
          </a:p>
          <a:p>
            <a:pPr marL="457200" lvl="0" indent="-457200" algn="just">
              <a:buFont typeface="+mj-lt"/>
              <a:buAutoNum type="arabicPeriod" startAt="4"/>
            </a:pPr>
            <a:r>
              <a:rPr lang="en-NZ" sz="2400" b="1" dirty="0">
                <a:effectLst/>
                <a:latin typeface="Gill Sans MT" panose="020B0502020104020203" pitchFamily="34" charset="0"/>
                <a:ea typeface="Times New Roman" panose="02020603050405020304" pitchFamily="18" charset="0"/>
                <a:cs typeface="Times New Roman" panose="02020603050405020304" pitchFamily="18" charset="0"/>
              </a:rPr>
              <a:t>Increase beach space for coastal processes</a:t>
            </a:r>
            <a:endParaRPr lang="en-NZ" sz="2400"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4" name="Picture 3" descr="Graphical user interface, website&#10;&#10;Description automatically generated">
            <a:extLst>
              <a:ext uri="{FF2B5EF4-FFF2-40B4-BE49-F238E27FC236}">
                <a16:creationId xmlns:a16="http://schemas.microsoft.com/office/drawing/2014/main" id="{4DB3FCBB-93B6-C02B-6E96-264DCD42DEB2}"/>
              </a:ext>
            </a:extLst>
          </p:cNvPr>
          <p:cNvPicPr>
            <a:picLocks noChangeAspect="1"/>
          </p:cNvPicPr>
          <p:nvPr/>
        </p:nvPicPr>
        <p:blipFill>
          <a:blip r:embed="rId3"/>
          <a:stretch>
            <a:fillRect/>
          </a:stretch>
        </p:blipFill>
        <p:spPr>
          <a:xfrm rot="1728403">
            <a:off x="7742681" y="3242725"/>
            <a:ext cx="1477740" cy="20886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0314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4CF11-F91A-618A-21EF-CDB2DDAB8851}"/>
              </a:ext>
            </a:extLst>
          </p:cNvPr>
          <p:cNvSpPr>
            <a:spLocks noGrp="1"/>
          </p:cNvSpPr>
          <p:nvPr>
            <p:ph idx="1"/>
          </p:nvPr>
        </p:nvSpPr>
        <p:spPr>
          <a:xfrm>
            <a:off x="735062" y="731520"/>
            <a:ext cx="9221689" cy="6077438"/>
          </a:xfrm>
        </p:spPr>
        <p:txBody>
          <a:bodyPr/>
          <a:lstStyle/>
          <a:p>
            <a:pPr algn="just"/>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Options involving the placement of a hard structure at Sunset Beach (</a:t>
            </a:r>
            <a:r>
              <a:rPr lang="en-NZ" sz="2400" dirty="0" err="1">
                <a:effectLst/>
                <a:latin typeface="Gill Sans MT" panose="020B0502020104020203" pitchFamily="34" charset="0"/>
                <a:ea typeface="Times New Roman" panose="02020603050405020304" pitchFamily="18" charset="0"/>
                <a:cs typeface="Times New Roman" panose="02020603050405020304" pitchFamily="18" charset="0"/>
              </a:rPr>
              <a:t>e.g</a:t>
            </a:r>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 groynes, rock revetment, sea wall, breakwater etc) are </a:t>
            </a:r>
            <a:r>
              <a:rPr lang="en-NZ" sz="2400" u="sng" dirty="0">
                <a:effectLst/>
                <a:latin typeface="Gill Sans MT" panose="020B0502020104020203" pitchFamily="34" charset="0"/>
                <a:ea typeface="Times New Roman" panose="02020603050405020304" pitchFamily="18" charset="0"/>
                <a:cs typeface="Times New Roman" panose="02020603050405020304" pitchFamily="18" charset="0"/>
              </a:rPr>
              <a:t>not</a:t>
            </a:r>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 recommended for the following reasons: </a:t>
            </a:r>
            <a:endParaRPr lang="en-NZ" sz="24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457200" algn="just"/>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en-NZ" sz="24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NZ" sz="2400" dirty="0">
                <a:effectLst/>
                <a:latin typeface="Gill Sans MT" panose="020B0502020104020203" pitchFamily="34" charset="0"/>
                <a:ea typeface="Times New Roman" panose="02020603050405020304" pitchFamily="18" charset="0"/>
                <a:cs typeface="Symbol" panose="05050102010706020507" pitchFamily="18" charset="2"/>
              </a:rPr>
              <a:t>High </a:t>
            </a:r>
            <a:r>
              <a:rPr lang="en-NZ" sz="2400" b="1" dirty="0">
                <a:effectLst/>
                <a:latin typeface="Gill Sans MT" panose="020B0502020104020203" pitchFamily="34" charset="0"/>
                <a:ea typeface="Times New Roman" panose="02020603050405020304" pitchFamily="18" charset="0"/>
                <a:cs typeface="Symbol" panose="05050102010706020507" pitchFamily="18" charset="2"/>
              </a:rPr>
              <a:t>visual impact </a:t>
            </a:r>
            <a:r>
              <a:rPr lang="en-NZ" sz="2400" dirty="0">
                <a:effectLst/>
                <a:latin typeface="Gill Sans MT" panose="020B0502020104020203" pitchFamily="34" charset="0"/>
                <a:ea typeface="Times New Roman" panose="02020603050405020304" pitchFamily="18" charset="0"/>
                <a:cs typeface="Symbol" panose="05050102010706020507" pitchFamily="18" charset="2"/>
              </a:rPr>
              <a:t>and large footprint.</a:t>
            </a:r>
            <a:endParaRPr lang="en-NZ" sz="24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2400" dirty="0">
                <a:effectLst/>
                <a:latin typeface="Gill Sans MT" panose="020B0502020104020203" pitchFamily="34" charset="0"/>
                <a:ea typeface="Times New Roman" panose="02020603050405020304" pitchFamily="18" charset="0"/>
                <a:cs typeface="Symbol" panose="05050102010706020507" pitchFamily="18" charset="2"/>
              </a:rPr>
              <a:t>Hard-structure induced </a:t>
            </a:r>
            <a:r>
              <a:rPr lang="en-NZ" sz="2400" b="1" dirty="0">
                <a:effectLst/>
                <a:latin typeface="Gill Sans MT" panose="020B0502020104020203" pitchFamily="34" charset="0"/>
                <a:ea typeface="Times New Roman" panose="02020603050405020304" pitchFamily="18" charset="0"/>
                <a:cs typeface="Symbol" panose="05050102010706020507" pitchFamily="18" charset="2"/>
              </a:rPr>
              <a:t>beach lowering </a:t>
            </a:r>
            <a:r>
              <a:rPr lang="en-NZ" sz="2400" dirty="0">
                <a:effectLst/>
                <a:latin typeface="Gill Sans MT" panose="020B0502020104020203" pitchFamily="34" charset="0"/>
                <a:ea typeface="Times New Roman" panose="02020603050405020304" pitchFamily="18" charset="0"/>
                <a:cs typeface="Symbol" panose="05050102010706020507" pitchFamily="18" charset="2"/>
              </a:rPr>
              <a:t>and </a:t>
            </a:r>
            <a:r>
              <a:rPr lang="en-NZ" sz="2400" b="1" dirty="0">
                <a:effectLst/>
                <a:latin typeface="Gill Sans MT" panose="020B0502020104020203" pitchFamily="34" charset="0"/>
                <a:ea typeface="Times New Roman" panose="02020603050405020304" pitchFamily="18" charset="0"/>
                <a:cs typeface="Symbol" panose="05050102010706020507" pitchFamily="18" charset="2"/>
              </a:rPr>
              <a:t>end-effect erosion</a:t>
            </a:r>
            <a:r>
              <a:rPr lang="en-NZ" sz="2400" dirty="0">
                <a:effectLst/>
                <a:latin typeface="Gill Sans MT" panose="020B0502020104020203" pitchFamily="34" charset="0"/>
                <a:ea typeface="Times New Roman" panose="02020603050405020304" pitchFamily="18" charset="0"/>
                <a:cs typeface="Symbol" panose="05050102010706020507" pitchFamily="18" charset="2"/>
              </a:rPr>
              <a:t>.</a:t>
            </a:r>
            <a:endParaRPr lang="en-NZ" sz="24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2400" dirty="0">
                <a:effectLst/>
                <a:latin typeface="Gill Sans MT" panose="020B0502020104020203" pitchFamily="34" charset="0"/>
                <a:ea typeface="Times New Roman" panose="02020603050405020304" pitchFamily="18" charset="0"/>
                <a:cs typeface="Symbol" panose="05050102010706020507" pitchFamily="18" charset="2"/>
              </a:rPr>
              <a:t>Decreased beach </a:t>
            </a:r>
            <a:r>
              <a:rPr lang="en-NZ" sz="2400" b="1" dirty="0">
                <a:effectLst/>
                <a:latin typeface="Gill Sans MT" panose="020B0502020104020203" pitchFamily="34" charset="0"/>
                <a:ea typeface="Times New Roman" panose="02020603050405020304" pitchFamily="18" charset="0"/>
                <a:cs typeface="Symbol" panose="05050102010706020507" pitchFamily="18" charset="2"/>
              </a:rPr>
              <a:t>accessibility</a:t>
            </a:r>
            <a:r>
              <a:rPr lang="en-NZ" sz="2400" dirty="0">
                <a:effectLst/>
                <a:latin typeface="Gill Sans MT" panose="020B0502020104020203" pitchFamily="34" charset="0"/>
                <a:ea typeface="Times New Roman" panose="02020603050405020304" pitchFamily="18" charset="0"/>
                <a:cs typeface="Symbol" panose="05050102010706020507" pitchFamily="18" charset="2"/>
              </a:rPr>
              <a:t>.</a:t>
            </a:r>
            <a:endParaRPr lang="en-NZ" sz="24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2400" dirty="0">
                <a:effectLst/>
                <a:latin typeface="Gill Sans MT" panose="020B0502020104020203" pitchFamily="34" charset="0"/>
                <a:ea typeface="Times New Roman" panose="02020603050405020304" pitchFamily="18" charset="0"/>
                <a:cs typeface="Symbol" panose="05050102010706020507" pitchFamily="18" charset="2"/>
              </a:rPr>
              <a:t>Potential </a:t>
            </a:r>
            <a:r>
              <a:rPr lang="en-NZ" sz="2400" b="1" dirty="0">
                <a:effectLst/>
                <a:latin typeface="Gill Sans MT" panose="020B0502020104020203" pitchFamily="34" charset="0"/>
                <a:ea typeface="Times New Roman" panose="02020603050405020304" pitchFamily="18" charset="0"/>
                <a:cs typeface="Symbol" panose="05050102010706020507" pitchFamily="18" charset="2"/>
              </a:rPr>
              <a:t>health and safety </a:t>
            </a:r>
            <a:r>
              <a:rPr lang="en-NZ" sz="2400" dirty="0">
                <a:effectLst/>
                <a:latin typeface="Gill Sans MT" panose="020B0502020104020203" pitchFamily="34" charset="0"/>
                <a:ea typeface="Times New Roman" panose="02020603050405020304" pitchFamily="18" charset="0"/>
                <a:cs typeface="Symbol" panose="05050102010706020507" pitchFamily="18" charset="2"/>
              </a:rPr>
              <a:t>concerns.</a:t>
            </a:r>
            <a:endParaRPr lang="en-NZ" sz="24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2400" dirty="0">
                <a:effectLst/>
                <a:latin typeface="Gill Sans MT" panose="020B0502020104020203" pitchFamily="34" charset="0"/>
                <a:ea typeface="Times New Roman" panose="02020603050405020304" pitchFamily="18" charset="0"/>
                <a:cs typeface="Symbol" panose="05050102010706020507" pitchFamily="18" charset="2"/>
              </a:rPr>
              <a:t>Structure influencing nearshore </a:t>
            </a:r>
            <a:r>
              <a:rPr lang="en-NZ" sz="2400" b="1" dirty="0">
                <a:effectLst/>
                <a:latin typeface="Gill Sans MT" panose="020B0502020104020203" pitchFamily="34" charset="0"/>
                <a:ea typeface="Times New Roman" panose="02020603050405020304" pitchFamily="18" charset="0"/>
                <a:cs typeface="Symbol" panose="05050102010706020507" pitchFamily="18" charset="2"/>
              </a:rPr>
              <a:t>coastal dynamics</a:t>
            </a:r>
            <a:r>
              <a:rPr lang="en-NZ" sz="2400" dirty="0">
                <a:effectLst/>
                <a:latin typeface="Gill Sans MT" panose="020B0502020104020203" pitchFamily="34" charset="0"/>
                <a:ea typeface="Times New Roman" panose="02020603050405020304" pitchFamily="18" charset="0"/>
                <a:cs typeface="Symbol" panose="05050102010706020507" pitchFamily="18" charset="2"/>
              </a:rPr>
              <a:t>.</a:t>
            </a:r>
            <a:endParaRPr lang="en-NZ" sz="24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2400" dirty="0">
                <a:effectLst/>
                <a:latin typeface="Gill Sans MT" panose="020B0502020104020203" pitchFamily="34" charset="0"/>
                <a:ea typeface="Times New Roman" panose="02020603050405020304" pitchFamily="18" charset="0"/>
                <a:cs typeface="Symbol" panose="05050102010706020507" pitchFamily="18" charset="2"/>
              </a:rPr>
              <a:t>Potential </a:t>
            </a:r>
            <a:r>
              <a:rPr lang="en-NZ" sz="2400" b="1" dirty="0">
                <a:effectLst/>
                <a:latin typeface="Gill Sans MT" panose="020B0502020104020203" pitchFamily="34" charset="0"/>
                <a:ea typeface="Times New Roman" panose="02020603050405020304" pitchFamily="18" charset="0"/>
                <a:cs typeface="Symbol" panose="05050102010706020507" pitchFamily="18" charset="2"/>
              </a:rPr>
              <a:t>long-term loss </a:t>
            </a:r>
            <a:r>
              <a:rPr lang="en-NZ" sz="2400" dirty="0">
                <a:effectLst/>
                <a:latin typeface="Gill Sans MT" panose="020B0502020104020203" pitchFamily="34" charset="0"/>
                <a:ea typeface="Times New Roman" panose="02020603050405020304" pitchFamily="18" charset="0"/>
                <a:cs typeface="Symbol" panose="05050102010706020507" pitchFamily="18" charset="2"/>
              </a:rPr>
              <a:t>of sandy beach.</a:t>
            </a:r>
            <a:endParaRPr lang="en-NZ" sz="2400" dirty="0">
              <a:effectLst/>
              <a:latin typeface="Bookman Old Style" panose="02050604050505020204" pitchFamily="18" charset="0"/>
              <a:ea typeface="Times New Roman" panose="02020603050405020304" pitchFamily="18" charset="0"/>
              <a:cs typeface="Symbol" panose="05050102010706020507" pitchFamily="18" charset="2"/>
            </a:endParaRPr>
          </a:p>
          <a:p>
            <a:pPr marL="342900" lvl="0" indent="-342900" algn="just">
              <a:buFont typeface="Symbol" panose="05050102010706020507" pitchFamily="18" charset="2"/>
              <a:buChar char=""/>
            </a:pPr>
            <a:r>
              <a:rPr lang="en-NZ" sz="2400" dirty="0">
                <a:effectLst/>
                <a:latin typeface="Gill Sans MT" panose="020B0502020104020203" pitchFamily="34" charset="0"/>
                <a:ea typeface="Times New Roman" panose="02020603050405020304" pitchFamily="18" charset="0"/>
                <a:cs typeface="Symbol" panose="05050102010706020507" pitchFamily="18" charset="2"/>
              </a:rPr>
              <a:t>Very </a:t>
            </a:r>
            <a:r>
              <a:rPr lang="en-NZ" sz="2400" b="1" dirty="0">
                <a:effectLst/>
                <a:latin typeface="Gill Sans MT" panose="020B0502020104020203" pitchFamily="34" charset="0"/>
                <a:ea typeface="Times New Roman" panose="02020603050405020304" pitchFamily="18" charset="0"/>
                <a:cs typeface="Symbol" panose="05050102010706020507" pitchFamily="18" charset="2"/>
              </a:rPr>
              <a:t>expensive</a:t>
            </a:r>
            <a:r>
              <a:rPr lang="en-NZ" sz="2400" dirty="0">
                <a:effectLst/>
                <a:latin typeface="Gill Sans MT" panose="020B0502020104020203" pitchFamily="34" charset="0"/>
                <a:ea typeface="Times New Roman" panose="02020603050405020304" pitchFamily="18" charset="0"/>
                <a:cs typeface="Symbol" panose="05050102010706020507" pitchFamily="18" charset="2"/>
              </a:rPr>
              <a:t> at this site.</a:t>
            </a:r>
            <a:endParaRPr lang="en-NZ" sz="2400" dirty="0">
              <a:effectLst/>
              <a:latin typeface="Bookman Old Style" panose="02050604050505020204" pitchFamily="18" charset="0"/>
              <a:ea typeface="Times New Roman" panose="02020603050405020304" pitchFamily="18" charset="0"/>
              <a:cs typeface="Symbol" panose="05050102010706020507" pitchFamily="18" charset="2"/>
            </a:endParaRPr>
          </a:p>
          <a:p>
            <a:endParaRPr lang="en-NZ" dirty="0"/>
          </a:p>
        </p:txBody>
      </p:sp>
      <p:pic>
        <p:nvPicPr>
          <p:cNvPr id="4" name="Picture 3">
            <a:extLst>
              <a:ext uri="{FF2B5EF4-FFF2-40B4-BE49-F238E27FC236}">
                <a16:creationId xmlns:a16="http://schemas.microsoft.com/office/drawing/2014/main" id="{91D8633B-FD7F-A164-D27E-35C7AA3DAD70}"/>
              </a:ext>
            </a:extLst>
          </p:cNvPr>
          <p:cNvPicPr>
            <a:picLocks noChangeAspect="1"/>
          </p:cNvPicPr>
          <p:nvPr/>
        </p:nvPicPr>
        <p:blipFill>
          <a:blip r:embed="rId3"/>
          <a:stretch>
            <a:fillRect/>
          </a:stretch>
        </p:blipFill>
        <p:spPr>
          <a:xfrm>
            <a:off x="6353299" y="4981997"/>
            <a:ext cx="4089132" cy="2173916"/>
          </a:xfrm>
          <a:prstGeom prst="rect">
            <a:avLst/>
          </a:prstGeom>
          <a:ln>
            <a:solidFill>
              <a:schemeClr val="tx1"/>
            </a:solidFill>
          </a:ln>
        </p:spPr>
      </p:pic>
    </p:spTree>
    <p:extLst>
      <p:ext uri="{BB962C8B-B14F-4D97-AF65-F5344CB8AC3E}">
        <p14:creationId xmlns:p14="http://schemas.microsoft.com/office/powerpoint/2010/main" val="253666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C9E1-FAB4-6C4D-2446-A1E4F07AEF1E}"/>
              </a:ext>
            </a:extLst>
          </p:cNvPr>
          <p:cNvSpPr>
            <a:spLocks noGrp="1"/>
          </p:cNvSpPr>
          <p:nvPr>
            <p:ph type="title"/>
          </p:nvPr>
        </p:nvSpPr>
        <p:spPr>
          <a:xfrm>
            <a:off x="634701" y="478125"/>
            <a:ext cx="9348396" cy="1144534"/>
          </a:xfrm>
        </p:spPr>
        <p:txBody>
          <a:bodyPr/>
          <a:lstStyle/>
          <a:p>
            <a:r>
              <a:rPr lang="en-US" sz="4000" dirty="0">
                <a:latin typeface="Gill Sans MT"/>
                <a:cs typeface="Aharoni"/>
              </a:rPr>
              <a:t>Summary</a:t>
            </a:r>
          </a:p>
        </p:txBody>
      </p:sp>
      <p:pic>
        <p:nvPicPr>
          <p:cNvPr id="8" name="Picture 7">
            <a:extLst>
              <a:ext uri="{FF2B5EF4-FFF2-40B4-BE49-F238E27FC236}">
                <a16:creationId xmlns:a16="http://schemas.microsoft.com/office/drawing/2014/main" id="{7A1B6FFB-0B46-8814-78D9-CAF1C48E6759}"/>
              </a:ext>
            </a:extLst>
          </p:cNvPr>
          <p:cNvPicPr>
            <a:picLocks noChangeAspect="1"/>
          </p:cNvPicPr>
          <p:nvPr/>
        </p:nvPicPr>
        <p:blipFill>
          <a:blip r:embed="rId3"/>
          <a:stretch>
            <a:fillRect/>
          </a:stretch>
        </p:blipFill>
        <p:spPr>
          <a:xfrm>
            <a:off x="4923603" y="0"/>
            <a:ext cx="5768210" cy="6233172"/>
          </a:xfrm>
          <a:prstGeom prst="rect">
            <a:avLst/>
          </a:prstGeom>
        </p:spPr>
      </p:pic>
      <p:sp>
        <p:nvSpPr>
          <p:cNvPr id="6" name="TextBox 5">
            <a:extLst>
              <a:ext uri="{FF2B5EF4-FFF2-40B4-BE49-F238E27FC236}">
                <a16:creationId xmlns:a16="http://schemas.microsoft.com/office/drawing/2014/main" id="{4A8B4769-EF8A-EE8E-0677-C729762E4394}"/>
              </a:ext>
            </a:extLst>
          </p:cNvPr>
          <p:cNvSpPr txBox="1"/>
          <p:nvPr/>
        </p:nvSpPr>
        <p:spPr>
          <a:xfrm>
            <a:off x="4970033" y="5704315"/>
            <a:ext cx="1057755" cy="465403"/>
          </a:xfrm>
          <a:prstGeom prst="rect">
            <a:avLst/>
          </a:prstGeom>
          <a:solidFill>
            <a:schemeClr val="tx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err="1">
                <a:solidFill>
                  <a:schemeClr val="bg1"/>
                </a:solidFill>
                <a:cs typeface="Calibri"/>
              </a:rPr>
              <a:t>eCoast</a:t>
            </a:r>
            <a:r>
              <a:rPr lang="en-US" sz="1200" b="1" dirty="0">
                <a:solidFill>
                  <a:schemeClr val="bg1"/>
                </a:solidFill>
                <a:cs typeface="Calibri"/>
              </a:rPr>
              <a:t> report summary</a:t>
            </a:r>
          </a:p>
        </p:txBody>
      </p:sp>
      <p:sp>
        <p:nvSpPr>
          <p:cNvPr id="4" name="TextBox 3">
            <a:extLst>
              <a:ext uri="{FF2B5EF4-FFF2-40B4-BE49-F238E27FC236}">
                <a16:creationId xmlns:a16="http://schemas.microsoft.com/office/drawing/2014/main" id="{8E061B5C-467A-9C07-8EEF-518AB1EFEBC6}"/>
              </a:ext>
            </a:extLst>
          </p:cNvPr>
          <p:cNvSpPr txBox="1"/>
          <p:nvPr/>
        </p:nvSpPr>
        <p:spPr>
          <a:xfrm>
            <a:off x="559398" y="1622658"/>
            <a:ext cx="4202607" cy="5632311"/>
          </a:xfrm>
          <a:prstGeom prst="rect">
            <a:avLst/>
          </a:prstGeom>
          <a:noFill/>
        </p:spPr>
        <p:txBody>
          <a:bodyPr wrap="square" rtlCol="0">
            <a:spAutoFit/>
          </a:bodyPr>
          <a:lstStyle/>
          <a:p>
            <a:pPr marL="342900" indent="-342900">
              <a:buFont typeface="Wingdings" panose="05000000000000000000" pitchFamily="2" charset="2"/>
              <a:buChar char="Ø"/>
            </a:pPr>
            <a:r>
              <a:rPr lang="en-NZ" sz="2400" dirty="0">
                <a:latin typeface="Gill Sans MT" panose="020B0502020104020203" pitchFamily="34" charset="0"/>
                <a:ea typeface="Times New Roman" panose="02020603050405020304" pitchFamily="18" charset="0"/>
                <a:cs typeface="Times New Roman" panose="02020603050405020304" pitchFamily="18" charset="0"/>
              </a:rPr>
              <a:t>H</a:t>
            </a:r>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ighly dynamic and energetic coastal environment. </a:t>
            </a:r>
          </a:p>
          <a:p>
            <a:endParaRPr lang="en-NZ" sz="24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NZ" sz="2400" dirty="0">
                <a:latin typeface="Gill Sans MT" panose="020B0502020104020203" pitchFamily="34" charset="0"/>
                <a:ea typeface="Times New Roman" panose="02020603050405020304" pitchFamily="18" charset="0"/>
                <a:cs typeface="Times New Roman" panose="02020603050405020304" pitchFamily="18" charset="0"/>
              </a:rPr>
              <a:t>L</a:t>
            </a:r>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ack of supply of new sand into the system from the south. </a:t>
            </a:r>
            <a:endParaRPr lang="en-NZ" sz="2400" dirty="0">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en-NZ" sz="2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Recommended actions revolve around soft-engineering and managed retreat. </a:t>
            </a:r>
          </a:p>
          <a:p>
            <a:endParaRPr lang="en-NZ" sz="24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Hard structures are </a:t>
            </a:r>
            <a:r>
              <a:rPr lang="en-NZ" sz="2400" u="sng" dirty="0">
                <a:effectLst/>
                <a:latin typeface="Gill Sans MT" panose="020B0502020104020203" pitchFamily="34" charset="0"/>
                <a:ea typeface="Times New Roman" panose="02020603050405020304" pitchFamily="18" charset="0"/>
                <a:cs typeface="Times New Roman" panose="02020603050405020304" pitchFamily="18" charset="0"/>
              </a:rPr>
              <a:t>not</a:t>
            </a:r>
            <a:r>
              <a:rPr lang="en-NZ" sz="2400" dirty="0">
                <a:effectLst/>
                <a:latin typeface="Gill Sans MT" panose="020B0502020104020203" pitchFamily="34" charset="0"/>
                <a:ea typeface="Times New Roman" panose="02020603050405020304" pitchFamily="18" charset="0"/>
                <a:cs typeface="Times New Roman" panose="02020603050405020304" pitchFamily="18" charset="0"/>
              </a:rPr>
              <a:t> recommended due potential negative impacts.</a:t>
            </a:r>
            <a:endParaRPr lang="en-NZ" sz="2400"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33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9AD4-29F4-8F56-D612-C602CC0265FD}"/>
              </a:ext>
            </a:extLst>
          </p:cNvPr>
          <p:cNvSpPr>
            <a:spLocks noGrp="1"/>
          </p:cNvSpPr>
          <p:nvPr>
            <p:ph type="title"/>
          </p:nvPr>
        </p:nvSpPr>
        <p:spPr>
          <a:xfrm>
            <a:off x="735061" y="415325"/>
            <a:ext cx="9221689" cy="1144534"/>
          </a:xfrm>
        </p:spPr>
        <p:txBody>
          <a:bodyPr/>
          <a:lstStyle/>
          <a:p>
            <a:r>
              <a:rPr lang="en-NZ" sz="4000" b="1" kern="1400" cap="small" dirty="0">
                <a:effectLst/>
                <a:latin typeface="Gill Sans MT" panose="020B0502020104020203" pitchFamily="34" charset="0"/>
              </a:rPr>
              <a:t>Current challenges</a:t>
            </a:r>
            <a:endParaRPr lang="en-NZ" sz="4000" dirty="0"/>
          </a:p>
        </p:txBody>
      </p:sp>
      <p:sp>
        <p:nvSpPr>
          <p:cNvPr id="3" name="Content Placeholder 2">
            <a:extLst>
              <a:ext uri="{FF2B5EF4-FFF2-40B4-BE49-F238E27FC236}">
                <a16:creationId xmlns:a16="http://schemas.microsoft.com/office/drawing/2014/main" id="{AA1E59E1-F58A-D82C-93C6-110242792B62}"/>
              </a:ext>
            </a:extLst>
          </p:cNvPr>
          <p:cNvSpPr>
            <a:spLocks noGrp="1"/>
          </p:cNvSpPr>
          <p:nvPr>
            <p:ph idx="1"/>
          </p:nvPr>
        </p:nvSpPr>
        <p:spPr>
          <a:xfrm>
            <a:off x="735062" y="1678193"/>
            <a:ext cx="9221689" cy="5130765"/>
          </a:xfrm>
        </p:spPr>
        <p:txBody>
          <a:bodyPr vert="horz" lIns="0" tIns="0" rIns="0" bIns="0" rtlCol="0" anchor="t">
            <a:noAutofit/>
          </a:bodyPr>
          <a:lstStyle/>
          <a:p>
            <a:pPr marL="342900" indent="-342900" algn="just">
              <a:buChar char="•"/>
            </a:pPr>
            <a:r>
              <a:rPr lang="en-NZ" sz="2400" dirty="0">
                <a:effectLst/>
                <a:ea typeface="Times New Roman" panose="02020603050405020304" pitchFamily="18" charset="0"/>
                <a:cs typeface="Times New Roman" panose="02020603050405020304" pitchFamily="18" charset="0"/>
              </a:rPr>
              <a:t>Significant erosion events have occurred episodically in association with storm events including most recently in February 2023 during Cyclone Gabrielle.</a:t>
            </a:r>
            <a:endParaRPr lang="en-US"/>
          </a:p>
          <a:p>
            <a:pPr marL="342900" indent="-342900" algn="just">
              <a:buChar char="•"/>
            </a:pPr>
            <a:r>
              <a:rPr lang="en-NZ" sz="2400">
                <a:effectLst/>
                <a:ea typeface="Times New Roman" panose="02020603050405020304" pitchFamily="18" charset="0"/>
                <a:cs typeface="Times New Roman"/>
              </a:rPr>
              <a:t>These storm events, in combination with weather and tide cycles and a lack of supply of new sand into the coastal system at Port Waikato have contributed to an overall trend of erosion at Sunset Beach.</a:t>
            </a:r>
            <a:r>
              <a:rPr lang="en-NZ" sz="2400">
                <a:ea typeface="Times New Roman" panose="02020603050405020304" pitchFamily="18" charset="0"/>
                <a:cs typeface="Times New Roman"/>
              </a:rPr>
              <a:t> </a:t>
            </a:r>
            <a:endParaRPr lang="en-NZ" sz="2400">
              <a:effectLst/>
              <a:ea typeface="Times New Roman" panose="02020603050405020304" pitchFamily="18" charset="0"/>
              <a:cs typeface="Times New Roman" panose="02020603050405020304" pitchFamily="18" charset="0"/>
            </a:endParaRPr>
          </a:p>
          <a:p>
            <a:pPr marL="342900" indent="-342900" algn="just">
              <a:buChar char="•"/>
            </a:pPr>
            <a:r>
              <a:rPr lang="en-NZ" sz="2400">
                <a:ea typeface="Times New Roman" panose="02020603050405020304" pitchFamily="18" charset="0"/>
                <a:cs typeface="Times New Roman"/>
              </a:rPr>
              <a:t>Beach access has been impacted repeatedly, and multiple private homes have been removed or relocated.</a:t>
            </a:r>
          </a:p>
          <a:p>
            <a:pPr marL="342900" indent="-342900" algn="just">
              <a:buChar char="•"/>
            </a:pPr>
            <a:r>
              <a:rPr lang="en-NZ" sz="2400">
                <a:effectLst/>
                <a:ea typeface="Times New Roman" panose="02020603050405020304" pitchFamily="18" charset="0"/>
                <a:cs typeface="Times New Roman"/>
              </a:rPr>
              <a:t>The ongoing erosion has continued to drive community concern, and ongoing calls for Council to take action to respond</a:t>
            </a:r>
            <a:r>
              <a:rPr lang="en-NZ" sz="2400">
                <a:effectLst/>
                <a:ea typeface="Times New Roman" panose="02020603050405020304" pitchFamily="18" charset="0"/>
                <a:cs typeface="Calibri"/>
              </a:rPr>
              <a:t>.</a:t>
            </a:r>
            <a:r>
              <a:rPr lang="en-NZ" sz="2400">
                <a:ea typeface="Times New Roman" panose="02020603050405020304" pitchFamily="18" charset="0"/>
                <a:cs typeface="Calibri"/>
              </a:rPr>
              <a:t> </a:t>
            </a:r>
            <a:endParaRPr lang="en-NZ" sz="2400">
              <a:ea typeface="Times New Roman" panose="02020603050405020304" pitchFamily="18" charset="0"/>
              <a:cs typeface="Calibri" panose="020F0502020204030204" pitchFamily="34" charset="0"/>
            </a:endParaRPr>
          </a:p>
          <a:p>
            <a:pPr marL="342900" indent="-342900" algn="just">
              <a:buChar char="•"/>
            </a:pPr>
            <a:r>
              <a:rPr lang="en-NZ" sz="2400">
                <a:ea typeface="Times New Roman" panose="02020603050405020304" pitchFamily="18" charset="0"/>
                <a:cs typeface="Calibri"/>
              </a:rPr>
              <a:t>Unfortunately protection options that are affordable, effective and </a:t>
            </a:r>
            <a:r>
              <a:rPr lang="en-NZ" sz="2400" err="1">
                <a:ea typeface="Times New Roman" panose="02020603050405020304" pitchFamily="18" charset="0"/>
                <a:cs typeface="Calibri"/>
              </a:rPr>
              <a:t>consentable</a:t>
            </a:r>
            <a:r>
              <a:rPr lang="en-NZ" sz="2400">
                <a:ea typeface="Times New Roman" panose="02020603050405020304" pitchFamily="18" charset="0"/>
                <a:cs typeface="Calibri"/>
              </a:rPr>
              <a:t> are limited (as per </a:t>
            </a:r>
            <a:r>
              <a:rPr lang="en-NZ" sz="2400" err="1">
                <a:ea typeface="Times New Roman" panose="02020603050405020304" pitchFamily="18" charset="0"/>
                <a:cs typeface="Calibri"/>
              </a:rPr>
              <a:t>eCoast</a:t>
            </a:r>
            <a:r>
              <a:rPr lang="en-NZ" sz="2400">
                <a:ea typeface="Times New Roman" panose="02020603050405020304" pitchFamily="18" charset="0"/>
                <a:cs typeface="Calibri"/>
              </a:rPr>
              <a:t> report)</a:t>
            </a:r>
            <a:endParaRPr lang="en-NZ" sz="2400">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0980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A7AF-0A17-FF80-E724-DCEEFCC3D769}"/>
              </a:ext>
            </a:extLst>
          </p:cNvPr>
          <p:cNvSpPr>
            <a:spLocks noGrp="1"/>
          </p:cNvSpPr>
          <p:nvPr>
            <p:ph type="title"/>
          </p:nvPr>
        </p:nvSpPr>
        <p:spPr/>
        <p:txBody>
          <a:bodyPr/>
          <a:lstStyle/>
          <a:p>
            <a:endParaRPr lang="en-NZ"/>
          </a:p>
        </p:txBody>
      </p:sp>
      <p:pic>
        <p:nvPicPr>
          <p:cNvPr id="4" name="Content Placeholder 3" descr="A picture containing aerial photography, transport corridor, aerial, map&#10;&#10;Description automatically generated">
            <a:extLst>
              <a:ext uri="{FF2B5EF4-FFF2-40B4-BE49-F238E27FC236}">
                <a16:creationId xmlns:a16="http://schemas.microsoft.com/office/drawing/2014/main" id="{55B689FA-A5BE-C169-FC7F-E56AB2038AC2}"/>
              </a:ext>
            </a:extLst>
          </p:cNvPr>
          <p:cNvPicPr>
            <a:picLocks noGrp="1" noChangeAspect="1"/>
          </p:cNvPicPr>
          <p:nvPr>
            <p:ph idx="1"/>
          </p:nvPr>
        </p:nvPicPr>
        <p:blipFill>
          <a:blip r:embed="rId3"/>
          <a:stretch>
            <a:fillRect/>
          </a:stretch>
        </p:blipFill>
        <p:spPr>
          <a:xfrm>
            <a:off x="3942609" y="21638"/>
            <a:ext cx="5917020" cy="7538037"/>
          </a:xfrm>
          <a:prstGeom prst="rect">
            <a:avLst/>
          </a:prstGeom>
        </p:spPr>
      </p:pic>
      <p:sp>
        <p:nvSpPr>
          <p:cNvPr id="5" name="TextBox 4">
            <a:extLst>
              <a:ext uri="{FF2B5EF4-FFF2-40B4-BE49-F238E27FC236}">
                <a16:creationId xmlns:a16="http://schemas.microsoft.com/office/drawing/2014/main" id="{27C5A7A7-1C20-5E4E-3D0D-8E4C92D5CC33}"/>
              </a:ext>
            </a:extLst>
          </p:cNvPr>
          <p:cNvSpPr txBox="1"/>
          <p:nvPr/>
        </p:nvSpPr>
        <p:spPr>
          <a:xfrm>
            <a:off x="735063" y="1863672"/>
            <a:ext cx="3207546" cy="3693319"/>
          </a:xfrm>
          <a:prstGeom prst="rect">
            <a:avLst/>
          </a:prstGeom>
          <a:noFill/>
        </p:spPr>
        <p:txBody>
          <a:bodyPr wrap="square" rtlCol="0">
            <a:spAutoFit/>
          </a:bodyPr>
          <a:lstStyle/>
          <a:p>
            <a:r>
              <a:rPr lang="en-NZ" sz="2400" dirty="0">
                <a:effectLst/>
                <a:ea typeface="Times New Roman" panose="02020603050405020304" pitchFamily="18" charset="0"/>
                <a:cs typeface="Times New Roman" panose="02020603050405020304" pitchFamily="18" charset="0"/>
              </a:rPr>
              <a:t>The image to the right was developed by a member of the PWRG to assist with understanding and communicating the impacts of erosion over the last 10 years. </a:t>
            </a:r>
          </a:p>
          <a:p>
            <a:pPr algn="just"/>
            <a:r>
              <a:rPr lang="en-NZ" sz="2400" dirty="0">
                <a:effectLst/>
                <a:ea typeface="Times New Roman" panose="02020603050405020304" pitchFamily="18" charset="0"/>
                <a:cs typeface="Times New Roman" panose="02020603050405020304" pitchFamily="18" charset="0"/>
              </a:rPr>
              <a:t> </a:t>
            </a:r>
          </a:p>
          <a:p>
            <a:endParaRPr lang="en-NZ" dirty="0"/>
          </a:p>
        </p:txBody>
      </p:sp>
    </p:spTree>
    <p:extLst>
      <p:ext uri="{BB962C8B-B14F-4D97-AF65-F5344CB8AC3E}">
        <p14:creationId xmlns:p14="http://schemas.microsoft.com/office/powerpoint/2010/main" val="240543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E57D0-2E44-3347-BFE6-5220CE1DEF13}"/>
              </a:ext>
            </a:extLst>
          </p:cNvPr>
          <p:cNvSpPr>
            <a:spLocks noGrp="1"/>
          </p:cNvSpPr>
          <p:nvPr>
            <p:ph idx="1"/>
          </p:nvPr>
        </p:nvSpPr>
        <p:spPr>
          <a:xfrm>
            <a:off x="735062" y="1009650"/>
            <a:ext cx="9221689" cy="2381250"/>
          </a:xfrm>
        </p:spPr>
        <p:txBody>
          <a:bodyPr/>
          <a:lstStyle/>
          <a:p>
            <a:pPr algn="ctr">
              <a:lnSpc>
                <a:spcPct val="90000"/>
              </a:lnSpc>
              <a:spcBef>
                <a:spcPct val="0"/>
              </a:spcBef>
            </a:pPr>
            <a:endParaRPr lang="en-US" sz="4000" b="1" dirty="0">
              <a:solidFill>
                <a:schemeClr val="accent5"/>
              </a:solidFill>
              <a:ea typeface="+mj-ea"/>
              <a:cs typeface="+mj-cs"/>
            </a:endParaRPr>
          </a:p>
          <a:p>
            <a:pPr algn="ctr">
              <a:lnSpc>
                <a:spcPct val="90000"/>
              </a:lnSpc>
              <a:spcBef>
                <a:spcPct val="0"/>
              </a:spcBef>
            </a:pPr>
            <a:endParaRPr lang="en-US" b="1" dirty="0">
              <a:solidFill>
                <a:schemeClr val="accent5"/>
              </a:solidFill>
              <a:ea typeface="+mj-ea"/>
              <a:cs typeface="+mj-cs"/>
            </a:endParaRPr>
          </a:p>
          <a:p>
            <a:pPr algn="ctr">
              <a:lnSpc>
                <a:spcPct val="90000"/>
              </a:lnSpc>
              <a:spcBef>
                <a:spcPct val="0"/>
              </a:spcBef>
            </a:pPr>
            <a:r>
              <a:rPr lang="en-US" sz="5400" b="1" dirty="0">
                <a:solidFill>
                  <a:schemeClr val="accent5"/>
                </a:solidFill>
                <a:ea typeface="+mj-ea"/>
                <a:cs typeface="+mj-cs"/>
              </a:rPr>
              <a:t>Community Initiatives</a:t>
            </a:r>
          </a:p>
        </p:txBody>
      </p:sp>
      <p:pic>
        <p:nvPicPr>
          <p:cNvPr id="2" name="Picture 2" descr="What's so great about Port Waikato, what to do">
            <a:extLst>
              <a:ext uri="{FF2B5EF4-FFF2-40B4-BE49-F238E27FC236}">
                <a16:creationId xmlns:a16="http://schemas.microsoft.com/office/drawing/2014/main" id="{9C1896A2-30C8-48A5-3594-143B8F426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30" b="33383"/>
          <a:stretch/>
        </p:blipFill>
        <p:spPr bwMode="auto">
          <a:xfrm>
            <a:off x="-1" y="3988136"/>
            <a:ext cx="10691813" cy="357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7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1513-277E-A8F0-20C7-534560344473}"/>
              </a:ext>
            </a:extLst>
          </p:cNvPr>
          <p:cNvSpPr>
            <a:spLocks noGrp="1"/>
          </p:cNvSpPr>
          <p:nvPr>
            <p:ph type="title"/>
          </p:nvPr>
        </p:nvSpPr>
        <p:spPr>
          <a:xfrm>
            <a:off x="735062" y="428681"/>
            <a:ext cx="9221689" cy="1144534"/>
          </a:xfrm>
        </p:spPr>
        <p:txBody>
          <a:bodyPr/>
          <a:lstStyle/>
          <a:p>
            <a:r>
              <a:rPr lang="en-NZ" sz="4000" b="1" kern="1400" cap="small" dirty="0">
                <a:effectLst/>
                <a:latin typeface="Gill Sans MT" panose="020B0502020104020203" pitchFamily="34" charset="0"/>
              </a:rPr>
              <a:t>Alternative Proposals </a:t>
            </a:r>
            <a:endParaRPr lang="en-NZ" sz="4000" dirty="0"/>
          </a:p>
        </p:txBody>
      </p:sp>
      <p:sp>
        <p:nvSpPr>
          <p:cNvPr id="3" name="Content Placeholder 2">
            <a:extLst>
              <a:ext uri="{FF2B5EF4-FFF2-40B4-BE49-F238E27FC236}">
                <a16:creationId xmlns:a16="http://schemas.microsoft.com/office/drawing/2014/main" id="{7F536FC2-5821-D466-CE9B-1882D52B018A}"/>
              </a:ext>
            </a:extLst>
          </p:cNvPr>
          <p:cNvSpPr>
            <a:spLocks noGrp="1"/>
          </p:cNvSpPr>
          <p:nvPr>
            <p:ph idx="1"/>
          </p:nvPr>
        </p:nvSpPr>
        <p:spPr>
          <a:xfrm>
            <a:off x="735062" y="1573215"/>
            <a:ext cx="9221689" cy="5235743"/>
          </a:xfrm>
        </p:spPr>
        <p:txBody>
          <a:bodyPr vert="horz" lIns="0" tIns="0" rIns="0" bIns="0" rtlCol="0" anchor="t">
            <a:noAutofit/>
          </a:bodyPr>
          <a:lstStyle/>
          <a:p>
            <a:pPr>
              <a:lnSpc>
                <a:spcPct val="115000"/>
              </a:lnSpc>
              <a:spcAft>
                <a:spcPts val="1000"/>
              </a:spcAft>
            </a:pPr>
            <a:r>
              <a:rPr lang="en-NZ" sz="2400">
                <a:effectLst/>
                <a:latin typeface="Gill Sans MT"/>
                <a:ea typeface="Times New Roman" panose="02020603050405020304" pitchFamily="18" charset="0"/>
                <a:cs typeface="Calibri"/>
              </a:rPr>
              <a:t>Alongside the </a:t>
            </a:r>
            <a:r>
              <a:rPr lang="en-NZ" sz="2400">
                <a:latin typeface="Gill Sans MT"/>
                <a:ea typeface="Times New Roman" panose="02020603050405020304" pitchFamily="18" charset="0"/>
                <a:cs typeface="Calibri"/>
              </a:rPr>
              <a:t>approved work programme of</a:t>
            </a:r>
            <a:r>
              <a:rPr lang="en-NZ" sz="2400">
                <a:effectLst/>
                <a:latin typeface="Gill Sans MT"/>
                <a:ea typeface="Times New Roman" panose="02020603050405020304" pitchFamily="18" charset="0"/>
                <a:cs typeface="Calibri"/>
              </a:rPr>
              <a:t> the PWRG, other proposals have been put forward from the community </a:t>
            </a:r>
            <a:r>
              <a:rPr lang="en-NZ" sz="2400">
                <a:latin typeface="Gill Sans MT"/>
                <a:ea typeface="Times New Roman" panose="02020603050405020304" pitchFamily="18" charset="0"/>
                <a:cs typeface="Calibri"/>
              </a:rPr>
              <a:t>and been discussed by PWRG over</a:t>
            </a:r>
            <a:r>
              <a:rPr lang="en-NZ" sz="2400">
                <a:effectLst/>
                <a:latin typeface="Gill Sans MT"/>
                <a:ea typeface="Times New Roman" panose="02020603050405020304" pitchFamily="18" charset="0"/>
                <a:cs typeface="Calibri"/>
              </a:rPr>
              <a:t> the past 2 years.</a:t>
            </a:r>
            <a:r>
              <a:rPr lang="en-NZ" sz="2400">
                <a:latin typeface="Gill Sans MT"/>
                <a:ea typeface="Times New Roman" panose="02020603050405020304" pitchFamily="18" charset="0"/>
                <a:cs typeface="Calibri"/>
              </a:rPr>
              <a:t> </a:t>
            </a:r>
            <a:endParaRPr lang="en-NZ" sz="2400">
              <a:effectLst/>
              <a:latin typeface="Bookman Old Style" panose="02050604050505020204" pitchFamily="18" charset="0"/>
              <a:ea typeface="Times New Roman" panose="02020603050405020304" pitchFamily="18" charset="0"/>
              <a:cs typeface="Calibri" panose="020F0502020204030204" pitchFamily="34" charset="0"/>
            </a:endParaRPr>
          </a:p>
          <a:p>
            <a:pPr marL="342900" indent="-342900">
              <a:lnSpc>
                <a:spcPct val="115000"/>
              </a:lnSpc>
              <a:spcAft>
                <a:spcPts val="1000"/>
              </a:spcAft>
              <a:buFont typeface="Arial" panose="020B0604020202020204" pitchFamily="34" charset="0"/>
              <a:buChar char="•"/>
            </a:pPr>
            <a:r>
              <a:rPr lang="en-NZ" sz="2400" b="1">
                <a:effectLst/>
                <a:latin typeface="Gill Sans MT"/>
                <a:ea typeface="Times New Roman" panose="02020603050405020304" pitchFamily="18" charset="0"/>
                <a:cs typeface="Calibri"/>
              </a:rPr>
              <a:t>Sandbags and beach nourishment </a:t>
            </a:r>
            <a:r>
              <a:rPr lang="en-NZ" sz="2400">
                <a:effectLst/>
                <a:latin typeface="Gill Sans MT"/>
                <a:ea typeface="Times New Roman" panose="02020603050405020304" pitchFamily="18" charset="0"/>
                <a:cs typeface="Calibri"/>
              </a:rPr>
              <a:t>at Sunset Beach - peer review was not favourable and the proposal was not advanced.</a:t>
            </a:r>
            <a:r>
              <a:rPr lang="en-NZ" sz="2400">
                <a:latin typeface="Gill Sans MT"/>
                <a:ea typeface="Times New Roman" panose="02020603050405020304" pitchFamily="18" charset="0"/>
                <a:cs typeface="Calibri"/>
              </a:rPr>
              <a:t>  </a:t>
            </a:r>
            <a:endParaRPr lang="en-NZ" sz="2400">
              <a:effectLst/>
              <a:latin typeface="Gill Sans MT" panose="020B0502020104020203" pitchFamily="34" charset="0"/>
              <a:ea typeface="Times New Roman" panose="02020603050405020304" pitchFamily="18" charset="0"/>
              <a:cs typeface="Calibri" panose="020F0502020204030204" pitchFamily="34" charset="0"/>
            </a:endParaRPr>
          </a:p>
          <a:p>
            <a:pPr marL="342900" lvl="0" indent="-342900">
              <a:lnSpc>
                <a:spcPct val="115000"/>
              </a:lnSpc>
              <a:spcAft>
                <a:spcPts val="1000"/>
              </a:spcAft>
              <a:buFont typeface="Arial" panose="020B0604020202020204" pitchFamily="34" charset="0"/>
              <a:buChar char="•"/>
            </a:pPr>
            <a:r>
              <a:rPr lang="en-NZ" sz="2400" b="1" dirty="0">
                <a:effectLst/>
                <a:latin typeface="Gill Sans MT" panose="020B0502020104020203" pitchFamily="34" charset="0"/>
                <a:ea typeface="Times New Roman" panose="02020603050405020304" pitchFamily="18" charset="0"/>
                <a:cs typeface="Calibri" panose="020F0502020204030204" pitchFamily="34" charset="0"/>
              </a:rPr>
              <a:t>Installation of piles </a:t>
            </a:r>
            <a:r>
              <a:rPr lang="en-NZ" sz="2400" dirty="0">
                <a:effectLst/>
                <a:latin typeface="Gill Sans MT" panose="020B0502020104020203" pitchFamily="34" charset="0"/>
                <a:ea typeface="Times New Roman" panose="02020603050405020304" pitchFamily="18" charset="0"/>
                <a:cs typeface="Calibri" panose="020F0502020204030204" pitchFamily="34" charset="0"/>
              </a:rPr>
              <a:t>at carpark and sand nourishment to a reinforced edge</a:t>
            </a:r>
            <a:r>
              <a:rPr lang="en-NZ" sz="2400" dirty="0">
                <a:latin typeface="Gill Sans MT" panose="020B0502020104020203" pitchFamily="34" charset="0"/>
                <a:ea typeface="Times New Roman" panose="02020603050405020304" pitchFamily="18" charset="0"/>
                <a:cs typeface="Calibri" panose="020F0502020204030204" pitchFamily="34" charset="0"/>
              </a:rPr>
              <a:t> - </a:t>
            </a:r>
            <a:r>
              <a:rPr lang="en-NZ" sz="2400" dirty="0">
                <a:effectLst/>
                <a:latin typeface="Gill Sans MT" panose="020B0502020104020203" pitchFamily="34" charset="0"/>
                <a:ea typeface="Times New Roman" panose="02020603050405020304" pitchFamily="18" charset="0"/>
                <a:cs typeface="Calibri" panose="020F0502020204030204" pitchFamily="34" charset="0"/>
              </a:rPr>
              <a:t>application under the Three Water Reform Better Off Funding programme was not successful. </a:t>
            </a:r>
          </a:p>
          <a:p>
            <a:pPr marL="342900" lvl="0" indent="-342900">
              <a:lnSpc>
                <a:spcPct val="115000"/>
              </a:lnSpc>
              <a:spcAft>
                <a:spcPts val="1000"/>
              </a:spcAft>
              <a:buFont typeface="Arial" panose="020B0604020202020204" pitchFamily="34" charset="0"/>
              <a:buChar char="•"/>
            </a:pPr>
            <a:r>
              <a:rPr lang="en-NZ" sz="2400" dirty="0">
                <a:effectLst/>
                <a:latin typeface="Gill Sans MT" panose="020B0502020104020203" pitchFamily="34" charset="0"/>
                <a:ea typeface="Times New Roman" panose="02020603050405020304" pitchFamily="18" charset="0"/>
                <a:cs typeface="Calibri" panose="020F0502020204030204" pitchFamily="34" charset="0"/>
              </a:rPr>
              <a:t>Request to place rocks at the base of the dune using </a:t>
            </a:r>
            <a:r>
              <a:rPr lang="en-NZ" sz="2400" b="1" dirty="0">
                <a:effectLst/>
                <a:latin typeface="Gill Sans MT" panose="020B0502020104020203" pitchFamily="34" charset="0"/>
                <a:ea typeface="Times New Roman" panose="02020603050405020304" pitchFamily="18" charset="0"/>
                <a:cs typeface="Calibri" panose="020F0502020204030204" pitchFamily="34" charset="0"/>
              </a:rPr>
              <a:t>emergency provisions of s.330 </a:t>
            </a:r>
            <a:r>
              <a:rPr lang="en-NZ" sz="2400" dirty="0">
                <a:effectLst/>
                <a:latin typeface="Gill Sans MT" panose="020B0502020104020203" pitchFamily="34" charset="0"/>
                <a:ea typeface="Times New Roman" panose="02020603050405020304" pitchFamily="18" charset="0"/>
                <a:cs typeface="Calibri" panose="020F0502020204030204" pitchFamily="34" charset="0"/>
              </a:rPr>
              <a:t>of the RMA - </a:t>
            </a:r>
            <a:r>
              <a:rPr lang="en-NZ" sz="2400" dirty="0">
                <a:latin typeface="Gill Sans MT" panose="020B0502020104020203" pitchFamily="34" charset="0"/>
                <a:ea typeface="Times New Roman" panose="02020603050405020304" pitchFamily="18" charset="0"/>
                <a:cs typeface="Calibri" panose="020F0502020204030204" pitchFamily="34" charset="0"/>
              </a:rPr>
              <a:t>not supported by technical advice and may be challenging to retrospectively gain resource consent.</a:t>
            </a:r>
            <a:endParaRPr lang="en-NZ" sz="2400" dirty="0">
              <a:effectLst/>
              <a:latin typeface="Bookman Old Style" panose="02050604050505020204"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0560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1513-277E-A8F0-20C7-534560344473}"/>
              </a:ext>
            </a:extLst>
          </p:cNvPr>
          <p:cNvSpPr>
            <a:spLocks noGrp="1"/>
          </p:cNvSpPr>
          <p:nvPr>
            <p:ph type="title"/>
          </p:nvPr>
        </p:nvSpPr>
        <p:spPr>
          <a:xfrm>
            <a:off x="735062" y="428681"/>
            <a:ext cx="9221689" cy="1144534"/>
          </a:xfrm>
        </p:spPr>
        <p:txBody>
          <a:bodyPr/>
          <a:lstStyle/>
          <a:p>
            <a:r>
              <a:rPr lang="en-NZ" sz="4000" kern="1400" cap="small">
                <a:latin typeface="Gill Sans MT"/>
              </a:rPr>
              <a:t>Malcolm Beattie and Ken Scarlett: current alternative proposal(s)</a:t>
            </a:r>
            <a:endParaRPr lang="en-US"/>
          </a:p>
        </p:txBody>
      </p:sp>
      <p:sp>
        <p:nvSpPr>
          <p:cNvPr id="3" name="Content Placeholder 2">
            <a:extLst>
              <a:ext uri="{FF2B5EF4-FFF2-40B4-BE49-F238E27FC236}">
                <a16:creationId xmlns:a16="http://schemas.microsoft.com/office/drawing/2014/main" id="{7F536FC2-5821-D466-CE9B-1882D52B018A}"/>
              </a:ext>
            </a:extLst>
          </p:cNvPr>
          <p:cNvSpPr>
            <a:spLocks noGrp="1"/>
          </p:cNvSpPr>
          <p:nvPr>
            <p:ph idx="1"/>
          </p:nvPr>
        </p:nvSpPr>
        <p:spPr>
          <a:xfrm>
            <a:off x="735062" y="1573215"/>
            <a:ext cx="9221689" cy="5235743"/>
          </a:xfrm>
        </p:spPr>
        <p:txBody>
          <a:bodyPr vert="horz" lIns="0" tIns="0" rIns="0" bIns="0" rtlCol="0" anchor="t">
            <a:noAutofit/>
          </a:bodyPr>
          <a:lstStyle/>
          <a:p>
            <a:pPr>
              <a:lnSpc>
                <a:spcPct val="115000"/>
              </a:lnSpc>
              <a:spcAft>
                <a:spcPts val="1000"/>
              </a:spcAft>
            </a:pPr>
            <a:endParaRPr lang="en-NZ" sz="2400" dirty="0">
              <a:effectLst/>
              <a:latin typeface="Gill Sans MT"/>
              <a:ea typeface="Times New Roman" panose="02020603050405020304" pitchFamily="18" charset="0"/>
              <a:cs typeface="Calibri"/>
            </a:endParaRPr>
          </a:p>
          <a:p>
            <a:pPr>
              <a:lnSpc>
                <a:spcPct val="115000"/>
              </a:lnSpc>
              <a:spcAft>
                <a:spcPts val="1000"/>
              </a:spcAft>
            </a:pPr>
            <a:endParaRPr lang="en-NZ" sz="2400" dirty="0">
              <a:latin typeface="Gill Sans MT"/>
              <a:ea typeface="Times New Roman" panose="02020603050405020304" pitchFamily="18" charset="0"/>
              <a:cs typeface="Calibri"/>
            </a:endParaRPr>
          </a:p>
          <a:p>
            <a:pPr>
              <a:lnSpc>
                <a:spcPct val="115000"/>
              </a:lnSpc>
              <a:spcAft>
                <a:spcPts val="1000"/>
              </a:spcAft>
            </a:pPr>
            <a:r>
              <a:rPr lang="en-NZ" sz="2400" dirty="0">
                <a:effectLst/>
                <a:latin typeface="Gill Sans MT"/>
                <a:ea typeface="Times New Roman" panose="02020603050405020304" pitchFamily="18" charset="0"/>
                <a:cs typeface="Calibri"/>
              </a:rPr>
              <a:t>Video below plus discussion</a:t>
            </a:r>
          </a:p>
          <a:p>
            <a:pPr>
              <a:lnSpc>
                <a:spcPct val="115000"/>
              </a:lnSpc>
              <a:spcAft>
                <a:spcPts val="1000"/>
              </a:spcAft>
            </a:pPr>
            <a:r>
              <a:rPr lang="en-NZ" sz="2400" dirty="0">
                <a:effectLst/>
                <a:latin typeface="Gill Sans MT"/>
                <a:ea typeface="Times New Roman" panose="02020603050405020304" pitchFamily="18" charset="0"/>
                <a:cs typeface="Calibri"/>
                <a:hlinkClick r:id="rId3"/>
              </a:rPr>
              <a:t>https://www.youtube.com/watch?v=mtAV_7CiJ54</a:t>
            </a:r>
            <a:endParaRPr lang="en-NZ" sz="2400" dirty="0">
              <a:effectLst/>
              <a:latin typeface="Gill Sans MT"/>
              <a:ea typeface="Times New Roman" panose="02020603050405020304" pitchFamily="18" charset="0"/>
              <a:cs typeface="Calibri"/>
            </a:endParaRPr>
          </a:p>
        </p:txBody>
      </p:sp>
    </p:spTree>
    <p:extLst>
      <p:ext uri="{BB962C8B-B14F-4D97-AF65-F5344CB8AC3E}">
        <p14:creationId xmlns:p14="http://schemas.microsoft.com/office/powerpoint/2010/main" val="314678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p:txBody>
          <a:bodyPr/>
          <a:lstStyle/>
          <a:p>
            <a:r>
              <a:rPr lang="en-US" sz="4000" dirty="0"/>
              <a:t>Agenda </a:t>
            </a:r>
          </a:p>
        </p:txBody>
      </p:sp>
      <p:sp>
        <p:nvSpPr>
          <p:cNvPr id="6" name="Content Placeholder 4">
            <a:extLst>
              <a:ext uri="{FF2B5EF4-FFF2-40B4-BE49-F238E27FC236}">
                <a16:creationId xmlns:a16="http://schemas.microsoft.com/office/drawing/2014/main" id="{D7ECFBB0-B0C3-33B2-3669-4152A37BAAF3}"/>
              </a:ext>
            </a:extLst>
          </p:cNvPr>
          <p:cNvSpPr>
            <a:spLocks noGrp="1"/>
          </p:cNvSpPr>
          <p:nvPr>
            <p:ph idx="1"/>
          </p:nvPr>
        </p:nvSpPr>
        <p:spPr>
          <a:xfrm>
            <a:off x="895414" y="1863672"/>
            <a:ext cx="9133803" cy="5533513"/>
          </a:xfrm>
        </p:spPr>
        <p:txBody>
          <a:bodyPr vert="horz" lIns="0" tIns="0" rIns="0" bIns="0" rtlCol="0" anchor="t">
            <a:noAutofit/>
          </a:bodyPr>
          <a:lstStyle/>
          <a:p>
            <a:pPr marL="342900" indent="-342900">
              <a:buFont typeface="Arial" panose="020B0604020202020204" pitchFamily="34" charset="0"/>
              <a:buChar char="•"/>
            </a:pPr>
            <a:r>
              <a:rPr lang="en-US" sz="2400" dirty="0">
                <a:latin typeface="Gill Sans MT"/>
                <a:cs typeface="Aharoni"/>
              </a:rPr>
              <a:t>Karakia</a:t>
            </a:r>
            <a:r>
              <a:rPr lang="en-US" sz="2400">
                <a:latin typeface="Gill Sans MT"/>
                <a:cs typeface="Aharoni"/>
              </a:rPr>
              <a:t> </a:t>
            </a:r>
          </a:p>
          <a:p>
            <a:pPr marL="342900" lvl="2" indent="-342900"/>
            <a:r>
              <a:rPr lang="en-US" sz="2400">
                <a:latin typeface="Gill Sans MT"/>
                <a:cs typeface="Aharoni"/>
              </a:rPr>
              <a:t>Pre-2020 Council involvement in Sunset Beach erosion issues</a:t>
            </a:r>
          </a:p>
          <a:p>
            <a:pPr marL="342900" lvl="2" indent="-342900"/>
            <a:r>
              <a:rPr lang="en-US" sz="2400">
                <a:latin typeface="Gill Sans MT"/>
                <a:cs typeface="Aharoni"/>
              </a:rPr>
              <a:t>Port Waikato Resilience Group: history and achievements</a:t>
            </a:r>
            <a:endParaRPr lang="en-US"/>
          </a:p>
          <a:p>
            <a:pPr marL="342900" lvl="2" indent="-342900"/>
            <a:r>
              <a:rPr lang="en-US" sz="2400">
                <a:latin typeface="Gill Sans MT"/>
                <a:cs typeface="Aharoni"/>
              </a:rPr>
              <a:t>Summary of technical advice received</a:t>
            </a:r>
          </a:p>
          <a:p>
            <a:pPr marL="342900" lvl="2" indent="-342900"/>
            <a:r>
              <a:rPr lang="en-US" sz="2400">
                <a:latin typeface="Gill Sans MT"/>
                <a:cs typeface="Aharoni"/>
              </a:rPr>
              <a:t>Current challenges</a:t>
            </a:r>
          </a:p>
          <a:p>
            <a:pPr marL="342900" lvl="2" indent="-342900"/>
            <a:r>
              <a:rPr lang="en-US" sz="2400">
                <a:latin typeface="Gill Sans MT"/>
                <a:cs typeface="Aharoni"/>
              </a:rPr>
              <a:t>Community initiatives and alternative proposals</a:t>
            </a:r>
          </a:p>
          <a:p>
            <a:pPr marL="631190" lvl="3" indent="-342900"/>
            <a:r>
              <a:rPr lang="en-US" sz="2400">
                <a:latin typeface="Gill Sans MT"/>
                <a:cs typeface="Aharoni"/>
              </a:rPr>
              <a:t>Short presentation from Malcolm Beattie (Surf Lifesaving Club) and Ken Scarlett (Nature Based Solutions) on alternative proposal</a:t>
            </a:r>
          </a:p>
          <a:p>
            <a:pPr marL="342900" lvl="2" indent="-342900"/>
            <a:r>
              <a:rPr lang="en-US" sz="2400">
                <a:latin typeface="Gill Sans MT"/>
                <a:cs typeface="Aharoni"/>
              </a:rPr>
              <a:t>Staff advice re: way forward</a:t>
            </a:r>
          </a:p>
          <a:p>
            <a:pPr marL="342900" lvl="2" indent="-342900"/>
            <a:r>
              <a:rPr lang="en-US" sz="2400" dirty="0">
                <a:latin typeface="Gill Sans MT"/>
                <a:cs typeface="Aharoni"/>
              </a:rPr>
              <a:t>Karakia</a:t>
            </a:r>
            <a:r>
              <a:rPr lang="en-US" sz="2400">
                <a:latin typeface="Gill Sans MT"/>
                <a:cs typeface="Aharoni"/>
              </a:rPr>
              <a:t> </a:t>
            </a:r>
            <a:endParaRPr lang="en-US"/>
          </a:p>
          <a:p>
            <a:pPr marL="342900" lvl="2" indent="-342900"/>
            <a:endParaRPr lang="en-US" sz="2400" dirty="0">
              <a:latin typeface="Gill Sans MT"/>
              <a:cs typeface="Aharoni"/>
            </a:endParaRPr>
          </a:p>
          <a:p>
            <a:pPr marL="342900" indent="-342900">
              <a:buFont typeface="Arial" panose="020B0604020202020204" pitchFamily="34" charset="0"/>
              <a:buChar char="•"/>
            </a:pPr>
            <a:endParaRPr lang="en-US" sz="2400" dirty="0">
              <a:latin typeface="Gill Sans MT"/>
              <a:cs typeface="Aharoni"/>
            </a:endParaRPr>
          </a:p>
          <a:p>
            <a:pPr marL="342900" indent="-342900">
              <a:buFont typeface="Arial" panose="020B0604020202020204" pitchFamily="34" charset="0"/>
              <a:buChar char="•"/>
            </a:pPr>
            <a:endParaRPr lang="en-US" sz="2400" dirty="0">
              <a:latin typeface="Gill Sans MT"/>
              <a:cs typeface="Aharoni"/>
            </a:endParaRPr>
          </a:p>
          <a:p>
            <a:r>
              <a:rPr lang="en-US" sz="2400" dirty="0">
                <a:latin typeface="Gill Sans MT"/>
                <a:cs typeface="Aharoni"/>
              </a:rPr>
              <a:t> </a:t>
            </a:r>
          </a:p>
          <a:p>
            <a:endParaRPr lang="en-US" sz="2400" dirty="0">
              <a:latin typeface="Gill Sans MT"/>
              <a:cs typeface="Aharoni"/>
            </a:endParaRPr>
          </a:p>
          <a:p>
            <a:endParaRPr lang="en-US" sz="2400" dirty="0">
              <a:latin typeface="Gill Sans MT"/>
              <a:cs typeface="Aharoni"/>
            </a:endParaRPr>
          </a:p>
          <a:p>
            <a:endParaRPr lang="en-US" dirty="0"/>
          </a:p>
        </p:txBody>
      </p:sp>
    </p:spTree>
    <p:extLst>
      <p:ext uri="{BB962C8B-B14F-4D97-AF65-F5344CB8AC3E}">
        <p14:creationId xmlns:p14="http://schemas.microsoft.com/office/powerpoint/2010/main" val="6430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E57D0-2E44-3347-BFE6-5220CE1DEF13}"/>
              </a:ext>
            </a:extLst>
          </p:cNvPr>
          <p:cNvSpPr>
            <a:spLocks noGrp="1"/>
          </p:cNvSpPr>
          <p:nvPr>
            <p:ph idx="1"/>
          </p:nvPr>
        </p:nvSpPr>
        <p:spPr>
          <a:xfrm>
            <a:off x="735062" y="1009650"/>
            <a:ext cx="9221689" cy="2381250"/>
          </a:xfrm>
        </p:spPr>
        <p:txBody>
          <a:bodyPr/>
          <a:lstStyle/>
          <a:p>
            <a:pPr algn="ctr">
              <a:lnSpc>
                <a:spcPct val="90000"/>
              </a:lnSpc>
              <a:spcBef>
                <a:spcPct val="0"/>
              </a:spcBef>
            </a:pPr>
            <a:endParaRPr lang="en-US" sz="4000" b="1" dirty="0">
              <a:solidFill>
                <a:schemeClr val="accent5"/>
              </a:solidFill>
              <a:ea typeface="+mj-ea"/>
              <a:cs typeface="+mj-cs"/>
            </a:endParaRPr>
          </a:p>
          <a:p>
            <a:pPr algn="ctr">
              <a:lnSpc>
                <a:spcPct val="90000"/>
              </a:lnSpc>
              <a:spcBef>
                <a:spcPct val="0"/>
              </a:spcBef>
            </a:pPr>
            <a:endParaRPr lang="en-US" b="1" dirty="0">
              <a:solidFill>
                <a:schemeClr val="accent5"/>
              </a:solidFill>
              <a:ea typeface="+mj-ea"/>
              <a:cs typeface="+mj-cs"/>
            </a:endParaRPr>
          </a:p>
          <a:p>
            <a:pPr algn="ctr">
              <a:lnSpc>
                <a:spcPct val="90000"/>
              </a:lnSpc>
              <a:spcBef>
                <a:spcPct val="0"/>
              </a:spcBef>
            </a:pPr>
            <a:r>
              <a:rPr lang="en-US" sz="5400" b="1" dirty="0">
                <a:solidFill>
                  <a:schemeClr val="accent5"/>
                </a:solidFill>
                <a:ea typeface="+mj-ea"/>
                <a:cs typeface="+mj-cs"/>
              </a:rPr>
              <a:t>Proposed Way Forward</a:t>
            </a:r>
          </a:p>
        </p:txBody>
      </p:sp>
      <p:pic>
        <p:nvPicPr>
          <p:cNvPr id="2" name="Picture 2" descr="What's so great about Port Waikato, what to do">
            <a:extLst>
              <a:ext uri="{FF2B5EF4-FFF2-40B4-BE49-F238E27FC236}">
                <a16:creationId xmlns:a16="http://schemas.microsoft.com/office/drawing/2014/main" id="{9C1896A2-30C8-48A5-3594-143B8F426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30" b="33383"/>
          <a:stretch/>
        </p:blipFill>
        <p:spPr bwMode="auto">
          <a:xfrm>
            <a:off x="-1" y="3988136"/>
            <a:ext cx="10691813" cy="357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98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1513-277E-A8F0-20C7-534560344473}"/>
              </a:ext>
            </a:extLst>
          </p:cNvPr>
          <p:cNvSpPr>
            <a:spLocks noGrp="1"/>
          </p:cNvSpPr>
          <p:nvPr>
            <p:ph type="title"/>
          </p:nvPr>
        </p:nvSpPr>
        <p:spPr>
          <a:xfrm>
            <a:off x="735062" y="428681"/>
            <a:ext cx="9221689" cy="1144534"/>
          </a:xfrm>
        </p:spPr>
        <p:txBody>
          <a:bodyPr/>
          <a:lstStyle/>
          <a:p>
            <a:r>
              <a:rPr lang="en-NZ" sz="4000" kern="1400" cap="small">
                <a:latin typeface="Gill Sans MT"/>
              </a:rPr>
              <a:t>Staff advice on way forward (for discussion)</a:t>
            </a:r>
          </a:p>
        </p:txBody>
      </p:sp>
      <p:sp>
        <p:nvSpPr>
          <p:cNvPr id="3" name="Content Placeholder 2">
            <a:extLst>
              <a:ext uri="{FF2B5EF4-FFF2-40B4-BE49-F238E27FC236}">
                <a16:creationId xmlns:a16="http://schemas.microsoft.com/office/drawing/2014/main" id="{7F536FC2-5821-D466-CE9B-1882D52B018A}"/>
              </a:ext>
            </a:extLst>
          </p:cNvPr>
          <p:cNvSpPr>
            <a:spLocks noGrp="1"/>
          </p:cNvSpPr>
          <p:nvPr>
            <p:ph idx="1"/>
          </p:nvPr>
        </p:nvSpPr>
        <p:spPr>
          <a:xfrm>
            <a:off x="735062" y="1573215"/>
            <a:ext cx="9221689" cy="5235743"/>
          </a:xfrm>
        </p:spPr>
        <p:txBody>
          <a:bodyPr vert="horz" lIns="0" tIns="0" rIns="0" bIns="0" rtlCol="0" anchor="t">
            <a:noAutofit/>
          </a:bodyPr>
          <a:lstStyle/>
          <a:p>
            <a:pPr marL="457200" indent="-457200" algn="just">
              <a:buChar char="•"/>
            </a:pPr>
            <a:r>
              <a:rPr lang="en-NZ" sz="2800" dirty="0">
                <a:latin typeface="Calibri"/>
                <a:cs typeface="Calibri"/>
              </a:rPr>
              <a:t>Do not invoke Emergency Works provisions of RMA </a:t>
            </a:r>
            <a:r>
              <a:rPr lang="en-GB" sz="2800" dirty="0">
                <a:latin typeface="Calibri"/>
                <a:cs typeface="Calibri"/>
              </a:rPr>
              <a:t>due to technical advice and retrospective consenting issues </a:t>
            </a:r>
            <a:endParaRPr lang="en-US" sz="2800" dirty="0">
              <a:latin typeface="Calibri"/>
              <a:cs typeface="Calibri"/>
            </a:endParaRPr>
          </a:p>
          <a:p>
            <a:pPr marL="457200" indent="-457200" algn="just">
              <a:buChar char="•"/>
            </a:pPr>
            <a:r>
              <a:rPr lang="en-NZ" sz="2800" dirty="0">
                <a:latin typeface="Calibri"/>
                <a:cs typeface="Calibri"/>
              </a:rPr>
              <a:t>Do not invest in hard protection structures </a:t>
            </a:r>
            <a:r>
              <a:rPr lang="en-GB" sz="2800" dirty="0">
                <a:latin typeface="Calibri"/>
                <a:cs typeface="Calibri"/>
              </a:rPr>
              <a:t>in accordance with peer reviewed technical advice received </a:t>
            </a:r>
            <a:endParaRPr lang="en-US" sz="2800" dirty="0">
              <a:latin typeface="Calibri"/>
              <a:cs typeface="Calibri"/>
            </a:endParaRPr>
          </a:p>
          <a:p>
            <a:pPr marL="457200" indent="-457200" algn="just">
              <a:buChar char="•"/>
            </a:pPr>
            <a:r>
              <a:rPr lang="en-NZ" sz="2800" dirty="0">
                <a:latin typeface="Calibri"/>
                <a:cs typeface="Calibri"/>
              </a:rPr>
              <a:t>Secure resource consent for larger-scale sand push ups (underway) – with implementation to be funded privately or via targeted rate</a:t>
            </a:r>
          </a:p>
          <a:p>
            <a:pPr marL="457200" indent="-457200">
              <a:buFont typeface="Arial,Sans-Serif" panose="020B0604020202020204" pitchFamily="34" charset="0"/>
              <a:buChar char="•"/>
            </a:pPr>
            <a:r>
              <a:rPr lang="en-NZ" sz="2800" dirty="0">
                <a:latin typeface="Calibri"/>
                <a:cs typeface="Calibri"/>
              </a:rPr>
              <a:t>Continue to promote planting / wind-blown sand trapping  </a:t>
            </a:r>
            <a:endParaRPr lang="en-US" sz="2800" dirty="0">
              <a:latin typeface="Calibri"/>
              <a:cs typeface="Calibri"/>
            </a:endParaRPr>
          </a:p>
          <a:p>
            <a:pPr marL="457200" indent="-457200">
              <a:buFont typeface="Arial,Sans-Serif" panose="020B0604020202020204" pitchFamily="34" charset="0"/>
              <a:buChar char="•"/>
            </a:pPr>
            <a:r>
              <a:rPr lang="en-NZ" sz="2800" dirty="0">
                <a:latin typeface="Calibri"/>
                <a:cs typeface="Calibri"/>
              </a:rPr>
              <a:t>Continue to develop long-term resilience strategy (adaptive management plan) for Port Waikato, Raglan and wider (previous workshop and upcoming report to S&amp;W)</a:t>
            </a:r>
          </a:p>
          <a:p>
            <a:pPr marL="457200" indent="-457200">
              <a:buFont typeface="Arial,Sans-Serif" panose="020B0604020202020204" pitchFamily="34" charset="0"/>
              <a:buChar char="•"/>
            </a:pPr>
            <a:r>
              <a:rPr lang="en-NZ" sz="2800" dirty="0">
                <a:latin typeface="Calibri"/>
                <a:cs typeface="Calibri"/>
              </a:rPr>
              <a:t>Strengthen communication – Community / Mana Whenua / Watercare / Councils / Coast Care / DOC  etc (next slide)</a:t>
            </a:r>
          </a:p>
          <a:p>
            <a:pPr marL="457200" indent="-457200">
              <a:buFont typeface="Arial,Sans-Serif" panose="020B0604020202020204" pitchFamily="34" charset="0"/>
              <a:buChar char="•"/>
            </a:pPr>
            <a:endParaRPr lang="en-NZ" sz="2800" dirty="0">
              <a:latin typeface="Calibri"/>
              <a:cs typeface="Calibri"/>
            </a:endParaRPr>
          </a:p>
        </p:txBody>
      </p:sp>
    </p:spTree>
    <p:extLst>
      <p:ext uri="{BB962C8B-B14F-4D97-AF65-F5344CB8AC3E}">
        <p14:creationId xmlns:p14="http://schemas.microsoft.com/office/powerpoint/2010/main" val="136716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1513-277E-A8F0-20C7-534560344473}"/>
              </a:ext>
            </a:extLst>
          </p:cNvPr>
          <p:cNvSpPr>
            <a:spLocks noGrp="1"/>
          </p:cNvSpPr>
          <p:nvPr>
            <p:ph type="title"/>
          </p:nvPr>
        </p:nvSpPr>
        <p:spPr>
          <a:xfrm>
            <a:off x="735062" y="428681"/>
            <a:ext cx="9221689" cy="1144534"/>
          </a:xfrm>
        </p:spPr>
        <p:txBody>
          <a:bodyPr/>
          <a:lstStyle/>
          <a:p>
            <a:r>
              <a:rPr lang="en-GB" sz="4000" kern="1400" cap="small" dirty="0">
                <a:latin typeface="Gill Sans MT"/>
              </a:rPr>
              <a:t>RECOMMENDED KEY </a:t>
            </a:r>
            <a:r>
              <a:rPr lang="en-NZ" sz="4000" kern="1400" cap="small" dirty="0">
                <a:latin typeface="Gill Sans MT"/>
              </a:rPr>
              <a:t>MESSAGES</a:t>
            </a:r>
          </a:p>
        </p:txBody>
      </p:sp>
      <p:sp>
        <p:nvSpPr>
          <p:cNvPr id="3" name="Content Placeholder 2">
            <a:extLst>
              <a:ext uri="{FF2B5EF4-FFF2-40B4-BE49-F238E27FC236}">
                <a16:creationId xmlns:a16="http://schemas.microsoft.com/office/drawing/2014/main" id="{7F536FC2-5821-D466-CE9B-1882D52B018A}"/>
              </a:ext>
            </a:extLst>
          </p:cNvPr>
          <p:cNvSpPr>
            <a:spLocks noGrp="1"/>
          </p:cNvSpPr>
          <p:nvPr>
            <p:ph idx="1"/>
          </p:nvPr>
        </p:nvSpPr>
        <p:spPr>
          <a:xfrm>
            <a:off x="735062" y="1573215"/>
            <a:ext cx="9221689" cy="5235743"/>
          </a:xfrm>
        </p:spPr>
        <p:txBody>
          <a:bodyPr vert="horz" lIns="0" tIns="0" rIns="0" bIns="0" rtlCol="0" anchor="t">
            <a:noAutofit/>
          </a:bodyPr>
          <a:lstStyle/>
          <a:p>
            <a:pPr marL="457200" indent="-457200">
              <a:buFont typeface="Arial,Sans-Serif" panose="020B0604020202020204" pitchFamily="34" charset="0"/>
              <a:buChar char="•"/>
            </a:pPr>
            <a:r>
              <a:rPr lang="en-GB" sz="2800" dirty="0">
                <a:latin typeface="Calibri"/>
                <a:cs typeface="Calibri"/>
              </a:rPr>
              <a:t>Coastal erosion at Sunset Beach is mainly driven by the amount of sand being delivered into the coastal system from the south  </a:t>
            </a:r>
          </a:p>
          <a:p>
            <a:pPr marL="457200" indent="-457200">
              <a:buFont typeface="Arial,Sans-Serif" panose="020B0604020202020204" pitchFamily="34" charset="0"/>
              <a:buChar char="•"/>
            </a:pPr>
            <a:r>
              <a:rPr lang="en-GB" sz="2800" dirty="0">
                <a:latin typeface="Calibri"/>
                <a:cs typeface="Calibri"/>
              </a:rPr>
              <a:t>We are currently in a severe erosion phase, with little sand supply over the past 2-3 years </a:t>
            </a:r>
          </a:p>
          <a:p>
            <a:pPr marL="457200" indent="-457200">
              <a:buFont typeface="Arial,Sans-Serif" panose="020B0604020202020204" pitchFamily="34" charset="0"/>
              <a:buChar char="•"/>
            </a:pPr>
            <a:r>
              <a:rPr lang="en-GB" sz="2800" dirty="0">
                <a:latin typeface="Calibri"/>
                <a:cs typeface="Calibri"/>
              </a:rPr>
              <a:t>Independent technical advice tells us that hard structures (rocks, sandbags, etc) are not suitable for this environment and risk making things worse </a:t>
            </a:r>
          </a:p>
          <a:p>
            <a:pPr marL="457200" indent="-457200">
              <a:buFont typeface="Arial,Sans-Serif" panose="020B0604020202020204" pitchFamily="34" charset="0"/>
              <a:buChar char="•"/>
            </a:pPr>
            <a:r>
              <a:rPr lang="en-GB" sz="2800" dirty="0">
                <a:latin typeface="Calibri"/>
                <a:cs typeface="Calibri"/>
              </a:rPr>
              <a:t>Managed retreat may be our only medium to long term solution for properties and assets affected by erosion </a:t>
            </a:r>
          </a:p>
          <a:p>
            <a:pPr marL="457200" indent="-457200">
              <a:buFont typeface="Arial,Sans-Serif" panose="020B0604020202020204" pitchFamily="34" charset="0"/>
              <a:buChar char="•"/>
            </a:pPr>
            <a:r>
              <a:rPr lang="en-GB" sz="2800" dirty="0">
                <a:latin typeface="Calibri"/>
                <a:cs typeface="Calibri"/>
              </a:rPr>
              <a:t>Council is restricted in what it can spend ratepayer money on but will do what it can to support technically robust solutions to buy time </a:t>
            </a:r>
          </a:p>
          <a:p>
            <a:pPr marL="457200" indent="-457200">
              <a:buFont typeface="Arial,Sans-Serif" panose="020B0604020202020204" pitchFamily="34" charset="0"/>
              <a:buChar char="•"/>
            </a:pPr>
            <a:endParaRPr lang="en-NZ" sz="2800" dirty="0">
              <a:latin typeface="Calibri"/>
              <a:cs typeface="Calibri"/>
            </a:endParaRPr>
          </a:p>
        </p:txBody>
      </p:sp>
    </p:spTree>
    <p:extLst>
      <p:ext uri="{BB962C8B-B14F-4D97-AF65-F5344CB8AC3E}">
        <p14:creationId xmlns:p14="http://schemas.microsoft.com/office/powerpoint/2010/main" val="392889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1513-277E-A8F0-20C7-534560344473}"/>
              </a:ext>
            </a:extLst>
          </p:cNvPr>
          <p:cNvSpPr>
            <a:spLocks noGrp="1"/>
          </p:cNvSpPr>
          <p:nvPr>
            <p:ph type="title"/>
          </p:nvPr>
        </p:nvSpPr>
        <p:spPr>
          <a:xfrm>
            <a:off x="735062" y="428681"/>
            <a:ext cx="9221689" cy="1144534"/>
          </a:xfrm>
        </p:spPr>
        <p:txBody>
          <a:bodyPr/>
          <a:lstStyle/>
          <a:p>
            <a:r>
              <a:rPr lang="en-NZ" sz="4000" kern="1400" cap="small">
                <a:latin typeface="Gill Sans MT"/>
              </a:rPr>
              <a:t>Recommended communication tools</a:t>
            </a:r>
          </a:p>
        </p:txBody>
      </p:sp>
      <p:sp>
        <p:nvSpPr>
          <p:cNvPr id="3" name="Content Placeholder 2">
            <a:extLst>
              <a:ext uri="{FF2B5EF4-FFF2-40B4-BE49-F238E27FC236}">
                <a16:creationId xmlns:a16="http://schemas.microsoft.com/office/drawing/2014/main" id="{7F536FC2-5821-D466-CE9B-1882D52B018A}"/>
              </a:ext>
            </a:extLst>
          </p:cNvPr>
          <p:cNvSpPr>
            <a:spLocks noGrp="1"/>
          </p:cNvSpPr>
          <p:nvPr>
            <p:ph idx="1"/>
          </p:nvPr>
        </p:nvSpPr>
        <p:spPr>
          <a:xfrm>
            <a:off x="735062" y="1573215"/>
            <a:ext cx="9221689" cy="5235743"/>
          </a:xfrm>
        </p:spPr>
        <p:txBody>
          <a:bodyPr vert="horz" lIns="0" tIns="0" rIns="0" bIns="0" rtlCol="0" anchor="t">
            <a:noAutofit/>
          </a:bodyPr>
          <a:lstStyle/>
          <a:p>
            <a:pPr marL="457200" indent="-457200">
              <a:buFont typeface="Arial,Sans-Serif" panose="020B0604020202020204" pitchFamily="34" charset="0"/>
              <a:buChar char="•"/>
            </a:pPr>
            <a:r>
              <a:rPr lang="en-GB" sz="2800" dirty="0">
                <a:latin typeface="Calibri"/>
                <a:cs typeface="Calibri"/>
              </a:rPr>
              <a:t>Infographic / Flow chart – clearly explain situation and reasons for Council position – supported by short video </a:t>
            </a:r>
          </a:p>
          <a:p>
            <a:pPr marL="457200" indent="-457200">
              <a:buFont typeface="Arial,Sans-Serif" panose="020B0604020202020204" pitchFamily="34" charset="0"/>
              <a:buChar char="•"/>
            </a:pPr>
            <a:r>
              <a:rPr lang="en-NZ" sz="2800" dirty="0">
                <a:latin typeface="Calibri"/>
                <a:cs typeface="Calibri"/>
              </a:rPr>
              <a:t>Public open information session(s)</a:t>
            </a:r>
            <a:endParaRPr lang="en-US" dirty="0"/>
          </a:p>
          <a:p>
            <a:pPr marL="457200" indent="-457200">
              <a:buFont typeface="Arial,Sans-Serif" panose="020B0604020202020204" pitchFamily="34" charset="0"/>
              <a:buChar char="•"/>
            </a:pPr>
            <a:r>
              <a:rPr lang="en-NZ" sz="2800" dirty="0">
                <a:latin typeface="Calibri"/>
                <a:cs typeface="Calibri"/>
              </a:rPr>
              <a:t>Dedicated website / page with reports, summary information etc on Port Waikato erosion and resilience – include forum for feedback?</a:t>
            </a:r>
          </a:p>
          <a:p>
            <a:pPr marL="457200" indent="-457200">
              <a:buFont typeface="Arial,Sans-Serif" panose="020B0604020202020204" pitchFamily="34" charset="0"/>
              <a:buChar char="•"/>
            </a:pPr>
            <a:r>
              <a:rPr lang="en-NZ" sz="2800" dirty="0">
                <a:latin typeface="Calibri"/>
                <a:cs typeface="Calibri"/>
              </a:rPr>
              <a:t>Direct advice and support for properties potentially facing retreat / relocation – clarity required on what Council can do (see next slide)</a:t>
            </a:r>
          </a:p>
          <a:p>
            <a:pPr marL="457200" indent="-457200">
              <a:buFont typeface="Arial,Sans-Serif" panose="020B0604020202020204" pitchFamily="34" charset="0"/>
              <a:buChar char="•"/>
            </a:pPr>
            <a:r>
              <a:rPr lang="en-GB" sz="2800" dirty="0">
                <a:latin typeface="Calibri"/>
                <a:cs typeface="Calibri"/>
              </a:rPr>
              <a:t>Onsite signage to communicate erosion issue – causes and options etc.  </a:t>
            </a:r>
          </a:p>
          <a:p>
            <a:pPr marL="457200" indent="-457200">
              <a:buFont typeface="Arial,Sans-Serif" panose="020B0604020202020204" pitchFamily="34" charset="0"/>
              <a:buChar char="•"/>
            </a:pPr>
            <a:r>
              <a:rPr lang="en-NZ" sz="2800" dirty="0">
                <a:latin typeface="Calibri"/>
                <a:cs typeface="Calibri"/>
              </a:rPr>
              <a:t>Regular e-newsletter providing erosion update </a:t>
            </a:r>
          </a:p>
        </p:txBody>
      </p:sp>
    </p:spTree>
    <p:extLst>
      <p:ext uri="{BB962C8B-B14F-4D97-AF65-F5344CB8AC3E}">
        <p14:creationId xmlns:p14="http://schemas.microsoft.com/office/powerpoint/2010/main" val="282673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1513-277E-A8F0-20C7-534560344473}"/>
              </a:ext>
            </a:extLst>
          </p:cNvPr>
          <p:cNvSpPr>
            <a:spLocks noGrp="1"/>
          </p:cNvSpPr>
          <p:nvPr>
            <p:ph type="title"/>
          </p:nvPr>
        </p:nvSpPr>
        <p:spPr>
          <a:xfrm>
            <a:off x="735062" y="428681"/>
            <a:ext cx="9221689" cy="1144534"/>
          </a:xfrm>
        </p:spPr>
        <p:txBody>
          <a:bodyPr/>
          <a:lstStyle/>
          <a:p>
            <a:r>
              <a:rPr lang="en-NZ" sz="4000" kern="1400" cap="small" dirty="0">
                <a:latin typeface="Gill Sans MT"/>
              </a:rPr>
              <a:t>Managed Retreat</a:t>
            </a:r>
          </a:p>
        </p:txBody>
      </p:sp>
      <p:sp>
        <p:nvSpPr>
          <p:cNvPr id="3" name="Content Placeholder 2">
            <a:extLst>
              <a:ext uri="{FF2B5EF4-FFF2-40B4-BE49-F238E27FC236}">
                <a16:creationId xmlns:a16="http://schemas.microsoft.com/office/drawing/2014/main" id="{7F536FC2-5821-D466-CE9B-1882D52B018A}"/>
              </a:ext>
            </a:extLst>
          </p:cNvPr>
          <p:cNvSpPr>
            <a:spLocks noGrp="1"/>
          </p:cNvSpPr>
          <p:nvPr>
            <p:ph idx="1"/>
          </p:nvPr>
        </p:nvSpPr>
        <p:spPr>
          <a:xfrm>
            <a:off x="735062" y="1573215"/>
            <a:ext cx="9221689" cy="5235743"/>
          </a:xfrm>
        </p:spPr>
        <p:txBody>
          <a:bodyPr vert="horz" lIns="0" tIns="0" rIns="0" bIns="0" rtlCol="0" anchor="t">
            <a:noAutofit/>
          </a:bodyPr>
          <a:lstStyle/>
          <a:p>
            <a:pPr marL="457200" indent="-457200">
              <a:buFont typeface="Arial,Sans-Serif" panose="020B0604020202020204" pitchFamily="34" charset="0"/>
              <a:buChar char="•"/>
            </a:pPr>
            <a:r>
              <a:rPr lang="en-NZ" sz="2800" dirty="0">
                <a:latin typeface="Calibri"/>
                <a:cs typeface="Calibri"/>
              </a:rPr>
              <a:t>It is not </a:t>
            </a:r>
            <a:r>
              <a:rPr lang="en-NZ" sz="2800" u="sng" dirty="0">
                <a:latin typeface="Calibri"/>
                <a:cs typeface="Calibri"/>
              </a:rPr>
              <a:t>managed</a:t>
            </a:r>
            <a:r>
              <a:rPr lang="en-NZ" sz="2800" dirty="0">
                <a:latin typeface="Calibri"/>
                <a:cs typeface="Calibri"/>
              </a:rPr>
              <a:t> retreat when erosion takes away a road / house / reserve without replacement or relocation – this could be seen as abandonment </a:t>
            </a:r>
          </a:p>
          <a:p>
            <a:pPr marL="457200" indent="-457200">
              <a:buFont typeface="Arial,Sans-Serif" panose="020B0604020202020204" pitchFamily="34" charset="0"/>
              <a:buChar char="•"/>
            </a:pPr>
            <a:r>
              <a:rPr lang="en-NZ" sz="2800" dirty="0">
                <a:latin typeface="Calibri"/>
                <a:cs typeface="Calibri"/>
              </a:rPr>
              <a:t>Given limited viable options to respond directly to erosion, Staff recommend additional work to look at how Council can support and implement managed retreat within current legislation / LTP / policy etc </a:t>
            </a:r>
          </a:p>
          <a:p>
            <a:pPr marL="457200" indent="-457200">
              <a:buFont typeface="Arial,Sans-Serif" panose="020B0604020202020204" pitchFamily="34" charset="0"/>
              <a:buChar char="•"/>
            </a:pPr>
            <a:r>
              <a:rPr lang="en-NZ" sz="2800" dirty="0">
                <a:latin typeface="Calibri"/>
                <a:cs typeface="Calibri"/>
              </a:rPr>
              <a:t>Can we develop something practical for Waikato District that can be implemented and provide our communities with greater clarity and options? </a:t>
            </a:r>
          </a:p>
          <a:p>
            <a:pPr marL="457200" indent="-457200">
              <a:buFont typeface="Arial,Sans-Serif" panose="020B0604020202020204" pitchFamily="34" charset="0"/>
              <a:buChar char="•"/>
            </a:pPr>
            <a:r>
              <a:rPr lang="en-NZ" sz="2800" dirty="0">
                <a:latin typeface="Calibri"/>
                <a:cs typeface="Calibri"/>
              </a:rPr>
              <a:t>Legislation is coming – but outcomes are unclear, timing may be too late </a:t>
            </a:r>
          </a:p>
          <a:p>
            <a:pPr marL="457200" indent="-457200">
              <a:buFont typeface="Arial,Sans-Serif" panose="020B0604020202020204" pitchFamily="34" charset="0"/>
              <a:buChar char="•"/>
            </a:pPr>
            <a:endParaRPr lang="en-NZ" sz="2800" dirty="0">
              <a:latin typeface="Calibri"/>
              <a:cs typeface="Calibri"/>
            </a:endParaRPr>
          </a:p>
        </p:txBody>
      </p:sp>
    </p:spTree>
    <p:extLst>
      <p:ext uri="{BB962C8B-B14F-4D97-AF65-F5344CB8AC3E}">
        <p14:creationId xmlns:p14="http://schemas.microsoft.com/office/powerpoint/2010/main" val="37774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0CA0-06D0-7403-913D-EE6FFA6995F1}"/>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FE3A17CD-0DA9-06D3-450D-E9981AAF0355}"/>
              </a:ext>
            </a:extLst>
          </p:cNvPr>
          <p:cNvSpPr>
            <a:spLocks noGrp="1"/>
          </p:cNvSpPr>
          <p:nvPr>
            <p:ph idx="1"/>
          </p:nvPr>
        </p:nvSpPr>
        <p:spPr/>
        <p:txBody>
          <a:bodyPr/>
          <a:lstStyle/>
          <a:p>
            <a:endParaRPr lang="en-NZ"/>
          </a:p>
        </p:txBody>
      </p:sp>
    </p:spTree>
    <p:extLst>
      <p:ext uri="{BB962C8B-B14F-4D97-AF65-F5344CB8AC3E}">
        <p14:creationId xmlns:p14="http://schemas.microsoft.com/office/powerpoint/2010/main" val="247899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6DA9-01CE-1892-92C9-F020988EC8C9}"/>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253E6171-F385-37BE-2F94-2BB089728D29}"/>
              </a:ext>
            </a:extLst>
          </p:cNvPr>
          <p:cNvSpPr>
            <a:spLocks noGrp="1"/>
          </p:cNvSpPr>
          <p:nvPr>
            <p:ph idx="1"/>
          </p:nvPr>
        </p:nvSpPr>
        <p:spPr/>
        <p:txBody>
          <a:bodyPr/>
          <a:lstStyle/>
          <a:p>
            <a:endParaRPr lang="en-NZ"/>
          </a:p>
        </p:txBody>
      </p:sp>
    </p:spTree>
    <p:extLst>
      <p:ext uri="{BB962C8B-B14F-4D97-AF65-F5344CB8AC3E}">
        <p14:creationId xmlns:p14="http://schemas.microsoft.com/office/powerpoint/2010/main" val="304256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E57D0-2E44-3347-BFE6-5220CE1DEF13}"/>
              </a:ext>
            </a:extLst>
          </p:cNvPr>
          <p:cNvSpPr>
            <a:spLocks noGrp="1"/>
          </p:cNvSpPr>
          <p:nvPr>
            <p:ph idx="1"/>
          </p:nvPr>
        </p:nvSpPr>
        <p:spPr>
          <a:xfrm>
            <a:off x="735062" y="1009650"/>
            <a:ext cx="9221689" cy="2381250"/>
          </a:xfrm>
        </p:spPr>
        <p:txBody>
          <a:bodyPr/>
          <a:lstStyle/>
          <a:p>
            <a:pPr algn="ctr">
              <a:lnSpc>
                <a:spcPct val="90000"/>
              </a:lnSpc>
              <a:spcBef>
                <a:spcPct val="0"/>
              </a:spcBef>
            </a:pPr>
            <a:endParaRPr lang="en-US" sz="4000" b="1" dirty="0">
              <a:solidFill>
                <a:schemeClr val="accent5"/>
              </a:solidFill>
              <a:ea typeface="+mj-ea"/>
              <a:cs typeface="+mj-cs"/>
            </a:endParaRPr>
          </a:p>
          <a:p>
            <a:pPr algn="ctr">
              <a:lnSpc>
                <a:spcPct val="90000"/>
              </a:lnSpc>
              <a:spcBef>
                <a:spcPct val="0"/>
              </a:spcBef>
            </a:pPr>
            <a:endParaRPr lang="en-US" b="1" dirty="0">
              <a:solidFill>
                <a:schemeClr val="accent5"/>
              </a:solidFill>
              <a:ea typeface="+mj-ea"/>
              <a:cs typeface="+mj-cs"/>
            </a:endParaRPr>
          </a:p>
          <a:p>
            <a:pPr algn="ctr">
              <a:lnSpc>
                <a:spcPct val="90000"/>
              </a:lnSpc>
              <a:spcBef>
                <a:spcPct val="0"/>
              </a:spcBef>
            </a:pPr>
            <a:r>
              <a:rPr lang="en-US" sz="5400" b="1" dirty="0">
                <a:solidFill>
                  <a:schemeClr val="accent5"/>
                </a:solidFill>
                <a:ea typeface="+mj-ea"/>
                <a:cs typeface="+mj-cs"/>
              </a:rPr>
              <a:t>Public Excluded</a:t>
            </a:r>
          </a:p>
        </p:txBody>
      </p:sp>
      <p:pic>
        <p:nvPicPr>
          <p:cNvPr id="2" name="Picture 2" descr="What's so great about Port Waikato, what to do">
            <a:extLst>
              <a:ext uri="{FF2B5EF4-FFF2-40B4-BE49-F238E27FC236}">
                <a16:creationId xmlns:a16="http://schemas.microsoft.com/office/drawing/2014/main" id="{A9B27AB7-5C20-D6DE-A6AF-E69A5911EB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30" b="33383"/>
          <a:stretch/>
        </p:blipFill>
        <p:spPr bwMode="auto">
          <a:xfrm>
            <a:off x="-1" y="3988136"/>
            <a:ext cx="10691813" cy="357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777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E57D0-2E44-3347-BFE6-5220CE1DEF13}"/>
              </a:ext>
            </a:extLst>
          </p:cNvPr>
          <p:cNvSpPr>
            <a:spLocks noGrp="1"/>
          </p:cNvSpPr>
          <p:nvPr>
            <p:ph idx="1"/>
          </p:nvPr>
        </p:nvSpPr>
        <p:spPr>
          <a:xfrm>
            <a:off x="735062" y="1009650"/>
            <a:ext cx="9221689" cy="2381250"/>
          </a:xfrm>
        </p:spPr>
        <p:txBody>
          <a:bodyPr/>
          <a:lstStyle/>
          <a:p>
            <a:pPr algn="ctr">
              <a:lnSpc>
                <a:spcPct val="90000"/>
              </a:lnSpc>
              <a:spcBef>
                <a:spcPct val="0"/>
              </a:spcBef>
            </a:pPr>
            <a:endParaRPr lang="en-US" sz="4000" b="1" dirty="0">
              <a:solidFill>
                <a:schemeClr val="accent5"/>
              </a:solidFill>
              <a:ea typeface="+mj-ea"/>
              <a:cs typeface="+mj-cs"/>
            </a:endParaRPr>
          </a:p>
          <a:p>
            <a:pPr algn="ctr">
              <a:lnSpc>
                <a:spcPct val="90000"/>
              </a:lnSpc>
              <a:spcBef>
                <a:spcPct val="0"/>
              </a:spcBef>
            </a:pPr>
            <a:endParaRPr lang="en-US" b="1" dirty="0">
              <a:solidFill>
                <a:schemeClr val="accent5"/>
              </a:solidFill>
              <a:ea typeface="+mj-ea"/>
              <a:cs typeface="+mj-cs"/>
            </a:endParaRPr>
          </a:p>
          <a:p>
            <a:pPr algn="ctr">
              <a:lnSpc>
                <a:spcPct val="90000"/>
              </a:lnSpc>
              <a:spcBef>
                <a:spcPct val="0"/>
              </a:spcBef>
            </a:pPr>
            <a:r>
              <a:rPr lang="en-US" sz="5400" b="1" dirty="0">
                <a:solidFill>
                  <a:schemeClr val="accent5"/>
                </a:solidFill>
                <a:ea typeface="+mj-ea"/>
                <a:cs typeface="+mj-cs"/>
              </a:rPr>
              <a:t>Closing &amp; next steps…</a:t>
            </a:r>
          </a:p>
        </p:txBody>
      </p:sp>
      <p:pic>
        <p:nvPicPr>
          <p:cNvPr id="2" name="Picture 2" descr="What's so great about Port Waikato, what to do">
            <a:extLst>
              <a:ext uri="{FF2B5EF4-FFF2-40B4-BE49-F238E27FC236}">
                <a16:creationId xmlns:a16="http://schemas.microsoft.com/office/drawing/2014/main" id="{694C4BCB-F881-B20C-CFFA-DD41073CAE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30" b="33383"/>
          <a:stretch/>
        </p:blipFill>
        <p:spPr bwMode="auto">
          <a:xfrm>
            <a:off x="-1" y="3988136"/>
            <a:ext cx="10691813" cy="357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39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E57D0-2E44-3347-BFE6-5220CE1DEF13}"/>
              </a:ext>
            </a:extLst>
          </p:cNvPr>
          <p:cNvSpPr>
            <a:spLocks noGrp="1"/>
          </p:cNvSpPr>
          <p:nvPr>
            <p:ph idx="1"/>
          </p:nvPr>
        </p:nvSpPr>
        <p:spPr>
          <a:xfrm>
            <a:off x="735062" y="1009650"/>
            <a:ext cx="9221689" cy="2381250"/>
          </a:xfrm>
        </p:spPr>
        <p:txBody>
          <a:bodyPr vert="horz" lIns="0" tIns="0" rIns="0" bIns="0" rtlCol="0" anchor="t">
            <a:noAutofit/>
          </a:bodyPr>
          <a:lstStyle/>
          <a:p>
            <a:pPr algn="ctr">
              <a:lnSpc>
                <a:spcPct val="90000"/>
              </a:lnSpc>
              <a:spcBef>
                <a:spcPct val="0"/>
              </a:spcBef>
            </a:pPr>
            <a:endParaRPr lang="en-US" sz="4000" b="1" dirty="0">
              <a:solidFill>
                <a:schemeClr val="accent5"/>
              </a:solidFill>
              <a:ea typeface="+mj-ea"/>
              <a:cs typeface="+mj-cs"/>
            </a:endParaRPr>
          </a:p>
          <a:p>
            <a:pPr algn="ctr">
              <a:lnSpc>
                <a:spcPct val="90000"/>
              </a:lnSpc>
              <a:spcBef>
                <a:spcPct val="0"/>
              </a:spcBef>
            </a:pPr>
            <a:endParaRPr lang="en-US" b="1" dirty="0">
              <a:solidFill>
                <a:schemeClr val="accent5"/>
              </a:solidFill>
              <a:ea typeface="+mj-ea"/>
              <a:cs typeface="+mj-cs"/>
            </a:endParaRPr>
          </a:p>
          <a:p>
            <a:pPr algn="ctr">
              <a:lnSpc>
                <a:spcPct val="90000"/>
              </a:lnSpc>
              <a:spcBef>
                <a:spcPct val="0"/>
              </a:spcBef>
            </a:pPr>
            <a:r>
              <a:rPr lang="en-US" sz="5400" b="1">
                <a:solidFill>
                  <a:schemeClr val="accent5"/>
                </a:solidFill>
                <a:ea typeface="+mj-ea"/>
                <a:cs typeface="+mj-cs"/>
              </a:rPr>
              <a:t>Pre-2020 Council involvement with Sunset Beach erosion</a:t>
            </a:r>
            <a:endParaRPr lang="en-US" sz="5400" b="1">
              <a:solidFill>
                <a:schemeClr val="accent5"/>
              </a:solidFill>
              <a:ea typeface="+mj-ea"/>
              <a:cs typeface="Calibri"/>
            </a:endParaRPr>
          </a:p>
        </p:txBody>
      </p:sp>
      <p:pic>
        <p:nvPicPr>
          <p:cNvPr id="1026" name="Picture 2" descr="What's so great about Port Waikato, what to do">
            <a:extLst>
              <a:ext uri="{FF2B5EF4-FFF2-40B4-BE49-F238E27FC236}">
                <a16:creationId xmlns:a16="http://schemas.microsoft.com/office/drawing/2014/main" id="{99F012CD-6652-5E43-61B4-385D9B95DC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30" b="33383"/>
          <a:stretch/>
        </p:blipFill>
        <p:spPr bwMode="auto">
          <a:xfrm>
            <a:off x="-1" y="3988136"/>
            <a:ext cx="10691813" cy="357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0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C9E1-FAB4-6C4D-2446-A1E4F07AEF1E}"/>
              </a:ext>
            </a:extLst>
          </p:cNvPr>
          <p:cNvSpPr>
            <a:spLocks noGrp="1"/>
          </p:cNvSpPr>
          <p:nvPr>
            <p:ph type="title"/>
          </p:nvPr>
        </p:nvSpPr>
        <p:spPr/>
        <p:txBody>
          <a:bodyPr/>
          <a:lstStyle/>
          <a:p>
            <a:r>
              <a:rPr lang="en-NZ" sz="4000">
                <a:latin typeface="Gill Sans MT"/>
                <a:cs typeface="Times New Roman"/>
              </a:rPr>
              <a:t>Pre-2020 work </a:t>
            </a:r>
          </a:p>
        </p:txBody>
      </p:sp>
      <p:sp>
        <p:nvSpPr>
          <p:cNvPr id="3" name="Content Placeholder 2">
            <a:extLst>
              <a:ext uri="{FF2B5EF4-FFF2-40B4-BE49-F238E27FC236}">
                <a16:creationId xmlns:a16="http://schemas.microsoft.com/office/drawing/2014/main" id="{5D83715A-E1C7-69F6-B081-4D9250EB1A99}"/>
              </a:ext>
            </a:extLst>
          </p:cNvPr>
          <p:cNvSpPr>
            <a:spLocks noGrp="1"/>
          </p:cNvSpPr>
          <p:nvPr>
            <p:ph idx="1"/>
          </p:nvPr>
        </p:nvSpPr>
        <p:spPr>
          <a:xfrm>
            <a:off x="735062" y="2012414"/>
            <a:ext cx="9221689" cy="4796544"/>
          </a:xfrm>
        </p:spPr>
        <p:txBody>
          <a:bodyPr vert="horz" lIns="0" tIns="0" rIns="0" bIns="0" rtlCol="0" anchor="t">
            <a:noAutofit/>
          </a:bodyPr>
          <a:lstStyle/>
          <a:p>
            <a:pPr algn="just">
              <a:buSzPct val="150000"/>
            </a:pPr>
            <a:r>
              <a:rPr lang="en-NZ" sz="2400" dirty="0">
                <a:ea typeface="Times New Roman" panose="02020603050405020304" pitchFamily="18" charset="0"/>
                <a:cs typeface="Times New Roman"/>
              </a:rPr>
              <a:t>GHD</a:t>
            </a:r>
            <a:r>
              <a:rPr lang="en-NZ" sz="2400" dirty="0">
                <a:latin typeface="Calibri"/>
                <a:ea typeface="Times New Roman" panose="02020603050405020304" pitchFamily="18" charset="0"/>
                <a:cs typeface="Times New Roman"/>
              </a:rPr>
              <a:t> reports in 2014 and 2016</a:t>
            </a:r>
          </a:p>
          <a:p>
            <a:pPr marL="1314900" lvl="2" indent="-342900" algn="just">
              <a:buSzPct val="150000"/>
            </a:pPr>
            <a:r>
              <a:rPr lang="en-NZ" sz="2400" dirty="0">
                <a:latin typeface="Calibri"/>
                <a:ea typeface="Times New Roman" panose="02020603050405020304" pitchFamily="18" charset="0"/>
                <a:cs typeface="Times New Roman"/>
              </a:rPr>
              <a:t>Advised managed retreat for carpark and hall</a:t>
            </a:r>
          </a:p>
          <a:p>
            <a:pPr marL="1314900" lvl="2" indent="-342900" algn="just">
              <a:buSzPct val="150000"/>
            </a:pPr>
            <a:r>
              <a:rPr lang="en-NZ" sz="2400" dirty="0">
                <a:latin typeface="Calibri"/>
                <a:ea typeface="Times New Roman" panose="02020603050405020304" pitchFamily="18" charset="0"/>
                <a:cs typeface="Times New Roman"/>
              </a:rPr>
              <a:t>Advised against hard protection structures due to cost, consenting issues, environmental impact, uncertainty re: long-term effectiveness</a:t>
            </a:r>
          </a:p>
          <a:p>
            <a:pPr marL="1314900" lvl="2" indent="-342900" algn="just">
              <a:buSzPct val="150000"/>
            </a:pPr>
            <a:r>
              <a:rPr lang="en-NZ" sz="2400" dirty="0">
                <a:latin typeface="Calibri"/>
                <a:ea typeface="Times New Roman" panose="02020603050405020304" pitchFamily="18" charset="0"/>
                <a:cs typeface="Times New Roman"/>
              </a:rPr>
              <a:t>Analysed and consulted on alternative carpark and community hall locations </a:t>
            </a:r>
            <a:endParaRPr lang="en-NZ" sz="2400" dirty="0">
              <a:latin typeface="Calibri" panose="020F0502020204030204"/>
              <a:ea typeface="Times New Roman" panose="02020603050405020304" pitchFamily="18" charset="0"/>
              <a:cs typeface="Times New Roman" panose="02020603050405020304" pitchFamily="18" charset="0"/>
            </a:endParaRPr>
          </a:p>
          <a:p>
            <a:pPr algn="just">
              <a:buSzPct val="150000"/>
            </a:pPr>
            <a:r>
              <a:rPr lang="en-NZ" sz="2400" dirty="0">
                <a:latin typeface="Calibri" panose="020F0502020204030204"/>
                <a:ea typeface="Times New Roman" panose="02020603050405020304" pitchFamily="18" charset="0"/>
                <a:cs typeface="Times New Roman"/>
              </a:rPr>
              <a:t>Council decisions in response</a:t>
            </a:r>
          </a:p>
          <a:p>
            <a:pPr marL="1257750" lvl="2" indent="-285750" algn="just">
              <a:buSzPct val="150000"/>
            </a:pPr>
            <a:r>
              <a:rPr lang="en-NZ" sz="2400" dirty="0">
                <a:latin typeface="Calibri" panose="020F0502020204030204"/>
                <a:ea typeface="Times New Roman" panose="02020603050405020304" pitchFamily="18" charset="0"/>
                <a:cs typeface="Times New Roman"/>
              </a:rPr>
              <a:t>Relocated community hall / SLSC to new Community Hub once trigger point reached</a:t>
            </a:r>
          </a:p>
          <a:p>
            <a:pPr marL="1257750" lvl="2" indent="-285750" algn="just">
              <a:buSzPct val="150000"/>
            </a:pPr>
            <a:r>
              <a:rPr lang="en-NZ" sz="2400" dirty="0">
                <a:latin typeface="Calibri" panose="020F0502020204030204"/>
                <a:ea typeface="Times New Roman" panose="02020603050405020304" pitchFamily="18" charset="0"/>
                <a:cs typeface="Times New Roman"/>
              </a:rPr>
              <a:t>Carpark stayed in place – no relocation</a:t>
            </a:r>
          </a:p>
        </p:txBody>
      </p:sp>
    </p:spTree>
    <p:extLst>
      <p:ext uri="{BB962C8B-B14F-4D97-AF65-F5344CB8AC3E}">
        <p14:creationId xmlns:p14="http://schemas.microsoft.com/office/powerpoint/2010/main" val="156316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E57D0-2E44-3347-BFE6-5220CE1DEF13}"/>
              </a:ext>
            </a:extLst>
          </p:cNvPr>
          <p:cNvSpPr>
            <a:spLocks noGrp="1"/>
          </p:cNvSpPr>
          <p:nvPr>
            <p:ph idx="1"/>
          </p:nvPr>
        </p:nvSpPr>
        <p:spPr>
          <a:xfrm>
            <a:off x="735062" y="1009650"/>
            <a:ext cx="9221689" cy="2381250"/>
          </a:xfrm>
        </p:spPr>
        <p:txBody>
          <a:bodyPr/>
          <a:lstStyle/>
          <a:p>
            <a:pPr algn="ctr">
              <a:lnSpc>
                <a:spcPct val="90000"/>
              </a:lnSpc>
              <a:spcBef>
                <a:spcPct val="0"/>
              </a:spcBef>
            </a:pPr>
            <a:endParaRPr lang="en-US" sz="4000" b="1">
              <a:solidFill>
                <a:schemeClr val="accent5"/>
              </a:solidFill>
              <a:ea typeface="+mj-ea"/>
              <a:cs typeface="+mj-cs"/>
            </a:endParaRPr>
          </a:p>
          <a:p>
            <a:pPr algn="ctr">
              <a:lnSpc>
                <a:spcPct val="90000"/>
              </a:lnSpc>
              <a:spcBef>
                <a:spcPct val="0"/>
              </a:spcBef>
            </a:pPr>
            <a:endParaRPr lang="en-US" b="1">
              <a:solidFill>
                <a:schemeClr val="accent5"/>
              </a:solidFill>
              <a:ea typeface="+mj-ea"/>
              <a:cs typeface="+mj-cs"/>
            </a:endParaRPr>
          </a:p>
          <a:p>
            <a:pPr algn="ctr">
              <a:lnSpc>
                <a:spcPct val="90000"/>
              </a:lnSpc>
              <a:spcBef>
                <a:spcPct val="0"/>
              </a:spcBef>
            </a:pPr>
            <a:r>
              <a:rPr lang="en-US" sz="5400" b="1">
                <a:solidFill>
                  <a:schemeClr val="accent5"/>
                </a:solidFill>
                <a:ea typeface="+mj-ea"/>
                <a:cs typeface="+mj-cs"/>
              </a:rPr>
              <a:t>Port Waikato Resilience Group</a:t>
            </a:r>
          </a:p>
        </p:txBody>
      </p:sp>
      <p:pic>
        <p:nvPicPr>
          <p:cNvPr id="1026" name="Picture 2" descr="What's so great about Port Waikato, what to do">
            <a:extLst>
              <a:ext uri="{FF2B5EF4-FFF2-40B4-BE49-F238E27FC236}">
                <a16:creationId xmlns:a16="http://schemas.microsoft.com/office/drawing/2014/main" id="{99F012CD-6652-5E43-61B4-385D9B95DC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30" b="33383"/>
          <a:stretch/>
        </p:blipFill>
        <p:spPr bwMode="auto">
          <a:xfrm>
            <a:off x="-1" y="3988136"/>
            <a:ext cx="10691813" cy="357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C9E1-FAB4-6C4D-2446-A1E4F07AEF1E}"/>
              </a:ext>
            </a:extLst>
          </p:cNvPr>
          <p:cNvSpPr>
            <a:spLocks noGrp="1"/>
          </p:cNvSpPr>
          <p:nvPr>
            <p:ph type="title"/>
          </p:nvPr>
        </p:nvSpPr>
        <p:spPr/>
        <p:txBody>
          <a:bodyPr/>
          <a:lstStyle/>
          <a:p>
            <a:r>
              <a:rPr lang="en-US" sz="4000" dirty="0">
                <a:latin typeface="Gill Sans MT"/>
                <a:cs typeface="Aharoni"/>
              </a:rPr>
              <a:t>PWRG: what is it?</a:t>
            </a:r>
          </a:p>
        </p:txBody>
      </p:sp>
      <p:sp>
        <p:nvSpPr>
          <p:cNvPr id="3" name="Content Placeholder 2">
            <a:extLst>
              <a:ext uri="{FF2B5EF4-FFF2-40B4-BE49-F238E27FC236}">
                <a16:creationId xmlns:a16="http://schemas.microsoft.com/office/drawing/2014/main" id="{5D83715A-E1C7-69F6-B081-4D9250EB1A99}"/>
              </a:ext>
            </a:extLst>
          </p:cNvPr>
          <p:cNvSpPr>
            <a:spLocks noGrp="1"/>
          </p:cNvSpPr>
          <p:nvPr>
            <p:ph idx="1"/>
          </p:nvPr>
        </p:nvSpPr>
        <p:spPr>
          <a:xfrm>
            <a:off x="735062" y="2012414"/>
            <a:ext cx="9221689" cy="4796544"/>
          </a:xfrm>
        </p:spPr>
        <p:txBody>
          <a:bodyPr/>
          <a:lstStyle/>
          <a:p>
            <a:pPr marL="457200" indent="-457200">
              <a:buFont typeface="Arial" panose="020B0604020202020204" pitchFamily="34" charset="0"/>
              <a:buChar char="•"/>
            </a:pPr>
            <a:r>
              <a:rPr lang="en-NZ" sz="3200" dirty="0"/>
              <a:t>Port Waikato Resilience Group set up 2020</a:t>
            </a:r>
          </a:p>
          <a:p>
            <a:pPr marL="1429200" lvl="2" indent="-457200"/>
            <a:r>
              <a:rPr lang="en-NZ" sz="3200" dirty="0"/>
              <a:t>Chaired by Jade McCormack </a:t>
            </a:r>
          </a:p>
          <a:p>
            <a:pPr marL="1429200" lvl="2" indent="-457200"/>
            <a:r>
              <a:rPr lang="en-NZ" sz="3200" dirty="0"/>
              <a:t>Residents &amp; Ratepayers Association</a:t>
            </a:r>
          </a:p>
          <a:p>
            <a:pPr marL="1429200" lvl="2" indent="-457200"/>
            <a:r>
              <a:rPr lang="en-NZ" sz="3200" dirty="0"/>
              <a:t>Iwi and community representatives</a:t>
            </a:r>
          </a:p>
          <a:p>
            <a:pPr marL="1429200" lvl="2" indent="-457200"/>
            <a:r>
              <a:rPr lang="en-NZ" sz="3200" dirty="0"/>
              <a:t>Dept of Conservation</a:t>
            </a:r>
          </a:p>
          <a:p>
            <a:pPr marL="1429200" lvl="2" indent="-457200"/>
            <a:r>
              <a:rPr lang="en-NZ" sz="3200" dirty="0"/>
              <a:t>WRC + WDC staff</a:t>
            </a:r>
          </a:p>
          <a:p>
            <a:pPr marL="457200" indent="-457200">
              <a:buFont typeface="Arial" panose="020B0604020202020204" pitchFamily="34" charset="0"/>
              <a:buChar char="•"/>
            </a:pPr>
            <a:r>
              <a:rPr lang="en-NZ" sz="3200" dirty="0"/>
              <a:t>Terms of reference include looking at all natural hazards (not just coastal erosion)</a:t>
            </a:r>
          </a:p>
          <a:p>
            <a:pPr marL="457200" indent="-457200">
              <a:buFont typeface="Arial" panose="020B0604020202020204" pitchFamily="34" charset="0"/>
              <a:buChar char="•"/>
            </a:pPr>
            <a:r>
              <a:rPr lang="en-NZ" sz="3200" dirty="0"/>
              <a:t>Meetings generally held monthly (often online)</a:t>
            </a:r>
          </a:p>
          <a:p>
            <a:endParaRPr lang="en-NZ" sz="3200" dirty="0"/>
          </a:p>
          <a:p>
            <a:endParaRPr lang="en-NZ" sz="3200" dirty="0"/>
          </a:p>
        </p:txBody>
      </p:sp>
    </p:spTree>
    <p:extLst>
      <p:ext uri="{BB962C8B-B14F-4D97-AF65-F5344CB8AC3E}">
        <p14:creationId xmlns:p14="http://schemas.microsoft.com/office/powerpoint/2010/main" val="63212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C9E1-FAB4-6C4D-2446-A1E4F07AEF1E}"/>
              </a:ext>
            </a:extLst>
          </p:cNvPr>
          <p:cNvSpPr>
            <a:spLocks noGrp="1"/>
          </p:cNvSpPr>
          <p:nvPr>
            <p:ph type="title"/>
          </p:nvPr>
        </p:nvSpPr>
        <p:spPr/>
        <p:txBody>
          <a:bodyPr/>
          <a:lstStyle/>
          <a:p>
            <a:r>
              <a:rPr lang="en-US" sz="4000" dirty="0">
                <a:latin typeface="Gill Sans MT"/>
                <a:cs typeface="Aharoni"/>
              </a:rPr>
              <a:t>Port Waikato Resilience Strategy </a:t>
            </a:r>
          </a:p>
        </p:txBody>
      </p:sp>
      <p:graphicFrame>
        <p:nvGraphicFramePr>
          <p:cNvPr id="9" name="Table 8">
            <a:extLst>
              <a:ext uri="{FF2B5EF4-FFF2-40B4-BE49-F238E27FC236}">
                <a16:creationId xmlns:a16="http://schemas.microsoft.com/office/drawing/2014/main" id="{EDDAA120-9F8D-7D71-0EE8-5498E2033CBB}"/>
              </a:ext>
            </a:extLst>
          </p:cNvPr>
          <p:cNvGraphicFramePr>
            <a:graphicFrameLocks noGrp="1"/>
          </p:cNvGraphicFramePr>
          <p:nvPr>
            <p:extLst>
              <p:ext uri="{D42A27DB-BD31-4B8C-83A1-F6EECF244321}">
                <p14:modId xmlns:p14="http://schemas.microsoft.com/office/powerpoint/2010/main" val="3953595665"/>
              </p:ext>
            </p:extLst>
          </p:nvPr>
        </p:nvGraphicFramePr>
        <p:xfrm>
          <a:off x="1214101" y="1697580"/>
          <a:ext cx="8263609" cy="5527718"/>
        </p:xfrm>
        <a:graphic>
          <a:graphicData uri="http://schemas.openxmlformats.org/drawingml/2006/table">
            <a:tbl>
              <a:tblPr firstRow="1" firstCol="1" bandRow="1"/>
              <a:tblGrid>
                <a:gridCol w="774674">
                  <a:extLst>
                    <a:ext uri="{9D8B030D-6E8A-4147-A177-3AD203B41FA5}">
                      <a16:colId xmlns:a16="http://schemas.microsoft.com/office/drawing/2014/main" val="344957135"/>
                    </a:ext>
                  </a:extLst>
                </a:gridCol>
                <a:gridCol w="2451103">
                  <a:extLst>
                    <a:ext uri="{9D8B030D-6E8A-4147-A177-3AD203B41FA5}">
                      <a16:colId xmlns:a16="http://schemas.microsoft.com/office/drawing/2014/main" val="4216622866"/>
                    </a:ext>
                  </a:extLst>
                </a:gridCol>
                <a:gridCol w="2518916">
                  <a:extLst>
                    <a:ext uri="{9D8B030D-6E8A-4147-A177-3AD203B41FA5}">
                      <a16:colId xmlns:a16="http://schemas.microsoft.com/office/drawing/2014/main" val="1128963526"/>
                    </a:ext>
                  </a:extLst>
                </a:gridCol>
                <a:gridCol w="2518916">
                  <a:extLst>
                    <a:ext uri="{9D8B030D-6E8A-4147-A177-3AD203B41FA5}">
                      <a16:colId xmlns:a16="http://schemas.microsoft.com/office/drawing/2014/main" val="1435309452"/>
                    </a:ext>
                  </a:extLst>
                </a:gridCol>
              </a:tblGrid>
              <a:tr h="392369">
                <a:tc>
                  <a:txBody>
                    <a:bodyPr/>
                    <a:lstStyle/>
                    <a:p>
                      <a:pPr algn="ctr">
                        <a:lnSpc>
                          <a:spcPct val="107000"/>
                        </a:lnSpc>
                        <a:spcAft>
                          <a:spcPts val="800"/>
                        </a:spcAft>
                      </a:pPr>
                      <a:r>
                        <a:rPr lang="en-NZ" sz="1200" b="1" dirty="0">
                          <a:effectLst/>
                          <a:latin typeface="Calibri" panose="020F0502020204030204" pitchFamily="34" charset="0"/>
                          <a:ea typeface="Calibri" panose="020F0502020204030204" pitchFamily="34" charset="0"/>
                          <a:cs typeface="Calibri" panose="020F0502020204030204" pitchFamily="34" charset="0"/>
                        </a:rPr>
                        <a:t>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NZ"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PWRG Action Plan</a:t>
                      </a:r>
                      <a:endParaRPr lang="en-NZ" sz="120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spcAft>
                          <a:spcPts val="800"/>
                        </a:spcAft>
                      </a:pPr>
                      <a:r>
                        <a:rPr lang="en-NZ"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Sunset Beach Erosion              Response Plan</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779A"/>
                    </a:solidFill>
                  </a:tcPr>
                </a:tc>
                <a:tc>
                  <a:txBody>
                    <a:bodyPr/>
                    <a:lstStyle/>
                    <a:p>
                      <a:pPr algn="ctr">
                        <a:lnSpc>
                          <a:spcPct val="107000"/>
                        </a:lnSpc>
                        <a:spcAft>
                          <a:spcPts val="800"/>
                        </a:spcAft>
                      </a:pPr>
                      <a:r>
                        <a:rPr lang="en-NZ"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Port Waikato Resilience Strategy</a:t>
                      </a:r>
                      <a:endParaRPr lang="en-NZ" sz="120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2238862381"/>
                  </a:ext>
                </a:extLst>
              </a:tr>
              <a:tr h="542406">
                <a:tc>
                  <a:txBody>
                    <a:bodyPr/>
                    <a:lstStyle/>
                    <a:p>
                      <a:pPr algn="ctr">
                        <a:lnSpc>
                          <a:spcPct val="107000"/>
                        </a:lnSpc>
                        <a:spcAft>
                          <a:spcPts val="800"/>
                        </a:spcAft>
                      </a:pPr>
                      <a:r>
                        <a:rPr lang="en-NZ" sz="1200">
                          <a:effectLst/>
                          <a:latin typeface="Calibri" panose="020F0502020204030204" pitchFamily="34" charset="0"/>
                          <a:ea typeface="Calibri" panose="020F0502020204030204" pitchFamily="34" charset="0"/>
                          <a:cs typeface="Calibri" panose="020F0502020204030204" pitchFamily="34" charset="0"/>
                        </a:rPr>
                        <a:t>Planning horizon</a:t>
                      </a:r>
                      <a:endParaRPr lang="en-NZ" sz="120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NZ" sz="1200">
                          <a:effectLst/>
                          <a:latin typeface="Calibri" panose="020F0502020204030204" pitchFamily="34" charset="0"/>
                          <a:ea typeface="Calibri" panose="020F0502020204030204" pitchFamily="34" charset="0"/>
                          <a:cs typeface="Calibri" panose="020F0502020204030204" pitchFamily="34" charset="0"/>
                        </a:rPr>
                        <a:t>0 to 24 months</a:t>
                      </a:r>
                      <a:endParaRPr lang="en-NZ" sz="120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NZ" sz="1200">
                          <a:effectLst/>
                          <a:latin typeface="Calibri" panose="020F0502020204030204" pitchFamily="34" charset="0"/>
                          <a:ea typeface="Calibri" panose="020F0502020204030204" pitchFamily="34" charset="0"/>
                          <a:cs typeface="Calibri" panose="020F0502020204030204" pitchFamily="34" charset="0"/>
                        </a:rPr>
                        <a:t>0 to 5 years</a:t>
                      </a:r>
                      <a:endParaRPr lang="en-NZ" sz="120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NZ" sz="1200">
                          <a:effectLst/>
                          <a:latin typeface="Calibri" panose="020F0502020204030204" pitchFamily="34" charset="0"/>
                          <a:ea typeface="Calibri" panose="020F0502020204030204" pitchFamily="34" charset="0"/>
                          <a:cs typeface="Calibri" panose="020F0502020204030204" pitchFamily="34" charset="0"/>
                        </a:rPr>
                        <a:t>0 - 100 years +</a:t>
                      </a:r>
                      <a:endParaRPr lang="en-NZ" sz="120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195013"/>
                  </a:ext>
                </a:extLst>
              </a:tr>
              <a:tr h="1180618">
                <a:tc>
                  <a:txBody>
                    <a:bodyPr/>
                    <a:lstStyle/>
                    <a:p>
                      <a:pPr algn="ctr">
                        <a:lnSpc>
                          <a:spcPct val="107000"/>
                        </a:lnSpc>
                        <a:spcAft>
                          <a:spcPts val="800"/>
                        </a:spcAft>
                      </a:pPr>
                      <a:r>
                        <a:rPr lang="en-NZ" sz="1200">
                          <a:effectLst/>
                          <a:latin typeface="Calibri" panose="020F0502020204030204" pitchFamily="34" charset="0"/>
                          <a:ea typeface="Calibri" panose="020F0502020204030204" pitchFamily="34" charset="0"/>
                          <a:cs typeface="Calibri" panose="020F0502020204030204" pitchFamily="34" charset="0"/>
                        </a:rPr>
                        <a:t>Purpose</a:t>
                      </a:r>
                      <a:endParaRPr lang="en-NZ" sz="120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NZ" sz="1200" dirty="0">
                          <a:effectLst/>
                          <a:latin typeface="Calibri" panose="020F0502020204030204" pitchFamily="34" charset="0"/>
                          <a:ea typeface="Calibri" panose="020F0502020204030204" pitchFamily="34" charset="0"/>
                          <a:cs typeface="Calibri" panose="020F0502020204030204" pitchFamily="34" charset="0"/>
                        </a:rPr>
                        <a:t>Drives projects / actions for responding to immediate natural hazards risks and other community matters in Port Waikato in the short term.</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NZ" sz="1200" dirty="0">
                          <a:effectLst/>
                          <a:latin typeface="Calibri" panose="020F0502020204030204" pitchFamily="34" charset="0"/>
                          <a:ea typeface="Calibri" panose="020F0502020204030204" pitchFamily="34" charset="0"/>
                          <a:cs typeface="Calibri" panose="020F0502020204030204" pitchFamily="34" charset="0"/>
                        </a:rPr>
                        <a:t>Short term slowing / halting of erosion losses at Sunset Beach to mitigate further serious damage to infrastructure and property from coastal erosion at Port Waikato while a long-term plan is developed</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NZ" sz="1200">
                          <a:effectLst/>
                          <a:latin typeface="Calibri" panose="020F0502020204030204" pitchFamily="34" charset="0"/>
                          <a:ea typeface="Calibri" panose="020F0502020204030204" pitchFamily="34" charset="0"/>
                          <a:cs typeface="Calibri" panose="020F0502020204030204" pitchFamily="34" charset="0"/>
                        </a:rPr>
                        <a:t>Long term, adaptive plan for responding to natural hazards risks and impacts including the effects of sea level rise</a:t>
                      </a:r>
                      <a:endParaRPr lang="en-NZ" sz="120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688399"/>
                  </a:ext>
                </a:extLst>
              </a:tr>
              <a:tr h="3310476">
                <a:tc>
                  <a:txBody>
                    <a:bodyPr/>
                    <a:lstStyle/>
                    <a:p>
                      <a:pPr>
                        <a:lnSpc>
                          <a:spcPct val="107000"/>
                        </a:lnSpc>
                        <a:spcAft>
                          <a:spcPts val="800"/>
                        </a:spcAft>
                      </a:pPr>
                      <a:r>
                        <a:rPr lang="en-NZ" sz="1200" dirty="0">
                          <a:effectLst/>
                          <a:latin typeface="Calibri" panose="020F0502020204030204" pitchFamily="34" charset="0"/>
                          <a:ea typeface="Calibri" panose="020F0502020204030204" pitchFamily="34" charset="0"/>
                          <a:cs typeface="Calibri" panose="020F0502020204030204" pitchFamily="34" charset="0"/>
                        </a:rPr>
                        <a:t>Pre-requisites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NZ" sz="1200" dirty="0">
                          <a:effectLst/>
                          <a:latin typeface="Calibri" panose="020F0502020204030204" pitchFamily="34" charset="0"/>
                          <a:ea typeface="Calibri" panose="020F0502020204030204" pitchFamily="34" charset="0"/>
                          <a:cs typeface="Calibri" panose="020F0502020204030204" pitchFamily="34" charset="0"/>
                        </a:rPr>
                        <a:t>Projects must</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Bef>
                          <a:spcPts val="600"/>
                        </a:spcBef>
                        <a:spcAft>
                          <a:spcPts val="6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Calibri" panose="020F0502020204030204" pitchFamily="34" charset="0"/>
                        </a:rPr>
                        <a:t>Be able to be rapidly deployed.</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Bef>
                          <a:spcPts val="600"/>
                        </a:spcBef>
                        <a:spcAft>
                          <a:spcPts val="6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Calibri" panose="020F0502020204030204" pitchFamily="34" charset="0"/>
                        </a:rPr>
                        <a:t>Respond or be related to a natural hazards issue.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Bef>
                          <a:spcPts val="600"/>
                        </a:spcBef>
                        <a:spcAft>
                          <a:spcPts val="6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Calibri" panose="020F0502020204030204" pitchFamily="34" charset="0"/>
                        </a:rPr>
                        <a:t>Have minimal or no resource consent requirement.</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Bef>
                          <a:spcPts val="600"/>
                        </a:spcBef>
                        <a:spcAft>
                          <a:spcPts val="6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Calibri" panose="020F0502020204030204" pitchFamily="34" charset="0"/>
                        </a:rPr>
                        <a:t>Be low cost.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Bef>
                          <a:spcPts val="600"/>
                        </a:spcBef>
                        <a:spcAft>
                          <a:spcPts val="6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Calibri" panose="020F0502020204030204" pitchFamily="34" charset="0"/>
                        </a:rPr>
                        <a:t>Be undertaken on a “no-regrets”” basis.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Bef>
                          <a:spcPts val="600"/>
                        </a:spcBef>
                        <a:spcAft>
                          <a:spcPts val="6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Calibri" panose="020F0502020204030204" pitchFamily="34" charset="0"/>
                        </a:rPr>
                        <a:t>Complement an adaptive planning approach.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NZ" sz="1200" dirty="0">
                          <a:effectLst/>
                          <a:latin typeface="Calibri" panose="020F0502020204030204" pitchFamily="34" charset="0"/>
                          <a:ea typeface="Calibri" panose="020F0502020204030204" pitchFamily="34" charset="0"/>
                          <a:cs typeface="Calibri" panose="020F0502020204030204" pitchFamily="34" charset="0"/>
                        </a:rPr>
                        <a:t>Project must:</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Bef>
                          <a:spcPts val="600"/>
                        </a:spcBef>
                        <a:spcAft>
                          <a:spcPts val="6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Calibri" panose="020F0502020204030204" pitchFamily="34" charset="0"/>
                        </a:rPr>
                        <a:t>Represent the best practicable option for the short-term response to erosion issues at Sunset Beach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Bef>
                          <a:spcPts val="600"/>
                        </a:spcBef>
                        <a:spcAft>
                          <a:spcPts val="6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Calibri" panose="020F0502020204030204" pitchFamily="34" charset="0"/>
                        </a:rPr>
                        <a:t>Be implemented within reasonable timeframe.</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Bef>
                          <a:spcPts val="600"/>
                        </a:spcBef>
                        <a:spcAft>
                          <a:spcPts val="6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Calibri" panose="020F0502020204030204" pitchFamily="34" charset="0"/>
                        </a:rPr>
                        <a:t>Complement an adaptive planning approach.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a:lnSpc>
                          <a:spcPct val="107000"/>
                        </a:lnSpc>
                        <a:spcAft>
                          <a:spcPts val="800"/>
                        </a:spcAft>
                      </a:pPr>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NZ" sz="1200" dirty="0">
                          <a:effectLst/>
                          <a:latin typeface="Calibri" panose="020F0502020204030204" pitchFamily="34" charset="0"/>
                          <a:ea typeface="Calibri" panose="020F0502020204030204" pitchFamily="34" charset="0"/>
                          <a:cs typeface="Calibri" panose="020F0502020204030204" pitchFamily="34" charset="0"/>
                        </a:rPr>
                        <a:t>Projects must:</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spcBef>
                          <a:spcPts val="600"/>
                        </a:spcBef>
                        <a:spcAft>
                          <a:spcPts val="600"/>
                        </a:spcAft>
                        <a:buFont typeface="Calibri" panose="020F0502020204030204" pitchFamily="34" charset="0"/>
                        <a:buChar char="-"/>
                      </a:pPr>
                      <a:r>
                        <a:rPr lang="en-NZ" sz="1200" dirty="0">
                          <a:effectLst/>
                          <a:latin typeface="Calibri" panose="020F0502020204030204" pitchFamily="34" charset="0"/>
                          <a:ea typeface="Calibri" panose="020F0502020204030204" pitchFamily="34" charset="0"/>
                          <a:cs typeface="Calibri" panose="020F0502020204030204" pitchFamily="34" charset="0"/>
                        </a:rPr>
                        <a:t>Follow the dynamic adaptive pathways planning approach for coastal hazards as set out in the Ministry for the Environments for guidance for local government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p>
                      <a:pPr marL="101600">
                        <a:lnSpc>
                          <a:spcPct val="107000"/>
                        </a:lnSpc>
                        <a:spcBef>
                          <a:spcPts val="600"/>
                        </a:spcBef>
                        <a:spcAft>
                          <a:spcPts val="600"/>
                        </a:spcAft>
                      </a:pPr>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NZ" sz="1200" dirty="0">
                        <a:effectLst/>
                        <a:latin typeface="Calibri" panose="020F0502020204030204" pitchFamily="34" charset="0"/>
                        <a:ea typeface="Calibri" panose="020F0502020204030204" pitchFamily="34" charset="0"/>
                        <a:cs typeface="Cordia New" panose="020B0304020202020204" pitchFamily="34" charset="-34"/>
                      </a:endParaRPr>
                    </a:p>
                  </a:txBody>
                  <a:tcPr marL="59898" marR="59898" marT="31613" marB="316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210593"/>
                  </a:ext>
                </a:extLst>
              </a:tr>
            </a:tbl>
          </a:graphicData>
        </a:graphic>
      </p:graphicFrame>
    </p:spTree>
    <p:extLst>
      <p:ext uri="{BB962C8B-B14F-4D97-AF65-F5344CB8AC3E}">
        <p14:creationId xmlns:p14="http://schemas.microsoft.com/office/powerpoint/2010/main" val="338066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C9E1-FAB4-6C4D-2446-A1E4F07AEF1E}"/>
              </a:ext>
            </a:extLst>
          </p:cNvPr>
          <p:cNvSpPr>
            <a:spLocks noGrp="1"/>
          </p:cNvSpPr>
          <p:nvPr>
            <p:ph type="title"/>
          </p:nvPr>
        </p:nvSpPr>
        <p:spPr/>
        <p:txBody>
          <a:bodyPr/>
          <a:lstStyle/>
          <a:p>
            <a:r>
              <a:rPr lang="en-NZ" sz="4000">
                <a:latin typeface="Gill Sans MT" panose="020B0502020104020203" pitchFamily="34" charset="0"/>
                <a:ea typeface="Times New Roman" panose="02020603050405020304" pitchFamily="18" charset="0"/>
                <a:cs typeface="Times New Roman" panose="02020603050405020304" pitchFamily="18" charset="0"/>
              </a:rPr>
              <a:t>PWRG have achieved the following:</a:t>
            </a:r>
            <a:endParaRPr lang="en-US" sz="4000">
              <a:latin typeface="Gill Sans MT"/>
              <a:cs typeface="Aharoni"/>
            </a:endParaRPr>
          </a:p>
        </p:txBody>
      </p:sp>
      <p:sp>
        <p:nvSpPr>
          <p:cNvPr id="3" name="Content Placeholder 2">
            <a:extLst>
              <a:ext uri="{FF2B5EF4-FFF2-40B4-BE49-F238E27FC236}">
                <a16:creationId xmlns:a16="http://schemas.microsoft.com/office/drawing/2014/main" id="{5D83715A-E1C7-69F6-B081-4D9250EB1A99}"/>
              </a:ext>
            </a:extLst>
          </p:cNvPr>
          <p:cNvSpPr>
            <a:spLocks noGrp="1"/>
          </p:cNvSpPr>
          <p:nvPr>
            <p:ph idx="1"/>
          </p:nvPr>
        </p:nvSpPr>
        <p:spPr>
          <a:xfrm>
            <a:off x="735062" y="2012414"/>
            <a:ext cx="9221689" cy="4796544"/>
          </a:xfrm>
        </p:spPr>
        <p:txBody>
          <a:bodyPr vert="horz" lIns="0" tIns="0" rIns="0" bIns="0" rtlCol="0" anchor="t">
            <a:noAutofit/>
          </a:bodyPr>
          <a:lstStyle/>
          <a:p>
            <a:pPr marL="285750" indent="-285750" algn="just">
              <a:buSzPct val="150000"/>
              <a:buFont typeface="Arial" panose="020B0604020202020204" pitchFamily="34" charset="0"/>
              <a:buChar char="•"/>
            </a:pPr>
            <a:r>
              <a:rPr lang="en-NZ" sz="2400">
                <a:effectLst/>
                <a:ea typeface="Times New Roman" panose="02020603050405020304" pitchFamily="18" charset="0"/>
                <a:cs typeface="Times New Roman" panose="02020603050405020304" pitchFamily="18" charset="0"/>
              </a:rPr>
              <a:t>Commissioning reports from </a:t>
            </a:r>
            <a:r>
              <a:rPr lang="en-NZ" sz="2400" b="1" err="1">
                <a:effectLst/>
                <a:ea typeface="Times New Roman" panose="02020603050405020304" pitchFamily="18" charset="0"/>
                <a:cs typeface="Times New Roman" panose="02020603050405020304" pitchFamily="18" charset="0"/>
              </a:rPr>
              <a:t>eCoast</a:t>
            </a:r>
            <a:r>
              <a:rPr lang="en-NZ" sz="2400">
                <a:effectLst/>
                <a:ea typeface="Times New Roman" panose="02020603050405020304" pitchFamily="18" charset="0"/>
                <a:cs typeface="Times New Roman" panose="02020603050405020304" pitchFamily="18" charset="0"/>
              </a:rPr>
              <a:t> </a:t>
            </a:r>
            <a:r>
              <a:rPr lang="en-NZ" sz="2400">
                <a:effectLst/>
                <a:ea typeface="Times New Roman" panose="02020603050405020304" pitchFamily="18" charset="0"/>
                <a:cs typeface="Calibri" panose="020F0502020204030204" pitchFamily="34" charset="0"/>
              </a:rPr>
              <a:t>and </a:t>
            </a:r>
            <a:r>
              <a:rPr lang="en-NZ" sz="2400" b="1">
                <a:effectLst/>
                <a:ea typeface="Times New Roman" panose="02020603050405020304" pitchFamily="18" charset="0"/>
                <a:cs typeface="Calibri" panose="020F0502020204030204" pitchFamily="34" charset="0"/>
              </a:rPr>
              <a:t>Nature Based Solutions</a:t>
            </a:r>
            <a:endParaRPr lang="en-NZ" sz="2400">
              <a:effectLst/>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NZ" sz="2400">
                <a:effectLst/>
                <a:ea typeface="Times New Roman" panose="02020603050405020304" pitchFamily="18" charset="0"/>
                <a:cs typeface="Times New Roman" panose="02020603050405020304" pitchFamily="18" charset="0"/>
              </a:rPr>
              <a:t>Developing a </a:t>
            </a:r>
            <a:r>
              <a:rPr lang="en-NZ" sz="2400" b="1">
                <a:effectLst/>
                <a:ea typeface="Times New Roman" panose="02020603050405020304" pitchFamily="18" charset="0"/>
                <a:cs typeface="Times New Roman" panose="02020603050405020304" pitchFamily="18" charset="0"/>
              </a:rPr>
              <a:t>Sunset Beach Interim Erosion Response Plan (IERP)</a:t>
            </a:r>
            <a:endParaRPr lang="en-NZ" sz="2400">
              <a:effectLst/>
              <a:ea typeface="Times New Roman" panose="02020603050405020304" pitchFamily="18" charset="0"/>
              <a:cs typeface="Times New Roman" panose="02020603050405020304" pitchFamily="18" charset="0"/>
            </a:endParaRPr>
          </a:p>
          <a:p>
            <a:pPr marL="342900" indent="-342900" algn="just">
              <a:buFont typeface="Symbol" panose="05050102010706020507" pitchFamily="18" charset="2"/>
              <a:buChar char=""/>
            </a:pPr>
            <a:r>
              <a:rPr lang="en-NZ" sz="2400">
                <a:effectLst/>
                <a:ea typeface="Times New Roman" panose="02020603050405020304" pitchFamily="18" charset="0"/>
                <a:cs typeface="Times New Roman"/>
              </a:rPr>
              <a:t>Agreeing to</a:t>
            </a:r>
            <a:r>
              <a:rPr lang="en-NZ" sz="2400">
                <a:ea typeface="Times New Roman" panose="02020603050405020304" pitchFamily="18" charset="0"/>
                <a:cs typeface="Times New Roman"/>
              </a:rPr>
              <a:t> develop </a:t>
            </a:r>
            <a:r>
              <a:rPr lang="en-NZ" sz="2400" b="1">
                <a:effectLst/>
                <a:ea typeface="Times New Roman" panose="02020603050405020304" pitchFamily="18" charset="0"/>
                <a:cs typeface="Times New Roman"/>
              </a:rPr>
              <a:t>longer-term adaptive management plan (Resilience Strategy)</a:t>
            </a:r>
          </a:p>
          <a:p>
            <a:pPr marL="342900" lvl="0" indent="-342900" algn="just">
              <a:buFont typeface="Symbol" panose="05050102010706020507" pitchFamily="18" charset="2"/>
              <a:buChar char=""/>
            </a:pPr>
            <a:r>
              <a:rPr lang="en-NZ" sz="2400" b="1">
                <a:effectLst/>
                <a:ea typeface="Times New Roman" panose="02020603050405020304" pitchFamily="18" charset="0"/>
                <a:cs typeface="Times New Roman" panose="02020603050405020304" pitchFamily="18" charset="0"/>
              </a:rPr>
              <a:t>Endorsing the May 2021 Co-Design Report</a:t>
            </a:r>
            <a:endParaRPr lang="en-NZ" sz="2400">
              <a:effectLst/>
              <a:ea typeface="Times New Roman" panose="02020603050405020304" pitchFamily="18" charset="0"/>
              <a:cs typeface="Times New Roman" panose="02020603050405020304" pitchFamily="18" charset="0"/>
            </a:endParaRPr>
          </a:p>
          <a:p>
            <a:pPr marL="342900" indent="-342900" algn="just">
              <a:buFont typeface="Symbol" panose="05050102010706020507" pitchFamily="18" charset="2"/>
              <a:buChar char=""/>
            </a:pPr>
            <a:r>
              <a:rPr lang="en-NZ" sz="2400">
                <a:effectLst/>
                <a:latin typeface="Gill Sans MT" panose="020B0502020104020203" pitchFamily="34" charset="0"/>
                <a:ea typeface="Times New Roman" panose="02020603050405020304" pitchFamily="18" charset="0"/>
                <a:cs typeface="Times New Roman" panose="02020603050405020304" pitchFamily="18" charset="0"/>
              </a:rPr>
              <a:t>Hosting representatives from the </a:t>
            </a:r>
            <a:r>
              <a:rPr lang="en-NZ" sz="2400" b="1">
                <a:effectLst/>
                <a:latin typeface="Gill Sans MT" panose="020B0502020104020203" pitchFamily="34" charset="0"/>
                <a:ea typeface="Times New Roman" panose="02020603050405020304" pitchFamily="18" charset="0"/>
                <a:cs typeface="Times New Roman" panose="02020603050405020304" pitchFamily="18" charset="0"/>
              </a:rPr>
              <a:t>Department of Internal Affairs</a:t>
            </a:r>
          </a:p>
          <a:p>
            <a:pPr marL="342900" lvl="0" indent="-342900" algn="just">
              <a:buFont typeface="Symbol" panose="05050102010706020507" pitchFamily="18" charset="2"/>
              <a:buChar char=""/>
            </a:pPr>
            <a:r>
              <a:rPr lang="en-NZ" sz="2400">
                <a:effectLst/>
                <a:latin typeface="Gill Sans MT" panose="020B0502020104020203" pitchFamily="34" charset="0"/>
                <a:ea typeface="Times New Roman" panose="02020603050405020304" pitchFamily="18" charset="0"/>
                <a:cs typeface="Times New Roman" panose="02020603050405020304" pitchFamily="18" charset="0"/>
              </a:rPr>
              <a:t>Addressing issues relating to </a:t>
            </a:r>
            <a:r>
              <a:rPr lang="en-NZ" sz="2400" b="1">
                <a:effectLst/>
                <a:latin typeface="Gill Sans MT" panose="020B0502020104020203" pitchFamily="34" charset="0"/>
                <a:ea typeface="Times New Roman" panose="02020603050405020304" pitchFamily="18" charset="0"/>
                <a:cs typeface="Times New Roman" panose="02020603050405020304" pitchFamily="18" charset="0"/>
              </a:rPr>
              <a:t>carpark design, maintenance and function </a:t>
            </a:r>
          </a:p>
          <a:p>
            <a:pPr marL="342900" lvl="0" indent="-342900" algn="just">
              <a:buFont typeface="Symbol" panose="05050102010706020507" pitchFamily="18" charset="2"/>
              <a:buChar char=""/>
            </a:pPr>
            <a:r>
              <a:rPr lang="en-NZ" sz="2400">
                <a:effectLst/>
                <a:latin typeface="Gill Sans MT" panose="020B0502020104020203" pitchFamily="34" charset="0"/>
                <a:ea typeface="Times New Roman" panose="02020603050405020304" pitchFamily="18" charset="0"/>
                <a:cs typeface="Times New Roman" panose="02020603050405020304" pitchFamily="18" charset="0"/>
              </a:rPr>
              <a:t>Arranging for future </a:t>
            </a:r>
            <a:r>
              <a:rPr lang="en-NZ" sz="2400" b="1">
                <a:effectLst/>
                <a:latin typeface="Gill Sans MT" panose="020B0502020104020203" pitchFamily="34" charset="0"/>
                <a:ea typeface="Times New Roman" panose="02020603050405020304" pitchFamily="18" charset="0"/>
                <a:cs typeface="Times New Roman" panose="02020603050405020304" pitchFamily="18" charset="0"/>
              </a:rPr>
              <a:t>installation of fixed-camera monitoring </a:t>
            </a:r>
          </a:p>
          <a:p>
            <a:pPr marL="342900" lvl="0" indent="-342900" algn="just">
              <a:buFont typeface="Symbol" panose="05050102010706020507" pitchFamily="18" charset="2"/>
              <a:buChar char=""/>
            </a:pPr>
            <a:r>
              <a:rPr lang="en-NZ" sz="2400" b="1">
                <a:effectLst/>
                <a:latin typeface="Gill Sans MT" panose="020B0502020104020203" pitchFamily="34" charset="0"/>
                <a:ea typeface="Times New Roman" panose="02020603050405020304" pitchFamily="18" charset="0"/>
                <a:cs typeface="Calibri" panose="020F0502020204030204" pitchFamily="34" charset="0"/>
              </a:rPr>
              <a:t>Installation of signage </a:t>
            </a:r>
          </a:p>
          <a:p>
            <a:pPr marL="342900" lvl="0" indent="-342900" algn="just">
              <a:buFont typeface="Symbol" panose="05050102010706020507" pitchFamily="18" charset="2"/>
              <a:buChar char=""/>
            </a:pPr>
            <a:r>
              <a:rPr lang="en-NZ" sz="2400">
                <a:effectLst/>
                <a:latin typeface="Gill Sans MT" panose="020B0502020104020203" pitchFamily="34" charset="0"/>
                <a:ea typeface="Times New Roman" panose="02020603050405020304" pitchFamily="18" charset="0"/>
                <a:cs typeface="Calibri" panose="020F0502020204030204" pitchFamily="34" charset="0"/>
              </a:rPr>
              <a:t>Installation by community of </a:t>
            </a:r>
            <a:r>
              <a:rPr lang="en-NZ" sz="2400" b="1">
                <a:effectLst/>
                <a:latin typeface="Gill Sans MT" panose="020B0502020104020203" pitchFamily="34" charset="0"/>
                <a:ea typeface="Times New Roman" panose="02020603050405020304" pitchFamily="18" charset="0"/>
                <a:cs typeface="Calibri" panose="020F0502020204030204" pitchFamily="34" charset="0"/>
              </a:rPr>
              <a:t>netting</a:t>
            </a:r>
            <a:r>
              <a:rPr lang="en-NZ" sz="2400">
                <a:effectLst/>
                <a:latin typeface="Gill Sans MT" panose="020B0502020104020203"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268226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2A73B-AD33-9761-20DD-6E7D817298F2}"/>
              </a:ext>
            </a:extLst>
          </p:cNvPr>
          <p:cNvSpPr>
            <a:spLocks noGrp="1"/>
          </p:cNvSpPr>
          <p:nvPr>
            <p:ph idx="1"/>
          </p:nvPr>
        </p:nvSpPr>
        <p:spPr>
          <a:xfrm>
            <a:off x="735061" y="855023"/>
            <a:ext cx="9221689" cy="6309570"/>
          </a:xfrm>
        </p:spPr>
        <p:txBody>
          <a:bodyPr/>
          <a:lstStyle/>
          <a:p>
            <a:pPr marL="342900" lvl="0" indent="-342900" algn="just">
              <a:buFont typeface="Symbol" panose="05050102010706020507" pitchFamily="18" charset="2"/>
              <a:buChar char=""/>
            </a:pPr>
            <a:r>
              <a:rPr lang="en-NZ" sz="2400" b="1" dirty="0">
                <a:effectLst/>
                <a:latin typeface="Gill Sans MT" panose="020B0502020104020203" pitchFamily="34" charset="0"/>
                <a:ea typeface="Times New Roman" panose="02020603050405020304" pitchFamily="18" charset="0"/>
                <a:cs typeface="Times New Roman" panose="02020603050405020304" pitchFamily="18" charset="0"/>
              </a:rPr>
              <a:t>Trialling the transfer of 100 cubic metres of sand</a:t>
            </a:r>
          </a:p>
          <a:p>
            <a:pPr marL="342900" lvl="0" indent="-342900" algn="just">
              <a:buFont typeface="Symbol" panose="05050102010706020507" pitchFamily="18" charset="2"/>
              <a:buChar char=""/>
            </a:pPr>
            <a:r>
              <a:rPr lang="en-NZ" sz="2400" b="1" dirty="0">
                <a:effectLst/>
                <a:latin typeface="Gill Sans MT" panose="020B0502020104020203" pitchFamily="34" charset="0"/>
                <a:ea typeface="Times New Roman" panose="02020603050405020304" pitchFamily="18" charset="0"/>
                <a:cs typeface="Calibri" panose="020F0502020204030204" pitchFamily="34" charset="0"/>
              </a:rPr>
              <a:t>Obtaining quotes </a:t>
            </a:r>
            <a:r>
              <a:rPr lang="en-NZ" sz="2400" dirty="0">
                <a:effectLst/>
                <a:latin typeface="Gill Sans MT" panose="020B0502020104020203" pitchFamily="34" charset="0"/>
                <a:ea typeface="Times New Roman" panose="02020603050405020304" pitchFamily="18" charset="0"/>
                <a:cs typeface="Calibri" panose="020F0502020204030204" pitchFamily="34" charset="0"/>
              </a:rPr>
              <a:t>for larger amount (1000m3)</a:t>
            </a:r>
            <a:endParaRPr lang="en-NZ" sz="24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NZ" sz="2400" b="1" dirty="0">
                <a:latin typeface="Gill Sans MT" panose="020B0502020104020203" pitchFamily="34" charset="0"/>
                <a:ea typeface="Times New Roman" panose="02020603050405020304" pitchFamily="18" charset="0"/>
                <a:cs typeface="Calibri" panose="020F0502020204030204" pitchFamily="34" charset="0"/>
              </a:rPr>
              <a:t>R</a:t>
            </a:r>
            <a:r>
              <a:rPr lang="en-NZ" sz="2400" b="1" dirty="0">
                <a:effectLst/>
                <a:latin typeface="Gill Sans MT" panose="020B0502020104020203" pitchFamily="34" charset="0"/>
                <a:ea typeface="Times New Roman" panose="02020603050405020304" pitchFamily="18" charset="0"/>
                <a:cs typeface="Calibri" panose="020F0502020204030204" pitchFamily="34" charset="0"/>
              </a:rPr>
              <a:t>esource consent application for sand push ups. </a:t>
            </a:r>
            <a:endParaRPr lang="en-NZ" sz="2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NZ" sz="2400" b="1" dirty="0">
                <a:effectLst/>
                <a:latin typeface="Gill Sans MT" panose="020B0502020104020203" pitchFamily="34" charset="0"/>
                <a:ea typeface="Times New Roman" panose="02020603050405020304" pitchFamily="18" charset="0"/>
                <a:cs typeface="Calibri" panose="020F0502020204030204" pitchFamily="34" charset="0"/>
              </a:rPr>
              <a:t>Peer review of additional proposals</a:t>
            </a:r>
            <a:endParaRPr lang="en-NZ" sz="2400" dirty="0"/>
          </a:p>
        </p:txBody>
      </p:sp>
      <p:sp>
        <p:nvSpPr>
          <p:cNvPr id="4" name="AutoShape 4">
            <a:extLst>
              <a:ext uri="{FF2B5EF4-FFF2-40B4-BE49-F238E27FC236}">
                <a16:creationId xmlns:a16="http://schemas.microsoft.com/office/drawing/2014/main" id="{15F6FCF8-1C0E-DE39-7D97-E2B5C636CB86}"/>
              </a:ext>
            </a:extLst>
          </p:cNvPr>
          <p:cNvSpPr>
            <a:spLocks noChangeAspect="1" noChangeArrowheads="1"/>
          </p:cNvSpPr>
          <p:nvPr/>
        </p:nvSpPr>
        <p:spPr bwMode="auto">
          <a:xfrm>
            <a:off x="3617912" y="1354137"/>
            <a:ext cx="4789488" cy="47894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32" name="Picture 8" descr="A Shore Thing: Seaside community fears erosion is claiming homes like  'dominoes' | Stuff.co.nz">
            <a:extLst>
              <a:ext uri="{FF2B5EF4-FFF2-40B4-BE49-F238E27FC236}">
                <a16:creationId xmlns:a16="http://schemas.microsoft.com/office/drawing/2014/main" id="{97C5E7C9-4C75-3D92-20EC-BC7F8362C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0751">
            <a:off x="798272" y="2504384"/>
            <a:ext cx="7267575"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47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RMSDIP" val="DIP0"/>
</p:tagLst>
</file>

<file path=ppt/theme/theme1.xml><?xml version="1.0" encoding="utf-8"?>
<a:theme xmlns:a="http://schemas.openxmlformats.org/drawingml/2006/main" name="Office Theme">
  <a:themeElements>
    <a:clrScheme name="WDC NEW">
      <a:dk1>
        <a:srgbClr val="000000"/>
      </a:dk1>
      <a:lt1>
        <a:srgbClr val="FFFFFF"/>
      </a:lt1>
      <a:dk2>
        <a:srgbClr val="008AB1"/>
      </a:dk2>
      <a:lt2>
        <a:srgbClr val="535659"/>
      </a:lt2>
      <a:accent1>
        <a:srgbClr val="E30520"/>
      </a:accent1>
      <a:accent2>
        <a:srgbClr val="FFED00"/>
      </a:accent2>
      <a:accent3>
        <a:srgbClr val="A5A5A5"/>
      </a:accent3>
      <a:accent4>
        <a:srgbClr val="008AB1"/>
      </a:accent4>
      <a:accent5>
        <a:srgbClr val="FEFFFF"/>
      </a:accent5>
      <a:accent6>
        <a:srgbClr val="000000"/>
      </a:accent6>
      <a:hlink>
        <a:srgbClr val="008AB1"/>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4be227b-e716-4d45-8fb6-34b10c8d0069" xsi:nil="true"/>
    <lcf76f155ced4ddcb4097134ff3c332f xmlns="5e342c0b-674e-4ab5-ac02-0df261357939">
      <Terms xmlns="http://schemas.microsoft.com/office/infopath/2007/PartnerControls"/>
    </lcf76f155ced4ddcb4097134ff3c332f>
    <SharedWithUsers xmlns="64be227b-e716-4d45-8fb6-34b10c8d0069">
      <UserInfo>
        <DisplayName>Jim Ebenhoh</DisplayName>
        <AccountId>13</AccountId>
        <AccountType/>
      </UserInfo>
      <UserInfo>
        <DisplayName>Moyra Coutts</DisplayName>
        <AccountId>28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72A1C2C4FF1B4997FDDFCBFDE6CFD3" ma:contentTypeVersion="16" ma:contentTypeDescription="Create a new document." ma:contentTypeScope="" ma:versionID="6d10c31d0a53f992dcfb67a16a7992ca">
  <xsd:schema xmlns:xsd="http://www.w3.org/2001/XMLSchema" xmlns:xs="http://www.w3.org/2001/XMLSchema" xmlns:p="http://schemas.microsoft.com/office/2006/metadata/properties" xmlns:ns2="5e342c0b-674e-4ab5-ac02-0df261357939" xmlns:ns3="64be227b-e716-4d45-8fb6-34b10c8d0069" targetNamespace="http://schemas.microsoft.com/office/2006/metadata/properties" ma:root="true" ma:fieldsID="1674af02c9ce79c1b36f70a6c2c9bf16" ns2:_="" ns3:_="">
    <xsd:import namespace="5e342c0b-674e-4ab5-ac02-0df261357939"/>
    <xsd:import namespace="64be227b-e716-4d45-8fb6-34b10c8d00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42c0b-674e-4ab5-ac02-0df2613579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867a145-a42a-4ae0-8218-693d28432c13"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be227b-e716-4d45-8fb6-34b10c8d006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b36bc33-d640-4ab7-8b03-9cb0a98c7f75}" ma:internalName="TaxCatchAll" ma:showField="CatchAllData" ma:web="64be227b-e716-4d45-8fb6-34b10c8d00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872758-ABCB-4511-AA05-75774868D274}">
  <ds:schemaRefs>
    <ds:schemaRef ds:uri="00970d61-8bbc-4398-ae57-6884a7d032ed"/>
    <ds:schemaRef ds:uri="5e342c0b-674e-4ab5-ac02-0df261357939"/>
    <ds:schemaRef ds:uri="64be227b-e716-4d45-8fb6-34b10c8d0069"/>
    <ds:schemaRef ds:uri="7f387bcc-f9d1-4339-bcdb-3f8b2dec49f2"/>
    <ds:schemaRef ds:uri="b98bfaa8-3ad7-44f2-acd6-737ea373ebc3"/>
    <ds:schemaRef ds:uri="f8c7e6b2-fe41-446d-85ac-e8f94a6fb7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D6EA4C-F1B2-4E74-8A41-0715C7874095}">
  <ds:schemaRefs>
    <ds:schemaRef ds:uri="5e342c0b-674e-4ab5-ac02-0df261357939"/>
    <ds:schemaRef ds:uri="64be227b-e716-4d45-8fb6-34b10c8d00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5166D0-4B99-4E3B-8DC7-099A7D8148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WDC Do It Right PowerPoint (Internal Only)</Template>
  <TotalTime>9674</TotalTime>
  <Words>3089</Words>
  <Application>Microsoft Office PowerPoint</Application>
  <PresentationFormat>Custom</PresentationFormat>
  <Paragraphs>297</Paragraphs>
  <Slides>28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Arial,Sans-Serif</vt:lpstr>
      <vt:lpstr>Bookman Old Style</vt:lpstr>
      <vt:lpstr>Calibri</vt:lpstr>
      <vt:lpstr>Gill Sans MT</vt:lpstr>
      <vt:lpstr>Symbol</vt:lpstr>
      <vt:lpstr>Wingdings</vt:lpstr>
      <vt:lpstr>Office Theme</vt:lpstr>
      <vt:lpstr>Council Workshop – Port Waikato Coastal Erosion</vt:lpstr>
      <vt:lpstr>Agenda </vt:lpstr>
      <vt:lpstr>PowerPoint Presentation</vt:lpstr>
      <vt:lpstr>Pre-2020 work </vt:lpstr>
      <vt:lpstr>PowerPoint Presentation</vt:lpstr>
      <vt:lpstr>PWRG: what is it?</vt:lpstr>
      <vt:lpstr>Port Waikato Resilience Strategy </vt:lpstr>
      <vt:lpstr>PWRG have achieved the following:</vt:lpstr>
      <vt:lpstr>PowerPoint Presentation</vt:lpstr>
      <vt:lpstr>PowerPoint Presentation</vt:lpstr>
      <vt:lpstr>PowerPoint Presentation</vt:lpstr>
      <vt:lpstr>Management options</vt:lpstr>
      <vt:lpstr>PowerPoint Presentation</vt:lpstr>
      <vt:lpstr>Summary</vt:lpstr>
      <vt:lpstr>Current challenges</vt:lpstr>
      <vt:lpstr>PowerPoint Presentation</vt:lpstr>
      <vt:lpstr>PowerPoint Presentation</vt:lpstr>
      <vt:lpstr>Alternative Proposals </vt:lpstr>
      <vt:lpstr>Malcolm Beattie and Ken Scarlett: current alternative proposal(s)</vt:lpstr>
      <vt:lpstr>PowerPoint Presentation</vt:lpstr>
      <vt:lpstr>Staff advice on way forward (for discussion)</vt:lpstr>
      <vt:lpstr>RECOMMENDED KEY MESSAGES</vt:lpstr>
      <vt:lpstr>Recommended communication tools</vt:lpstr>
      <vt:lpstr>Managed Retreat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Title</dc:title>
  <dc:creator>Megan May</dc:creator>
  <cp:lastModifiedBy>Rosa Leahy</cp:lastModifiedBy>
  <cp:revision>83</cp:revision>
  <dcterms:created xsi:type="dcterms:W3CDTF">2022-11-03T22:58:19Z</dcterms:created>
  <dcterms:modified xsi:type="dcterms:W3CDTF">2023-06-20T21:09:29Z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0x010100CB72A1C2C4FF1B4997FDDFCBFDE6CFD3</vt:lpwstr>
  </property>
  <property fmtid="{D5CDD505-2E9C-101B-9397-08002B2CF9AE}" pid="3" name="MediaServiceImageTags">
    <vt:lpwstr/>
  </property>
</Properties>
</file>