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handoutMasterIdLst>
    <p:handoutMasterId r:id="rId30"/>
  </p:handoutMasterIdLst>
  <p:sldIdLst>
    <p:sldId id="256" r:id="rId5"/>
    <p:sldId id="292" r:id="rId6"/>
    <p:sldId id="299" r:id="rId7"/>
    <p:sldId id="293" r:id="rId8"/>
    <p:sldId id="305" r:id="rId9"/>
    <p:sldId id="300" r:id="rId10"/>
    <p:sldId id="308" r:id="rId11"/>
    <p:sldId id="301" r:id="rId12"/>
    <p:sldId id="302" r:id="rId13"/>
    <p:sldId id="303" r:id="rId14"/>
    <p:sldId id="285" r:id="rId15"/>
    <p:sldId id="297" r:id="rId16"/>
    <p:sldId id="304" r:id="rId17"/>
    <p:sldId id="284" r:id="rId18"/>
    <p:sldId id="294" r:id="rId19"/>
    <p:sldId id="295" r:id="rId20"/>
    <p:sldId id="309" r:id="rId21"/>
    <p:sldId id="288" r:id="rId22"/>
    <p:sldId id="282" r:id="rId23"/>
    <p:sldId id="296" r:id="rId24"/>
    <p:sldId id="307" r:id="rId25"/>
    <p:sldId id="306" r:id="rId26"/>
    <p:sldId id="286" r:id="rId27"/>
    <p:sldId id="298" r:id="rId28"/>
  </p:sldIdLst>
  <p:sldSz cx="10691813" cy="7559675"/>
  <p:notesSz cx="9926638" cy="14301788"/>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25" userDrawn="1">
          <p15:clr>
            <a:srgbClr val="A4A3A4"/>
          </p15:clr>
        </p15:guide>
        <p15:guide id="2" pos="295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FC57E4-0AD9-63BD-3A7A-FA4FE9E612A2}" name="Toby McIntyre" initials="TM" userId="S::Toby.McIntyre@waikatodc.govt.nz::79549ef4-2904-44c9-86a6-38a60217559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2B6BF8-6B9F-44B0-880B-D9D7370A904E}" v="127" dt="2023-06-15T01:23:58.430"/>
    <p1510:client id="{ABB1D646-7C5F-4028-AEC1-08DCDBBC3492}" v="56" dt="2023-06-15T00:57:1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1500" y="90"/>
      </p:cViewPr>
      <p:guideLst>
        <p:guide orient="horz" pos="2625"/>
        <p:guide pos="295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FB4DD-AAE5-6D49-B734-CA032777AB8B}"/>
              </a:ext>
            </a:extLst>
          </p:cNvPr>
          <p:cNvSpPr>
            <a:spLocks noGrp="1"/>
          </p:cNvSpPr>
          <p:nvPr>
            <p:ph type="hdr" sz="quarter"/>
          </p:nvPr>
        </p:nvSpPr>
        <p:spPr>
          <a:xfrm>
            <a:off x="1" y="0"/>
            <a:ext cx="4301543" cy="717574"/>
          </a:xfrm>
          <a:prstGeom prst="rect">
            <a:avLst/>
          </a:prstGeom>
        </p:spPr>
        <p:txBody>
          <a:bodyPr vert="horz" lIns="132890" tIns="66445" rIns="132890" bIns="66445" rtlCol="0"/>
          <a:lstStyle>
            <a:lvl1pPr algn="l">
              <a:defRPr sz="1700"/>
            </a:lvl1pPr>
          </a:lstStyle>
          <a:p>
            <a:endParaRPr lang="en-US"/>
          </a:p>
        </p:txBody>
      </p:sp>
      <p:sp>
        <p:nvSpPr>
          <p:cNvPr id="3" name="Date Placeholder 2">
            <a:extLst>
              <a:ext uri="{FF2B5EF4-FFF2-40B4-BE49-F238E27FC236}">
                <a16:creationId xmlns:a16="http://schemas.microsoft.com/office/drawing/2014/main" id="{120A2A59-1B74-0D4E-8B08-7DD86869906F}"/>
              </a:ext>
            </a:extLst>
          </p:cNvPr>
          <p:cNvSpPr>
            <a:spLocks noGrp="1"/>
          </p:cNvSpPr>
          <p:nvPr>
            <p:ph type="dt" sz="quarter" idx="1"/>
          </p:nvPr>
        </p:nvSpPr>
        <p:spPr>
          <a:xfrm>
            <a:off x="5622799" y="0"/>
            <a:ext cx="4301543" cy="717574"/>
          </a:xfrm>
          <a:prstGeom prst="rect">
            <a:avLst/>
          </a:prstGeom>
        </p:spPr>
        <p:txBody>
          <a:bodyPr vert="horz" lIns="132890" tIns="66445" rIns="132890" bIns="66445" rtlCol="0"/>
          <a:lstStyle>
            <a:lvl1pPr algn="r">
              <a:defRPr sz="1700"/>
            </a:lvl1pPr>
          </a:lstStyle>
          <a:p>
            <a:fld id="{4A79A6CA-4C76-BC46-98A9-8BBC4DC2D9F2}" type="datetimeFigureOut">
              <a:rPr lang="en-US" smtClean="0"/>
              <a:t>6/15/2023</a:t>
            </a:fld>
            <a:endParaRPr lang="en-US"/>
          </a:p>
        </p:txBody>
      </p:sp>
      <p:sp>
        <p:nvSpPr>
          <p:cNvPr id="4" name="Footer Placeholder 3">
            <a:extLst>
              <a:ext uri="{FF2B5EF4-FFF2-40B4-BE49-F238E27FC236}">
                <a16:creationId xmlns:a16="http://schemas.microsoft.com/office/drawing/2014/main" id="{95ECD271-8C74-7041-B37A-91A2B838F1C2}"/>
              </a:ext>
            </a:extLst>
          </p:cNvPr>
          <p:cNvSpPr>
            <a:spLocks noGrp="1"/>
          </p:cNvSpPr>
          <p:nvPr>
            <p:ph type="ftr" sz="quarter" idx="2"/>
          </p:nvPr>
        </p:nvSpPr>
        <p:spPr>
          <a:xfrm>
            <a:off x="1" y="13584220"/>
            <a:ext cx="4301543" cy="717572"/>
          </a:xfrm>
          <a:prstGeom prst="rect">
            <a:avLst/>
          </a:prstGeom>
        </p:spPr>
        <p:txBody>
          <a:bodyPr vert="horz" lIns="132890" tIns="66445" rIns="132890" bIns="66445" rtlCol="0" anchor="b"/>
          <a:lstStyle>
            <a:lvl1pPr algn="l">
              <a:defRPr sz="1700"/>
            </a:lvl1pPr>
          </a:lstStyle>
          <a:p>
            <a:endParaRPr lang="en-US"/>
          </a:p>
        </p:txBody>
      </p:sp>
      <p:sp>
        <p:nvSpPr>
          <p:cNvPr id="5" name="Slide Number Placeholder 4">
            <a:extLst>
              <a:ext uri="{FF2B5EF4-FFF2-40B4-BE49-F238E27FC236}">
                <a16:creationId xmlns:a16="http://schemas.microsoft.com/office/drawing/2014/main" id="{0B5B8E65-8ABB-2346-BA93-B378481EBDB1}"/>
              </a:ext>
            </a:extLst>
          </p:cNvPr>
          <p:cNvSpPr>
            <a:spLocks noGrp="1"/>
          </p:cNvSpPr>
          <p:nvPr>
            <p:ph type="sldNum" sz="quarter" idx="3"/>
          </p:nvPr>
        </p:nvSpPr>
        <p:spPr>
          <a:xfrm>
            <a:off x="5622799" y="13584220"/>
            <a:ext cx="4301543" cy="717572"/>
          </a:xfrm>
          <a:prstGeom prst="rect">
            <a:avLst/>
          </a:prstGeom>
        </p:spPr>
        <p:txBody>
          <a:bodyPr vert="horz" lIns="132890" tIns="66445" rIns="132890" bIns="66445" rtlCol="0" anchor="b"/>
          <a:lstStyle>
            <a:lvl1pPr algn="r">
              <a:defRPr sz="1700"/>
            </a:lvl1pPr>
          </a:lstStyle>
          <a:p>
            <a:fld id="{334DF1F6-28A6-D24C-9932-8441EF8B251B}" type="slidenum">
              <a:rPr lang="en-US" smtClean="0"/>
              <a:t>‹#›</a:t>
            </a:fld>
            <a:endParaRPr lang="en-US"/>
          </a:p>
        </p:txBody>
      </p:sp>
    </p:spTree>
    <p:extLst>
      <p:ext uri="{BB962C8B-B14F-4D97-AF65-F5344CB8AC3E}">
        <p14:creationId xmlns:p14="http://schemas.microsoft.com/office/powerpoint/2010/main" val="117383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717504"/>
          </a:xfrm>
          <a:prstGeom prst="rect">
            <a:avLst/>
          </a:prstGeom>
        </p:spPr>
        <p:txBody>
          <a:bodyPr vert="horz" lIns="132890" tIns="66445" rIns="132890" bIns="66445" rtlCol="0"/>
          <a:lstStyle>
            <a:lvl1pPr algn="l">
              <a:defRPr sz="1700"/>
            </a:lvl1pPr>
          </a:lstStyle>
          <a:p>
            <a:endParaRPr lang="en-NZ"/>
          </a:p>
        </p:txBody>
      </p:sp>
      <p:sp>
        <p:nvSpPr>
          <p:cNvPr id="3" name="Date Placeholder 2"/>
          <p:cNvSpPr>
            <a:spLocks noGrp="1"/>
          </p:cNvSpPr>
          <p:nvPr>
            <p:ph type="dt" idx="1"/>
          </p:nvPr>
        </p:nvSpPr>
        <p:spPr>
          <a:xfrm>
            <a:off x="5621696" y="0"/>
            <a:ext cx="4302625" cy="717504"/>
          </a:xfrm>
          <a:prstGeom prst="rect">
            <a:avLst/>
          </a:prstGeom>
        </p:spPr>
        <p:txBody>
          <a:bodyPr vert="horz" lIns="132890" tIns="66445" rIns="132890" bIns="66445" rtlCol="0"/>
          <a:lstStyle>
            <a:lvl1pPr algn="r">
              <a:defRPr sz="1700"/>
            </a:lvl1pPr>
          </a:lstStyle>
          <a:p>
            <a:fld id="{0410330B-0A79-4602-86AA-0B84CBD0797D}" type="datetimeFigureOut">
              <a:rPr lang="en-NZ" smtClean="0"/>
              <a:t>15/06/2023</a:t>
            </a:fld>
            <a:endParaRPr lang="en-NZ"/>
          </a:p>
        </p:txBody>
      </p:sp>
      <p:sp>
        <p:nvSpPr>
          <p:cNvPr id="4" name="Slide Image Placeholder 3"/>
          <p:cNvSpPr>
            <a:spLocks noGrp="1" noRot="1" noChangeAspect="1"/>
          </p:cNvSpPr>
          <p:nvPr>
            <p:ph type="sldImg" idx="2"/>
          </p:nvPr>
        </p:nvSpPr>
        <p:spPr>
          <a:xfrm>
            <a:off x="1550988" y="1787525"/>
            <a:ext cx="6824662" cy="4826000"/>
          </a:xfrm>
          <a:prstGeom prst="rect">
            <a:avLst/>
          </a:prstGeom>
          <a:noFill/>
          <a:ln w="12700">
            <a:solidFill>
              <a:prstClr val="black"/>
            </a:solidFill>
          </a:ln>
        </p:spPr>
        <p:txBody>
          <a:bodyPr vert="horz" lIns="132890" tIns="66445" rIns="132890" bIns="66445" rtlCol="0" anchor="ctr"/>
          <a:lstStyle/>
          <a:p>
            <a:endParaRPr lang="en-NZ"/>
          </a:p>
        </p:txBody>
      </p:sp>
      <p:sp>
        <p:nvSpPr>
          <p:cNvPr id="5" name="Notes Placeholder 4"/>
          <p:cNvSpPr>
            <a:spLocks noGrp="1"/>
          </p:cNvSpPr>
          <p:nvPr>
            <p:ph type="body" sz="quarter" idx="3"/>
          </p:nvPr>
        </p:nvSpPr>
        <p:spPr>
          <a:xfrm>
            <a:off x="992201" y="6882981"/>
            <a:ext cx="7942238" cy="5631946"/>
          </a:xfrm>
          <a:prstGeom prst="rect">
            <a:avLst/>
          </a:prstGeom>
        </p:spPr>
        <p:txBody>
          <a:bodyPr vert="horz" lIns="132890" tIns="66445" rIns="132890" bIns="6644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13584284"/>
            <a:ext cx="4302625" cy="717504"/>
          </a:xfrm>
          <a:prstGeom prst="rect">
            <a:avLst/>
          </a:prstGeom>
        </p:spPr>
        <p:txBody>
          <a:bodyPr vert="horz" lIns="132890" tIns="66445" rIns="132890" bIns="66445" rtlCol="0" anchor="b"/>
          <a:lstStyle>
            <a:lvl1pPr algn="l">
              <a:defRPr sz="1700"/>
            </a:lvl1pPr>
          </a:lstStyle>
          <a:p>
            <a:endParaRPr lang="en-NZ"/>
          </a:p>
        </p:txBody>
      </p:sp>
      <p:sp>
        <p:nvSpPr>
          <p:cNvPr id="7" name="Slide Number Placeholder 6"/>
          <p:cNvSpPr>
            <a:spLocks noGrp="1"/>
          </p:cNvSpPr>
          <p:nvPr>
            <p:ph type="sldNum" sz="quarter" idx="5"/>
          </p:nvPr>
        </p:nvSpPr>
        <p:spPr>
          <a:xfrm>
            <a:off x="5621696" y="13584284"/>
            <a:ext cx="4302625" cy="717504"/>
          </a:xfrm>
          <a:prstGeom prst="rect">
            <a:avLst/>
          </a:prstGeom>
        </p:spPr>
        <p:txBody>
          <a:bodyPr vert="horz" lIns="132890" tIns="66445" rIns="132890" bIns="66445" rtlCol="0" anchor="b"/>
          <a:lstStyle>
            <a:lvl1pPr algn="r">
              <a:defRPr sz="1700"/>
            </a:lvl1pPr>
          </a:lstStyle>
          <a:p>
            <a:fld id="{C647E91F-3CBB-42C9-A6A4-F1BF98517490}" type="slidenum">
              <a:rPr lang="en-NZ" smtClean="0"/>
              <a:t>‹#›</a:t>
            </a:fld>
            <a:endParaRPr lang="en-NZ"/>
          </a:p>
        </p:txBody>
      </p:sp>
    </p:spTree>
    <p:extLst>
      <p:ext uri="{BB962C8B-B14F-4D97-AF65-F5344CB8AC3E}">
        <p14:creationId xmlns:p14="http://schemas.microsoft.com/office/powerpoint/2010/main" val="2070679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695325"/>
            <a:ext cx="9151739" cy="2631887"/>
          </a:xfr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38188" y="3428708"/>
            <a:ext cx="8617149" cy="1825171"/>
          </a:xfrm>
        </p:spPr>
        <p:txBody>
          <a:bodyPr/>
          <a:lstStyle>
            <a:lvl1pPr marL="0" indent="0" algn="l">
              <a:buNone/>
              <a:defRPr sz="2646">
                <a:solidFill>
                  <a:schemeClr val="accent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38" name="Picture 37">
            <a:extLst>
              <a:ext uri="{FF2B5EF4-FFF2-40B4-BE49-F238E27FC236}">
                <a16:creationId xmlns:a16="http://schemas.microsoft.com/office/drawing/2014/main" id="{C80B88FA-8E60-5B43-85FC-B9427CDD77D4}"/>
              </a:ext>
            </a:extLst>
          </p:cNvPr>
          <p:cNvPicPr>
            <a:picLocks noChangeAspect="1"/>
          </p:cNvPicPr>
          <p:nvPr userDrawn="1"/>
        </p:nvPicPr>
        <p:blipFill>
          <a:blip r:embed="rId2"/>
          <a:stretch>
            <a:fillRect/>
          </a:stretch>
        </p:blipFill>
        <p:spPr>
          <a:xfrm>
            <a:off x="7950393" y="5131531"/>
            <a:ext cx="2428144" cy="2428144"/>
          </a:xfrm>
          <a:prstGeom prst="rect">
            <a:avLst/>
          </a:prstGeom>
        </p:spPr>
      </p:pic>
    </p:spTree>
    <p:extLst>
      <p:ext uri="{BB962C8B-B14F-4D97-AF65-F5344CB8AC3E}">
        <p14:creationId xmlns:p14="http://schemas.microsoft.com/office/powerpoint/2010/main" val="45570740"/>
      </p:ext>
    </p:extLst>
  </p:cSld>
  <p:clrMapOvr>
    <a:masterClrMapping/>
  </p:clrMapOvr>
  <p:extLst>
    <p:ext uri="{DCECCB84-F9BA-43D5-87BE-67443E8EF086}">
      <p15:sldGuideLst xmlns:p15="http://schemas.microsoft.com/office/powerpoint/2012/main">
        <p15:guide id="1" orient="horz" pos="2625" userDrawn="1">
          <p15:clr>
            <a:srgbClr val="FBAE40"/>
          </p15:clr>
        </p15:guide>
        <p15:guide id="2" pos="295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ED15-1B4A-5B48-88CC-FDEE2282F595}"/>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21D3F11-1742-6C4D-A1DE-ED78756C2935}"/>
              </a:ext>
            </a:extLst>
          </p:cNvPr>
          <p:cNvSpPr>
            <a:spLocks noGrp="1"/>
          </p:cNvSpPr>
          <p:nvPr>
            <p:ph type="body" sz="quarter" idx="10"/>
          </p:nvPr>
        </p:nvSpPr>
        <p:spPr>
          <a:xfrm>
            <a:off x="735013" y="2044701"/>
            <a:ext cx="4360862" cy="4786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EBD9310-1299-5040-AE93-87F67D637A26}"/>
              </a:ext>
            </a:extLst>
          </p:cNvPr>
          <p:cNvPicPr>
            <a:picLocks noChangeAspect="1"/>
          </p:cNvPicPr>
          <p:nvPr userDrawn="1"/>
        </p:nvPicPr>
        <p:blipFill>
          <a:blip r:embed="rId2">
            <a:alphaModFix amt="20000"/>
          </a:blip>
          <a:stretch>
            <a:fillRect/>
          </a:stretch>
        </p:blipFill>
        <p:spPr>
          <a:xfrm>
            <a:off x="7202003" y="4889805"/>
            <a:ext cx="2139577" cy="2139577"/>
          </a:xfrm>
          <a:prstGeom prst="rect">
            <a:avLst/>
          </a:prstGeom>
        </p:spPr>
      </p:pic>
      <p:pic>
        <p:nvPicPr>
          <p:cNvPr id="8" name="Picture 7">
            <a:extLst>
              <a:ext uri="{FF2B5EF4-FFF2-40B4-BE49-F238E27FC236}">
                <a16:creationId xmlns:a16="http://schemas.microsoft.com/office/drawing/2014/main" id="{E3C1E8C0-2355-A540-B772-EB3956B7D0C5}"/>
              </a:ext>
            </a:extLst>
          </p:cNvPr>
          <p:cNvPicPr>
            <a:picLocks noChangeAspect="1"/>
          </p:cNvPicPr>
          <p:nvPr userDrawn="1"/>
        </p:nvPicPr>
        <p:blipFill>
          <a:blip r:embed="rId3">
            <a:alphaModFix amt="35000"/>
          </a:blip>
          <a:stretch>
            <a:fillRect/>
          </a:stretch>
        </p:blipFill>
        <p:spPr>
          <a:xfrm>
            <a:off x="8048829" y="3741366"/>
            <a:ext cx="1778512" cy="1778512"/>
          </a:xfrm>
          <a:prstGeom prst="rect">
            <a:avLst/>
          </a:prstGeom>
        </p:spPr>
      </p:pic>
      <p:pic>
        <p:nvPicPr>
          <p:cNvPr id="9" name="Picture 8">
            <a:extLst>
              <a:ext uri="{FF2B5EF4-FFF2-40B4-BE49-F238E27FC236}">
                <a16:creationId xmlns:a16="http://schemas.microsoft.com/office/drawing/2014/main" id="{C523EEFA-3F08-EA43-A331-17964DA71BF5}"/>
              </a:ext>
            </a:extLst>
          </p:cNvPr>
          <p:cNvPicPr>
            <a:picLocks noChangeAspect="1"/>
          </p:cNvPicPr>
          <p:nvPr userDrawn="1"/>
        </p:nvPicPr>
        <p:blipFill>
          <a:blip r:embed="rId4">
            <a:alphaModFix amt="20000"/>
          </a:blip>
          <a:stretch>
            <a:fillRect/>
          </a:stretch>
        </p:blipFill>
        <p:spPr>
          <a:xfrm rot="4314537">
            <a:off x="9039973" y="5039387"/>
            <a:ext cx="1145828" cy="1145828"/>
          </a:xfrm>
          <a:prstGeom prst="rect">
            <a:avLst/>
          </a:prstGeom>
        </p:spPr>
      </p:pic>
      <p:cxnSp>
        <p:nvCxnSpPr>
          <p:cNvPr id="12" name="Straight Connector 11">
            <a:extLst>
              <a:ext uri="{FF2B5EF4-FFF2-40B4-BE49-F238E27FC236}">
                <a16:creationId xmlns:a16="http://schemas.microsoft.com/office/drawing/2014/main" id="{23F0D9E0-BBE6-5945-A594-24462CFDE2F0}"/>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94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735062" y="1944394"/>
            <a:ext cx="4742577"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16455"/>
          <a:stretch/>
        </p:blipFill>
        <p:spPr>
          <a:xfrm>
            <a:off x="5891249" y="2334138"/>
            <a:ext cx="3839084" cy="3626913"/>
          </a:xfrm>
          <a:prstGeom prst="rect">
            <a:avLst/>
          </a:prstGeom>
        </p:spPr>
      </p:pic>
    </p:spTree>
    <p:extLst>
      <p:ext uri="{BB962C8B-B14F-4D97-AF65-F5344CB8AC3E}">
        <p14:creationId xmlns:p14="http://schemas.microsoft.com/office/powerpoint/2010/main" val="228930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5214174" y="2034186"/>
            <a:ext cx="4742577" cy="4796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67414"/>
          <a:stretch/>
        </p:blipFill>
        <p:spPr>
          <a:xfrm>
            <a:off x="439118" y="2034186"/>
            <a:ext cx="3839084" cy="877148"/>
          </a:xfrm>
          <a:prstGeom prst="rect">
            <a:avLst/>
          </a:prstGeom>
        </p:spPr>
      </p:pic>
      <p:pic>
        <p:nvPicPr>
          <p:cNvPr id="6" name="Picture 5">
            <a:extLst>
              <a:ext uri="{FF2B5EF4-FFF2-40B4-BE49-F238E27FC236}">
                <a16:creationId xmlns:a16="http://schemas.microsoft.com/office/drawing/2014/main" id="{D8E68D32-303D-1049-98B0-C074933DE323}"/>
              </a:ext>
            </a:extLst>
          </p:cNvPr>
          <p:cNvPicPr>
            <a:picLocks noChangeAspect="1"/>
          </p:cNvPicPr>
          <p:nvPr userDrawn="1"/>
        </p:nvPicPr>
        <p:blipFill rotWithShape="1">
          <a:blip r:embed="rId2">
            <a:alphaModFix/>
            <a:biLevel thresh="25000"/>
          </a:blip>
          <a:srcRect t="32586" b="16454"/>
          <a:stretch/>
        </p:blipFill>
        <p:spPr>
          <a:xfrm>
            <a:off x="439118" y="2911334"/>
            <a:ext cx="3839084" cy="2749764"/>
          </a:xfrm>
          <a:prstGeom prst="rect">
            <a:avLst/>
          </a:prstGeom>
        </p:spPr>
      </p:pic>
    </p:spTree>
    <p:extLst>
      <p:ext uri="{BB962C8B-B14F-4D97-AF65-F5344CB8AC3E}">
        <p14:creationId xmlns:p14="http://schemas.microsoft.com/office/powerpoint/2010/main" val="6870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18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9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1163993"/>
            <a:ext cx="9151739" cy="2631887"/>
          </a:xfrm>
        </p:spPr>
        <p:txBody>
          <a:bodyPr anchor="b">
            <a:normAutofit/>
          </a:bodyPr>
          <a:lstStyle>
            <a:lvl1pPr algn="l">
              <a:defRPr sz="48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38188" y="3897376"/>
            <a:ext cx="8617149" cy="1825171"/>
          </a:xfrm>
        </p:spPr>
        <p:txBody>
          <a:bodyPr/>
          <a:lstStyle>
            <a:lvl1pPr marL="0" indent="0" algn="l">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Tree>
    <p:extLst>
      <p:ext uri="{BB962C8B-B14F-4D97-AF65-F5344CB8AC3E}">
        <p14:creationId xmlns:p14="http://schemas.microsoft.com/office/powerpoint/2010/main" val="3056259065"/>
      </p:ext>
    </p:extLst>
  </p:cSld>
  <p:clrMapOvr>
    <a:masterClrMapping/>
  </p:clrMapOvr>
  <p:extLst>
    <p:ext uri="{DCECCB84-F9BA-43D5-87BE-67443E8EF086}">
      <p15:sldGuideLst xmlns:p15="http://schemas.microsoft.com/office/powerpoint/2012/main">
        <p15:guide id="1" orient="horz" pos="2625" userDrawn="1">
          <p15:clr>
            <a:srgbClr val="FBAE40"/>
          </p15:clr>
        </p15:guide>
        <p15:guide id="2" pos="29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030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C53039F-10F1-044A-ADF9-537F748FC79A}"/>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1E09824-BA76-8044-B349-2B3E1C771FED}"/>
              </a:ext>
            </a:extLst>
          </p:cNvPr>
          <p:cNvPicPr>
            <a:picLocks noChangeAspect="1"/>
          </p:cNvPicPr>
          <p:nvPr userDrawn="1"/>
        </p:nvPicPr>
        <p:blipFill>
          <a:blip r:embed="rId2"/>
          <a:stretch>
            <a:fillRect/>
          </a:stretch>
        </p:blipFill>
        <p:spPr>
          <a:xfrm>
            <a:off x="8299961" y="5270017"/>
            <a:ext cx="2359279" cy="1990642"/>
          </a:xfrm>
          <a:prstGeom prst="rect">
            <a:avLst/>
          </a:prstGeom>
        </p:spPr>
      </p:pic>
    </p:spTree>
    <p:extLst>
      <p:ext uri="{BB962C8B-B14F-4D97-AF65-F5344CB8AC3E}">
        <p14:creationId xmlns:p14="http://schemas.microsoft.com/office/powerpoint/2010/main" val="277342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ight s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95683B-B7D6-BE48-AC21-35922267F41E}"/>
              </a:ext>
            </a:extLst>
          </p:cNvPr>
          <p:cNvSpPr/>
          <p:nvPr userDrawn="1"/>
        </p:nvSpPr>
        <p:spPr>
          <a:xfrm>
            <a:off x="0" y="0"/>
            <a:ext cx="527908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7029" y="719138"/>
            <a:ext cx="4339722" cy="114453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5617029" y="2012414"/>
            <a:ext cx="4339722"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C53039F-10F1-044A-ADF9-537F748FC79A}"/>
              </a:ext>
            </a:extLst>
          </p:cNvPr>
          <p:cNvCxnSpPr>
            <a:cxnSpLocks/>
          </p:cNvCxnSpPr>
          <p:nvPr userDrawn="1"/>
        </p:nvCxnSpPr>
        <p:spPr>
          <a:xfrm>
            <a:off x="5617029" y="6808958"/>
            <a:ext cx="43397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E05BD32-7C7A-4948-9909-E781F9B11919}"/>
              </a:ext>
            </a:extLst>
          </p:cNvPr>
          <p:cNvPicPr>
            <a:picLocks noChangeAspect="1"/>
          </p:cNvPicPr>
          <p:nvPr userDrawn="1"/>
        </p:nvPicPr>
        <p:blipFill rotWithShape="1">
          <a:blip r:embed="rId2"/>
          <a:srcRect l="30116" t="12512" r="30645" b="71209"/>
          <a:stretch/>
        </p:blipFill>
        <p:spPr>
          <a:xfrm>
            <a:off x="576941" y="2808515"/>
            <a:ext cx="4191001" cy="1230082"/>
          </a:xfrm>
          <a:prstGeom prst="rect">
            <a:avLst/>
          </a:prstGeom>
        </p:spPr>
      </p:pic>
    </p:spTree>
    <p:extLst>
      <p:ext uri="{BB962C8B-B14F-4D97-AF65-F5344CB8AC3E}">
        <p14:creationId xmlns:p14="http://schemas.microsoft.com/office/powerpoint/2010/main" val="38332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A58954-6EFF-FA4D-AC71-8427F876DA27}"/>
              </a:ext>
            </a:extLst>
          </p:cNvPr>
          <p:cNvPicPr>
            <a:picLocks noChangeAspect="1"/>
          </p:cNvPicPr>
          <p:nvPr userDrawn="1"/>
        </p:nvPicPr>
        <p:blipFill>
          <a:blip r:embed="rId2"/>
          <a:stretch>
            <a:fillRect/>
          </a:stretch>
        </p:blipFill>
        <p:spPr>
          <a:xfrm>
            <a:off x="0" y="-4687"/>
            <a:ext cx="10691813" cy="7564362"/>
          </a:xfrm>
          <a:prstGeom prst="rect">
            <a:avLst/>
          </a:prstGeom>
        </p:spPr>
      </p:pic>
      <p:pic>
        <p:nvPicPr>
          <p:cNvPr id="11" name="Picture 10">
            <a:extLst>
              <a:ext uri="{FF2B5EF4-FFF2-40B4-BE49-F238E27FC236}">
                <a16:creationId xmlns:a16="http://schemas.microsoft.com/office/drawing/2014/main" id="{81EF4A30-1879-C648-88C9-E8B82FCAF758}"/>
              </a:ext>
            </a:extLst>
          </p:cNvPr>
          <p:cNvPicPr>
            <a:picLocks noChangeAspect="1"/>
          </p:cNvPicPr>
          <p:nvPr userDrawn="1"/>
        </p:nvPicPr>
        <p:blipFill>
          <a:blip r:embed="rId3"/>
          <a:stretch>
            <a:fillRect/>
          </a:stretch>
        </p:blipFill>
        <p:spPr>
          <a:xfrm>
            <a:off x="845085" y="-1059658"/>
            <a:ext cx="9001642" cy="4134906"/>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117D896E-6455-914C-804E-85CFCA6CB2E4}"/>
              </a:ext>
            </a:extLst>
          </p:cNvPr>
          <p:cNvCxnSpPr/>
          <p:nvPr userDrawn="1"/>
        </p:nvCxnSpPr>
        <p:spPr>
          <a:xfrm>
            <a:off x="735062" y="6830730"/>
            <a:ext cx="9221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revers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sign in the dark&#10;&#10;Description automatically generated">
            <a:extLst>
              <a:ext uri="{FF2B5EF4-FFF2-40B4-BE49-F238E27FC236}">
                <a16:creationId xmlns:a16="http://schemas.microsoft.com/office/drawing/2014/main" id="{4610DF50-4C96-434D-B2A1-C86CF61F694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321" t="38674" r="22779" b="38327"/>
          <a:stretch/>
        </p:blipFill>
        <p:spPr>
          <a:xfrm>
            <a:off x="1502230" y="129186"/>
            <a:ext cx="8066314" cy="1905000"/>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74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ign White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tx2"/>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5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ign Blue Background">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biLevel thresh="25000"/>
          </a:blip>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8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719138"/>
            <a:ext cx="9221689" cy="1144534"/>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331618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4" r:id="rId4"/>
    <p:sldLayoutId id="2147483696" r:id="rId5"/>
    <p:sldLayoutId id="2147483682" r:id="rId6"/>
    <p:sldLayoutId id="2147483694" r:id="rId7"/>
    <p:sldLayoutId id="2147483692" r:id="rId8"/>
    <p:sldLayoutId id="2147483695" r:id="rId9"/>
    <p:sldLayoutId id="2147483693" r:id="rId10"/>
    <p:sldLayoutId id="2147483666" r:id="rId11"/>
    <p:sldLayoutId id="2147483698" r:id="rId12"/>
    <p:sldLayoutId id="2147483683" r:id="rId13"/>
    <p:sldLayoutId id="2147483697" r:id="rId14"/>
  </p:sldLayoutIdLst>
  <p:txStyles>
    <p:title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p:titleStyle>
    <p:body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25" userDrawn="1">
          <p15:clr>
            <a:srgbClr val="F26B43"/>
          </p15:clr>
        </p15:guide>
        <p15:guide id="2" pos="2953" userDrawn="1">
          <p15:clr>
            <a:srgbClr val="F26B43"/>
          </p15:clr>
        </p15:guide>
        <p15:guide id="3" pos="408" userDrawn="1">
          <p15:clr>
            <a:srgbClr val="F26B43"/>
          </p15:clr>
        </p15:guide>
        <p15:guide id="4" orient="horz" pos="499" userDrawn="1">
          <p15:clr>
            <a:srgbClr val="F26B43"/>
          </p15:clr>
        </p15:guide>
        <p15:guide id="5" pos="5499" userDrawn="1">
          <p15:clr>
            <a:srgbClr val="F26B43"/>
          </p15:clr>
        </p15:guide>
        <p15:guide id="6" orient="horz" pos="475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88B1-9D34-C74D-9D79-AA63630CC683}"/>
              </a:ext>
            </a:extLst>
          </p:cNvPr>
          <p:cNvSpPr>
            <a:spLocks noGrp="1"/>
          </p:cNvSpPr>
          <p:nvPr>
            <p:ph type="ctrTitle"/>
          </p:nvPr>
        </p:nvSpPr>
        <p:spPr/>
        <p:txBody>
          <a:bodyPr/>
          <a:lstStyle/>
          <a:p>
            <a:pPr algn="ctr"/>
            <a:r>
              <a:rPr lang="en-US" dirty="0"/>
              <a:t>Development Contributions Policy  Review – Setting the Scope</a:t>
            </a:r>
          </a:p>
        </p:txBody>
      </p:sp>
      <p:sp>
        <p:nvSpPr>
          <p:cNvPr id="3" name="Subtitle 2">
            <a:extLst>
              <a:ext uri="{FF2B5EF4-FFF2-40B4-BE49-F238E27FC236}">
                <a16:creationId xmlns:a16="http://schemas.microsoft.com/office/drawing/2014/main" id="{87BA741D-7277-C74B-9329-D16CFEACEAF6}"/>
              </a:ext>
            </a:extLst>
          </p:cNvPr>
          <p:cNvSpPr>
            <a:spLocks noGrp="1"/>
          </p:cNvSpPr>
          <p:nvPr>
            <p:ph type="subTitle" idx="1"/>
          </p:nvPr>
        </p:nvSpPr>
        <p:spPr>
          <a:xfrm>
            <a:off x="468024" y="5842934"/>
            <a:ext cx="8617149" cy="1021416"/>
          </a:xfrm>
        </p:spPr>
        <p:txBody>
          <a:bodyPr/>
          <a:lstStyle/>
          <a:p>
            <a:r>
              <a:rPr lang="en-US" dirty="0"/>
              <a:t>Council Workshop – 20 June 2023</a:t>
            </a:r>
            <a:endParaRPr lang="en-US" sz="1800" dirty="0"/>
          </a:p>
        </p:txBody>
      </p:sp>
    </p:spTree>
    <p:extLst>
      <p:ext uri="{BB962C8B-B14F-4D97-AF65-F5344CB8AC3E}">
        <p14:creationId xmlns:p14="http://schemas.microsoft.com/office/powerpoint/2010/main" val="383896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03004-C638-880E-2E86-FE38A23FC46D}"/>
              </a:ext>
            </a:extLst>
          </p:cNvPr>
          <p:cNvPicPr>
            <a:picLocks noChangeAspect="1"/>
          </p:cNvPicPr>
          <p:nvPr/>
        </p:nvPicPr>
        <p:blipFill>
          <a:blip r:embed="rId2"/>
          <a:stretch>
            <a:fillRect/>
          </a:stretch>
        </p:blipFill>
        <p:spPr>
          <a:xfrm>
            <a:off x="175935" y="158391"/>
            <a:ext cx="5081865" cy="7349333"/>
          </a:xfrm>
          <a:prstGeom prst="rect">
            <a:avLst/>
          </a:prstGeom>
        </p:spPr>
      </p:pic>
      <p:pic>
        <p:nvPicPr>
          <p:cNvPr id="5" name="Picture 4">
            <a:extLst>
              <a:ext uri="{FF2B5EF4-FFF2-40B4-BE49-F238E27FC236}">
                <a16:creationId xmlns:a16="http://schemas.microsoft.com/office/drawing/2014/main" id="{0D4F5885-88E4-1BA2-B1D9-BD08ADC0D9D5}"/>
              </a:ext>
            </a:extLst>
          </p:cNvPr>
          <p:cNvPicPr>
            <a:picLocks noChangeAspect="1"/>
          </p:cNvPicPr>
          <p:nvPr/>
        </p:nvPicPr>
        <p:blipFill>
          <a:blip r:embed="rId3"/>
          <a:stretch>
            <a:fillRect/>
          </a:stretch>
        </p:blipFill>
        <p:spPr>
          <a:xfrm>
            <a:off x="5351319" y="158391"/>
            <a:ext cx="5081864" cy="7263020"/>
          </a:xfrm>
          <a:prstGeom prst="rect">
            <a:avLst/>
          </a:prstGeom>
        </p:spPr>
      </p:pic>
    </p:spTree>
    <p:extLst>
      <p:ext uri="{BB962C8B-B14F-4D97-AF65-F5344CB8AC3E}">
        <p14:creationId xmlns:p14="http://schemas.microsoft.com/office/powerpoint/2010/main" val="3691368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88C6F4-B187-E663-8FB2-C4E36B233E01}"/>
              </a:ext>
            </a:extLst>
          </p:cNvPr>
          <p:cNvPicPr>
            <a:picLocks noChangeAspect="1"/>
          </p:cNvPicPr>
          <p:nvPr/>
        </p:nvPicPr>
        <p:blipFill>
          <a:blip r:embed="rId2"/>
          <a:stretch>
            <a:fillRect/>
          </a:stretch>
        </p:blipFill>
        <p:spPr>
          <a:xfrm>
            <a:off x="331917" y="998776"/>
            <a:ext cx="10027978" cy="4020696"/>
          </a:xfrm>
          <a:prstGeom prst="rect">
            <a:avLst/>
          </a:prstGeom>
        </p:spPr>
      </p:pic>
    </p:spTree>
    <p:extLst>
      <p:ext uri="{BB962C8B-B14F-4D97-AF65-F5344CB8AC3E}">
        <p14:creationId xmlns:p14="http://schemas.microsoft.com/office/powerpoint/2010/main" val="1100575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735061" y="282719"/>
            <a:ext cx="9221689" cy="1144534"/>
          </a:xfrm>
        </p:spPr>
        <p:txBody>
          <a:bodyPr/>
          <a:lstStyle/>
          <a:p>
            <a:pPr algn="ctr"/>
            <a:r>
              <a:rPr lang="en-US" dirty="0"/>
              <a:t>Drivers for a review of the DC Policy </a:t>
            </a: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a:xfrm>
            <a:off x="402553" y="1575996"/>
            <a:ext cx="9801320" cy="5531386"/>
          </a:xfrm>
        </p:spPr>
        <p:txBody>
          <a:bodyPr/>
          <a:lstStyle/>
          <a:p>
            <a:r>
              <a:rPr lang="en-US" sz="2400" dirty="0"/>
              <a:t>Council is required by the LGA to review its DC policy at least once every three years (or more frequently if deemed necessary). </a:t>
            </a:r>
          </a:p>
          <a:p>
            <a:endParaRPr lang="en-US" sz="2400" dirty="0"/>
          </a:p>
          <a:p>
            <a:r>
              <a:rPr lang="en-US" sz="2400" dirty="0"/>
              <a:t>Such reviews may be triggered by, and will take into account, the following factors:</a:t>
            </a:r>
          </a:p>
          <a:p>
            <a:r>
              <a:rPr lang="en-US" sz="2000" dirty="0"/>
              <a:t>a) any changes to the significant assumptions underlying the development contributions policy</a:t>
            </a:r>
          </a:p>
          <a:p>
            <a:r>
              <a:rPr lang="en-US" sz="2000" dirty="0"/>
              <a:t>b) any changes in the capital works </a:t>
            </a:r>
            <a:r>
              <a:rPr lang="en-US" sz="2000" dirty="0" err="1"/>
              <a:t>programme</a:t>
            </a:r>
            <a:r>
              <a:rPr lang="en-US" sz="2000" dirty="0"/>
              <a:t> for growth</a:t>
            </a:r>
          </a:p>
          <a:p>
            <a:r>
              <a:rPr lang="en-US" sz="2000" dirty="0"/>
              <a:t>c) any significant changes in the costs of </a:t>
            </a:r>
            <a:r>
              <a:rPr lang="en-US" sz="2000" dirty="0" err="1"/>
              <a:t>labour</a:t>
            </a:r>
            <a:r>
              <a:rPr lang="en-US" sz="2000" dirty="0"/>
              <a:t>, construction or technology</a:t>
            </a:r>
          </a:p>
          <a:p>
            <a:r>
              <a:rPr lang="en-US" sz="2000" dirty="0"/>
              <a:t>d) any changes in the expected nature, scale, location or timing of development</a:t>
            </a:r>
          </a:p>
          <a:p>
            <a:r>
              <a:rPr lang="en-US" sz="2000" dirty="0"/>
              <a:t>e) any changes that require new or significant modelling of the networks</a:t>
            </a:r>
          </a:p>
          <a:p>
            <a:r>
              <a:rPr lang="en-US" sz="2000" dirty="0"/>
              <a:t>f) any changes to the District Plan</a:t>
            </a:r>
          </a:p>
          <a:p>
            <a:r>
              <a:rPr lang="en-US" sz="2000" dirty="0"/>
              <a:t>g) the regular reviews of the Funding and Financial Policies, and the </a:t>
            </a:r>
            <a:r>
              <a:rPr lang="en-US" sz="2000" dirty="0" err="1"/>
              <a:t>LTP</a:t>
            </a:r>
            <a:endParaRPr lang="en-US" sz="2000" dirty="0"/>
          </a:p>
          <a:p>
            <a:r>
              <a:rPr lang="en-US" sz="2000" dirty="0"/>
              <a:t>h) any other matters the council considers relevant. </a:t>
            </a:r>
          </a:p>
        </p:txBody>
      </p:sp>
    </p:spTree>
    <p:extLst>
      <p:ext uri="{BB962C8B-B14F-4D97-AF65-F5344CB8AC3E}">
        <p14:creationId xmlns:p14="http://schemas.microsoft.com/office/powerpoint/2010/main" val="675365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CE897-36D4-A2CF-9DBC-D3086ACDA82C}"/>
              </a:ext>
            </a:extLst>
          </p:cNvPr>
          <p:cNvSpPr>
            <a:spLocks noGrp="1"/>
          </p:cNvSpPr>
          <p:nvPr>
            <p:ph type="title"/>
          </p:nvPr>
        </p:nvSpPr>
        <p:spPr>
          <a:xfrm>
            <a:off x="735061" y="178450"/>
            <a:ext cx="9221689" cy="1144534"/>
          </a:xfrm>
        </p:spPr>
        <p:txBody>
          <a:bodyPr/>
          <a:lstStyle/>
          <a:p>
            <a:pPr algn="ctr"/>
            <a:r>
              <a:rPr lang="en-NZ" dirty="0"/>
              <a:t>The outcome of these drivers on the current review</a:t>
            </a:r>
          </a:p>
        </p:txBody>
      </p:sp>
      <p:sp>
        <p:nvSpPr>
          <p:cNvPr id="3" name="Content Placeholder 2">
            <a:extLst>
              <a:ext uri="{FF2B5EF4-FFF2-40B4-BE49-F238E27FC236}">
                <a16:creationId xmlns:a16="http://schemas.microsoft.com/office/drawing/2014/main" id="{AAD83D6E-84B7-7E52-4550-715AA3E3859E}"/>
              </a:ext>
            </a:extLst>
          </p:cNvPr>
          <p:cNvSpPr>
            <a:spLocks noGrp="1"/>
          </p:cNvSpPr>
          <p:nvPr>
            <p:ph idx="1"/>
          </p:nvPr>
        </p:nvSpPr>
        <p:spPr>
          <a:xfrm>
            <a:off x="735062" y="1166103"/>
            <a:ext cx="9221689" cy="4796544"/>
          </a:xfrm>
        </p:spPr>
        <p:txBody>
          <a:bodyPr/>
          <a:lstStyle/>
          <a:p>
            <a:r>
              <a:rPr lang="en-NZ" sz="2400" dirty="0"/>
              <a:t>Council need to review our DC policy to:</a:t>
            </a:r>
          </a:p>
          <a:p>
            <a:pPr marL="457200" indent="-457200">
              <a:buFont typeface="+mj-lt"/>
              <a:buAutoNum type="alphaLcParenR"/>
            </a:pPr>
            <a:r>
              <a:rPr lang="en-NZ" sz="2400" dirty="0"/>
              <a:t>Meet our legislative requirements;</a:t>
            </a:r>
          </a:p>
          <a:p>
            <a:pPr marL="457200" indent="-457200">
              <a:buFont typeface="+mj-lt"/>
              <a:buAutoNum type="alphaLcParenR"/>
            </a:pPr>
            <a:r>
              <a:rPr lang="en-NZ" sz="2400" dirty="0"/>
              <a:t>Address the rezoning coming as a result of the PDP;</a:t>
            </a:r>
          </a:p>
          <a:p>
            <a:pPr marL="457200" indent="-457200">
              <a:buFont typeface="+mj-lt"/>
              <a:buAutoNum type="alphaLcParenR"/>
            </a:pPr>
            <a:r>
              <a:rPr lang="en-NZ" sz="2400" dirty="0"/>
              <a:t>To update the Capital Works which will be defined as part of the </a:t>
            </a:r>
            <a:r>
              <a:rPr lang="en-NZ" sz="2400" dirty="0" err="1"/>
              <a:t>LTP</a:t>
            </a:r>
            <a:r>
              <a:rPr lang="en-NZ" sz="2400" dirty="0"/>
              <a:t>;</a:t>
            </a:r>
          </a:p>
          <a:p>
            <a:pPr marL="457200" indent="-457200">
              <a:buFont typeface="+mj-lt"/>
              <a:buAutoNum type="alphaLcParenR"/>
            </a:pPr>
            <a:r>
              <a:rPr lang="en-NZ" sz="2400" dirty="0"/>
              <a:t>Update the Levies and Catchment Maps for the Capital Works.</a:t>
            </a:r>
          </a:p>
          <a:p>
            <a:pPr marL="457200" indent="-457200">
              <a:buFont typeface="+mj-lt"/>
              <a:buAutoNum type="alphaLcParenR"/>
            </a:pPr>
            <a:endParaRPr lang="en-NZ" sz="2400" dirty="0"/>
          </a:p>
          <a:p>
            <a:r>
              <a:rPr lang="en-NZ" sz="2400" dirty="0"/>
              <a:t>The following are initial options for the scope of the review.</a:t>
            </a:r>
          </a:p>
        </p:txBody>
      </p:sp>
    </p:spTree>
    <p:extLst>
      <p:ext uri="{BB962C8B-B14F-4D97-AF65-F5344CB8AC3E}">
        <p14:creationId xmlns:p14="http://schemas.microsoft.com/office/powerpoint/2010/main" val="792632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735061" y="334674"/>
            <a:ext cx="9221689" cy="1144534"/>
          </a:xfrm>
        </p:spPr>
        <p:txBody>
          <a:bodyPr/>
          <a:lstStyle/>
          <a:p>
            <a:pPr algn="ctr"/>
            <a:r>
              <a:rPr lang="en-US" dirty="0"/>
              <a:t>Option 1 - Things we need to change – The “Must Do”</a:t>
            </a: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a:xfrm>
            <a:off x="631153" y="1794205"/>
            <a:ext cx="9221689" cy="4796544"/>
          </a:xfrm>
        </p:spPr>
        <p:txBody>
          <a:bodyPr/>
          <a:lstStyle/>
          <a:p>
            <a:pPr marL="285750" indent="-285750">
              <a:buFont typeface="Arial" panose="020B0604020202020204" pitchFamily="34" charset="0"/>
              <a:buChar char="•"/>
            </a:pPr>
            <a:r>
              <a:rPr lang="en-US" sz="2400" dirty="0"/>
              <a:t>Fix minor errors/pain points in the current policy.</a:t>
            </a:r>
          </a:p>
          <a:p>
            <a:pPr marL="285750" indent="-285750">
              <a:buFont typeface="Arial" panose="020B0604020202020204" pitchFamily="34" charset="0"/>
              <a:buChar char="•"/>
            </a:pPr>
            <a:r>
              <a:rPr lang="en-US" sz="2400" dirty="0"/>
              <a:t>Match any legislative updates.</a:t>
            </a:r>
          </a:p>
          <a:p>
            <a:pPr marL="285750" indent="-285750">
              <a:buFont typeface="Arial" panose="020B0604020202020204" pitchFamily="34" charset="0"/>
              <a:buChar char="•"/>
            </a:pPr>
            <a:r>
              <a:rPr lang="en-US" sz="2400" dirty="0"/>
              <a:t>Update schedules and catchment maps, based on </a:t>
            </a:r>
            <a:r>
              <a:rPr lang="en-US" sz="2400" dirty="0" err="1"/>
              <a:t>LTP</a:t>
            </a:r>
            <a:r>
              <a:rPr lang="en-US" sz="2400" dirty="0"/>
              <a:t> changes (incorporate PDP rezonings).</a:t>
            </a:r>
          </a:p>
          <a:p>
            <a:pPr marL="285750" indent="-285750">
              <a:buFont typeface="Arial" panose="020B0604020202020204" pitchFamily="34" charset="0"/>
              <a:buChar char="•"/>
            </a:pPr>
            <a:r>
              <a:rPr lang="en-US" sz="2400" dirty="0"/>
              <a:t>Consider Three Waters legislation and ongoing changes in this area.</a:t>
            </a:r>
          </a:p>
          <a:p>
            <a:endParaRPr lang="en-US" sz="2000" dirty="0"/>
          </a:p>
        </p:txBody>
      </p:sp>
    </p:spTree>
    <p:extLst>
      <p:ext uri="{BB962C8B-B14F-4D97-AF65-F5344CB8AC3E}">
        <p14:creationId xmlns:p14="http://schemas.microsoft.com/office/powerpoint/2010/main" val="64301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735061" y="150958"/>
            <a:ext cx="9221689" cy="1144534"/>
          </a:xfrm>
        </p:spPr>
        <p:txBody>
          <a:bodyPr/>
          <a:lstStyle/>
          <a:p>
            <a:pPr algn="ctr"/>
            <a:r>
              <a:rPr lang="en-US" dirty="0"/>
              <a:t>Option 2 - Things we want to change – The “Should Do”</a:t>
            </a: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a:xfrm>
            <a:off x="505838" y="1160359"/>
            <a:ext cx="9808267" cy="5884677"/>
          </a:xfrm>
        </p:spPr>
        <p:txBody>
          <a:bodyPr/>
          <a:lstStyle/>
          <a:p>
            <a:r>
              <a:rPr lang="en-US" sz="2400" dirty="0"/>
              <a:t>Would include the action points from Option 1; and</a:t>
            </a:r>
          </a:p>
          <a:p>
            <a:endParaRPr lang="en-US" sz="2400" u="sng" dirty="0"/>
          </a:p>
          <a:p>
            <a:r>
              <a:rPr lang="en-US" sz="2400" dirty="0"/>
              <a:t>Minor scale changes to policy wording</a:t>
            </a:r>
          </a:p>
          <a:p>
            <a:r>
              <a:rPr lang="en-US" sz="2400" dirty="0"/>
              <a:t>Retirement Villages</a:t>
            </a:r>
          </a:p>
          <a:p>
            <a:pPr marL="285750" indent="-285750">
              <a:buFont typeface="Arial" panose="020B0604020202020204" pitchFamily="34" charset="0"/>
              <a:buChar char="•"/>
            </a:pPr>
            <a:r>
              <a:rPr lang="en-US" sz="2400" dirty="0"/>
              <a:t>Defer </a:t>
            </a:r>
            <a:r>
              <a:rPr lang="en-US" sz="2400" dirty="0" err="1"/>
              <a:t>DCs</a:t>
            </a:r>
            <a:r>
              <a:rPr lang="en-US" sz="2400" dirty="0"/>
              <a:t> until building consent in the policy </a:t>
            </a:r>
          </a:p>
          <a:p>
            <a:pPr marL="285750" indent="-285750">
              <a:buFont typeface="Arial" panose="020B0604020202020204" pitchFamily="34" charset="0"/>
              <a:buChar char="•"/>
            </a:pPr>
            <a:r>
              <a:rPr lang="en-US" sz="2400" dirty="0"/>
              <a:t>Codifying the 0.26 roading charge</a:t>
            </a:r>
          </a:p>
          <a:p>
            <a:pPr marL="285750" indent="-285750">
              <a:buFont typeface="Arial" panose="020B0604020202020204" pitchFamily="34" charset="0"/>
              <a:buChar char="•"/>
            </a:pPr>
            <a:r>
              <a:rPr lang="en-US" sz="2400" dirty="0"/>
              <a:t>Avoids need for administrative Development Agreements </a:t>
            </a:r>
          </a:p>
          <a:p>
            <a:r>
              <a:rPr lang="en-US" sz="2400" dirty="0"/>
              <a:t>Minor Dwellings assessments</a:t>
            </a:r>
          </a:p>
          <a:p>
            <a:pPr marL="342900" indent="-342900">
              <a:buFont typeface="Arial" panose="020B0604020202020204" pitchFamily="34" charset="0"/>
              <a:buChar char="•"/>
            </a:pPr>
            <a:r>
              <a:rPr lang="en-US" sz="2400" dirty="0"/>
              <a:t>Reviewing the half </a:t>
            </a:r>
            <a:r>
              <a:rPr lang="en-US" sz="2400" dirty="0" err="1"/>
              <a:t>HEU</a:t>
            </a:r>
            <a:r>
              <a:rPr lang="en-US" sz="2400" dirty="0"/>
              <a:t> approach </a:t>
            </a:r>
          </a:p>
          <a:p>
            <a:r>
              <a:rPr lang="en-US" sz="2400" dirty="0"/>
              <a:t>Reformat the policy </a:t>
            </a:r>
          </a:p>
          <a:p>
            <a:pPr marL="342900" indent="-342900">
              <a:buFont typeface="Arial" panose="020B0604020202020204" pitchFamily="34" charset="0"/>
              <a:buChar char="•"/>
            </a:pPr>
            <a:r>
              <a:rPr lang="en-US" sz="2400" dirty="0"/>
              <a:t>Implement </a:t>
            </a:r>
            <a:r>
              <a:rPr lang="en-US" sz="2400" dirty="0" err="1"/>
              <a:t>DIA</a:t>
            </a:r>
            <a:r>
              <a:rPr lang="en-US" sz="2400" dirty="0"/>
              <a:t> Guidance on best practice format</a:t>
            </a:r>
            <a:endParaRPr lang="en-US" sz="1800" dirty="0"/>
          </a:p>
          <a:p>
            <a:endParaRPr lang="en-US" dirty="0"/>
          </a:p>
          <a:p>
            <a:endParaRPr lang="en-US" dirty="0"/>
          </a:p>
        </p:txBody>
      </p:sp>
    </p:spTree>
    <p:extLst>
      <p:ext uri="{BB962C8B-B14F-4D97-AF65-F5344CB8AC3E}">
        <p14:creationId xmlns:p14="http://schemas.microsoft.com/office/powerpoint/2010/main" val="374250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735061" y="272329"/>
            <a:ext cx="9221689" cy="1144534"/>
          </a:xfrm>
        </p:spPr>
        <p:txBody>
          <a:bodyPr/>
          <a:lstStyle/>
          <a:p>
            <a:pPr algn="ctr"/>
            <a:r>
              <a:rPr lang="en-US" dirty="0"/>
              <a:t>Option 3 - Things it is possible to change – The “Could Do”</a:t>
            </a: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a:xfrm>
            <a:off x="735062" y="1319645"/>
            <a:ext cx="9221689" cy="5808519"/>
          </a:xfrm>
        </p:spPr>
        <p:txBody>
          <a:bodyPr/>
          <a:lstStyle/>
          <a:p>
            <a:r>
              <a:rPr lang="en-US" sz="2400" dirty="0"/>
              <a:t>Option 3 would include the action points from Options 1 and 2; and</a:t>
            </a:r>
          </a:p>
          <a:p>
            <a:r>
              <a:rPr lang="en-US" sz="2400" u="sng" dirty="0"/>
              <a:t>“Blue Sky Thinking” policy considerations</a:t>
            </a:r>
          </a:p>
          <a:p>
            <a:endParaRPr lang="en-US" sz="2400" dirty="0"/>
          </a:p>
          <a:p>
            <a:r>
              <a:rPr lang="en-US" sz="2400" dirty="0"/>
              <a:t>Council could explore options to use the DC  Policy as a tool to change behavior /  further meet its Community Outcomes and Strategic Priorities.</a:t>
            </a:r>
          </a:p>
          <a:p>
            <a:r>
              <a:rPr lang="en-US" sz="2400" dirty="0"/>
              <a:t>The options would need consideration of:</a:t>
            </a:r>
          </a:p>
          <a:p>
            <a:pPr marL="342900" indent="-342900">
              <a:buFont typeface="Arial" panose="020B0604020202020204" pitchFamily="34" charset="0"/>
              <a:buChar char="•"/>
            </a:pPr>
            <a:r>
              <a:rPr lang="en-US" sz="2400" dirty="0"/>
              <a:t>Pros</a:t>
            </a:r>
          </a:p>
          <a:p>
            <a:pPr marL="342900" indent="-342900">
              <a:buFont typeface="Arial" panose="020B0604020202020204" pitchFamily="34" charset="0"/>
              <a:buChar char="•"/>
            </a:pPr>
            <a:r>
              <a:rPr lang="en-US" sz="2400" dirty="0"/>
              <a:t>Cons</a:t>
            </a:r>
          </a:p>
          <a:p>
            <a:pPr marL="342900" indent="-342900">
              <a:buFont typeface="Arial" panose="020B0604020202020204" pitchFamily="34" charset="0"/>
              <a:buChar char="•"/>
            </a:pPr>
            <a:r>
              <a:rPr lang="en-US" sz="2400" dirty="0"/>
              <a:t>Costs</a:t>
            </a:r>
          </a:p>
          <a:p>
            <a:pPr marL="342900" indent="-342900">
              <a:buFont typeface="Arial" panose="020B0604020202020204" pitchFamily="34" charset="0"/>
              <a:buChar char="•"/>
            </a:pPr>
            <a:r>
              <a:rPr lang="en-US" sz="2400" dirty="0"/>
              <a:t>Viability (including longevity in the face of reform)</a:t>
            </a:r>
          </a:p>
          <a:p>
            <a:endParaRPr lang="en-US" dirty="0"/>
          </a:p>
          <a:p>
            <a:endParaRPr lang="en-US" dirty="0"/>
          </a:p>
          <a:p>
            <a:endParaRPr lang="en-US" dirty="0"/>
          </a:p>
        </p:txBody>
      </p:sp>
    </p:spTree>
    <p:extLst>
      <p:ext uri="{BB962C8B-B14F-4D97-AF65-F5344CB8AC3E}">
        <p14:creationId xmlns:p14="http://schemas.microsoft.com/office/powerpoint/2010/main" val="4266005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0EF60B4-735E-6545-A3A2-5C78585FB685}"/>
              </a:ext>
            </a:extLst>
          </p:cNvPr>
          <p:cNvSpPr txBox="1">
            <a:spLocks/>
          </p:cNvSpPr>
          <p:nvPr/>
        </p:nvSpPr>
        <p:spPr>
          <a:xfrm>
            <a:off x="-539262" y="4508501"/>
            <a:ext cx="9221689" cy="1144534"/>
          </a:xfrm>
          <a:prstGeom prst="rect">
            <a:avLst/>
          </a:prstGeom>
        </p:spPr>
        <p:txBody>
          <a:bodyPr vert="horz" lIns="0" tIns="0" rIns="0" bIns="0" rtlCol="0" anchor="ctr">
            <a:noAutofit/>
          </a:bodyPr>
          <a:lst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a:lstStyle>
          <a:p>
            <a:endParaRPr lang="en-US" dirty="0"/>
          </a:p>
        </p:txBody>
      </p:sp>
      <p:sp>
        <p:nvSpPr>
          <p:cNvPr id="7" name="Title 1">
            <a:extLst>
              <a:ext uri="{FF2B5EF4-FFF2-40B4-BE49-F238E27FC236}">
                <a16:creationId xmlns:a16="http://schemas.microsoft.com/office/drawing/2014/main" id="{7632B06F-7030-8410-1981-0CE2315067DF}"/>
              </a:ext>
            </a:extLst>
          </p:cNvPr>
          <p:cNvSpPr txBox="1">
            <a:spLocks/>
          </p:cNvSpPr>
          <p:nvPr/>
        </p:nvSpPr>
        <p:spPr>
          <a:xfrm>
            <a:off x="735061" y="222381"/>
            <a:ext cx="9221689" cy="1144534"/>
          </a:xfrm>
          <a:prstGeom prst="rect">
            <a:avLst/>
          </a:prstGeom>
        </p:spPr>
        <p:txBody>
          <a:bodyPr vert="horz" lIns="0" tIns="0" rIns="0" bIns="0" rtlCol="0" anchor="ctr">
            <a:noAutofit/>
          </a:bodyPr>
          <a:lst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a:lstStyle>
          <a:p>
            <a:pPr algn="ctr"/>
            <a:r>
              <a:rPr lang="en-US" dirty="0"/>
              <a:t>Options Recap</a:t>
            </a:r>
          </a:p>
        </p:txBody>
      </p:sp>
      <p:sp>
        <p:nvSpPr>
          <p:cNvPr id="4" name="Title 1">
            <a:extLst>
              <a:ext uri="{FF2B5EF4-FFF2-40B4-BE49-F238E27FC236}">
                <a16:creationId xmlns:a16="http://schemas.microsoft.com/office/drawing/2014/main" id="{2C8F0592-1531-7868-FA4C-24F37BACB22F}"/>
              </a:ext>
            </a:extLst>
          </p:cNvPr>
          <p:cNvSpPr txBox="1">
            <a:spLocks/>
          </p:cNvSpPr>
          <p:nvPr/>
        </p:nvSpPr>
        <p:spPr>
          <a:xfrm>
            <a:off x="877734" y="958439"/>
            <a:ext cx="9221689" cy="3827569"/>
          </a:xfrm>
          <a:prstGeom prst="rect">
            <a:avLst/>
          </a:prstGeom>
        </p:spPr>
        <p:txBody>
          <a:bodyPr vert="horz" lIns="0" tIns="0" rIns="0" bIns="0" rtlCol="0" anchor="ctr">
            <a:noAutofit/>
          </a:bodyPr>
          <a:lst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a:lstStyle>
          <a:p>
            <a:r>
              <a:rPr lang="en-US" sz="2400" dirty="0">
                <a:solidFill>
                  <a:schemeClr val="tx1"/>
                </a:solidFill>
                <a:ea typeface="+mn-ea"/>
                <a:cs typeface="+mn-cs"/>
              </a:rPr>
              <a:t>Option 1 - Things we need to change – The “Must Do”</a:t>
            </a:r>
          </a:p>
          <a:p>
            <a:endParaRPr lang="en-US" sz="2400" dirty="0">
              <a:solidFill>
                <a:schemeClr val="tx1"/>
              </a:solidFill>
              <a:ea typeface="+mn-ea"/>
              <a:cs typeface="+mn-cs"/>
            </a:endParaRPr>
          </a:p>
          <a:p>
            <a:r>
              <a:rPr lang="en-US" sz="2400" dirty="0">
                <a:solidFill>
                  <a:schemeClr val="tx1"/>
                </a:solidFill>
                <a:ea typeface="+mn-ea"/>
                <a:cs typeface="+mn-cs"/>
              </a:rPr>
              <a:t>Option 2 - Things we want to change – The “Should Do”</a:t>
            </a:r>
          </a:p>
          <a:p>
            <a:endParaRPr lang="en-US" sz="2400" dirty="0">
              <a:solidFill>
                <a:schemeClr val="tx1"/>
              </a:solidFill>
              <a:ea typeface="+mn-ea"/>
              <a:cs typeface="+mn-cs"/>
            </a:endParaRPr>
          </a:p>
          <a:p>
            <a:r>
              <a:rPr lang="en-US" sz="2400" dirty="0">
                <a:solidFill>
                  <a:schemeClr val="tx1"/>
                </a:solidFill>
                <a:ea typeface="+mn-ea"/>
                <a:cs typeface="+mn-cs"/>
              </a:rPr>
              <a:t>Option 3 - Things it is possible to change – The “Could Do”</a:t>
            </a:r>
          </a:p>
          <a:p>
            <a:endParaRPr lang="en-US" dirty="0"/>
          </a:p>
        </p:txBody>
      </p:sp>
    </p:spTree>
    <p:extLst>
      <p:ext uri="{BB962C8B-B14F-4D97-AF65-F5344CB8AC3E}">
        <p14:creationId xmlns:p14="http://schemas.microsoft.com/office/powerpoint/2010/main" val="2400723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9378D9-CEFC-614E-AE70-E7EEF07B2C6B}"/>
              </a:ext>
            </a:extLst>
          </p:cNvPr>
          <p:cNvSpPr>
            <a:spLocks noGrp="1"/>
          </p:cNvSpPr>
          <p:nvPr>
            <p:ph type="title"/>
          </p:nvPr>
        </p:nvSpPr>
        <p:spPr>
          <a:xfrm>
            <a:off x="1197808" y="598242"/>
            <a:ext cx="5202992" cy="1461188"/>
          </a:xfrm>
        </p:spPr>
        <p:txBody>
          <a:bodyPr/>
          <a:lstStyle/>
          <a:p>
            <a:r>
              <a:rPr lang="en-US" dirty="0"/>
              <a:t>Reality of implementing these items</a:t>
            </a:r>
          </a:p>
        </p:txBody>
      </p:sp>
      <p:sp>
        <p:nvSpPr>
          <p:cNvPr id="5" name="Content Placeholder 4">
            <a:extLst>
              <a:ext uri="{FF2B5EF4-FFF2-40B4-BE49-F238E27FC236}">
                <a16:creationId xmlns:a16="http://schemas.microsoft.com/office/drawing/2014/main" id="{6431299D-9FE3-2548-81C2-891FDD4C4E87}"/>
              </a:ext>
            </a:extLst>
          </p:cNvPr>
          <p:cNvSpPr>
            <a:spLocks noGrp="1"/>
          </p:cNvSpPr>
          <p:nvPr>
            <p:ph idx="1"/>
          </p:nvPr>
        </p:nvSpPr>
        <p:spPr/>
        <p:txBody>
          <a:bodyPr/>
          <a:lstStyle/>
          <a:p>
            <a:r>
              <a:rPr lang="en-US" sz="3200" dirty="0"/>
              <a:t>These have to be measured against the different constraints that apply to each potential option.</a:t>
            </a:r>
          </a:p>
          <a:p>
            <a:r>
              <a:rPr lang="en-US" sz="3200" dirty="0"/>
              <a:t>These include:</a:t>
            </a:r>
          </a:p>
          <a:p>
            <a:pPr marL="285750" indent="-285750">
              <a:buFont typeface="Arial" panose="020B0604020202020204" pitchFamily="34" charset="0"/>
              <a:buChar char="•"/>
            </a:pPr>
            <a:r>
              <a:rPr lang="en-US" sz="3200" dirty="0"/>
              <a:t>Staff time and capacity</a:t>
            </a:r>
          </a:p>
          <a:p>
            <a:pPr marL="285750" indent="-285750">
              <a:buFont typeface="Arial" panose="020B0604020202020204" pitchFamily="34" charset="0"/>
              <a:buChar char="•"/>
            </a:pPr>
            <a:r>
              <a:rPr lang="en-US" sz="3200" dirty="0"/>
              <a:t>Legislative options</a:t>
            </a:r>
          </a:p>
          <a:p>
            <a:pPr marL="285750" indent="-285750">
              <a:buFont typeface="Arial" panose="020B0604020202020204" pitchFamily="34" charset="0"/>
              <a:buChar char="•"/>
            </a:pPr>
            <a:r>
              <a:rPr lang="en-US" sz="3200" dirty="0"/>
              <a:t>Potential use of consultants (and subsequent costs)</a:t>
            </a:r>
          </a:p>
          <a:p>
            <a:pPr marL="285750" indent="-285750">
              <a:buFont typeface="Arial" panose="020B0604020202020204" pitchFamily="34" charset="0"/>
              <a:buChar char="•"/>
            </a:pPr>
            <a:r>
              <a:rPr lang="en-US" sz="3200" dirty="0"/>
              <a:t>Impacts on ratepayers</a:t>
            </a:r>
          </a:p>
        </p:txBody>
      </p:sp>
    </p:spTree>
    <p:extLst>
      <p:ext uri="{BB962C8B-B14F-4D97-AF65-F5344CB8AC3E}">
        <p14:creationId xmlns:p14="http://schemas.microsoft.com/office/powerpoint/2010/main" val="3449843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A369C-C453-3849-A301-180D4EC23981}"/>
              </a:ext>
            </a:extLst>
          </p:cNvPr>
          <p:cNvSpPr>
            <a:spLocks noGrp="1"/>
          </p:cNvSpPr>
          <p:nvPr>
            <p:ph type="title"/>
          </p:nvPr>
        </p:nvSpPr>
        <p:spPr>
          <a:xfrm>
            <a:off x="735061" y="156677"/>
            <a:ext cx="9221689" cy="1144534"/>
          </a:xfrm>
        </p:spPr>
        <p:txBody>
          <a:bodyPr/>
          <a:lstStyle/>
          <a:p>
            <a:pPr algn="ctr"/>
            <a:r>
              <a:rPr lang="en-US" dirty="0"/>
              <a:t>Staff Recommendations – “Building the Package”</a:t>
            </a:r>
          </a:p>
        </p:txBody>
      </p:sp>
      <p:sp>
        <p:nvSpPr>
          <p:cNvPr id="3" name="Text Placeholder 2">
            <a:extLst>
              <a:ext uri="{FF2B5EF4-FFF2-40B4-BE49-F238E27FC236}">
                <a16:creationId xmlns:a16="http://schemas.microsoft.com/office/drawing/2014/main" id="{1D8E4CDC-63F2-5742-9943-FCF8D167CCCD}"/>
              </a:ext>
            </a:extLst>
          </p:cNvPr>
          <p:cNvSpPr>
            <a:spLocks noGrp="1"/>
          </p:cNvSpPr>
          <p:nvPr>
            <p:ph type="body" sz="quarter" idx="10"/>
          </p:nvPr>
        </p:nvSpPr>
        <p:spPr>
          <a:xfrm>
            <a:off x="568806" y="1011677"/>
            <a:ext cx="8803793" cy="5912572"/>
          </a:xfrm>
        </p:spPr>
        <p:txBody>
          <a:bodyPr/>
          <a:lstStyle/>
          <a:p>
            <a:r>
              <a:rPr lang="en-US" sz="2400" dirty="0"/>
              <a:t>Staff are recommending OPTION 2 as the best option for this review of the Development Contributions Policy. </a:t>
            </a:r>
          </a:p>
          <a:p>
            <a:r>
              <a:rPr lang="en-US" sz="2400" dirty="0"/>
              <a:t>That is: the must-dos plus minor scale changes to the policy wording.</a:t>
            </a:r>
          </a:p>
          <a:p>
            <a:r>
              <a:rPr lang="en-US" sz="2400" dirty="0"/>
              <a:t>Staff propose seeking funding in the next AMP/</a:t>
            </a:r>
            <a:r>
              <a:rPr lang="en-US" sz="2400" dirty="0" err="1"/>
              <a:t>LTP</a:t>
            </a:r>
            <a:r>
              <a:rPr lang="en-US" sz="2400" dirty="0"/>
              <a:t> to investigate</a:t>
            </a:r>
          </a:p>
          <a:p>
            <a:r>
              <a:rPr lang="en-US" sz="2400" dirty="0"/>
              <a:t>2 or 3 of the “Blue Sky” options (next slide), in preparation for the </a:t>
            </a:r>
          </a:p>
          <a:p>
            <a:r>
              <a:rPr lang="en-US" sz="2400" dirty="0"/>
              <a:t>2027 DC Policy review. </a:t>
            </a:r>
          </a:p>
          <a:p>
            <a:r>
              <a:rPr lang="en-US" sz="2400" dirty="0"/>
              <a:t>By the time of the 2027 policy review:</a:t>
            </a:r>
          </a:p>
          <a:p>
            <a:pPr marL="342900" indent="-342900">
              <a:buFont typeface="Arial" panose="020B0604020202020204" pitchFamily="34" charset="0"/>
              <a:buChar char="•"/>
            </a:pPr>
            <a:r>
              <a:rPr lang="en-US" sz="2400" dirty="0"/>
              <a:t>Waters reform will be a lot more settled/certain, in terms of its impact on the collection of </a:t>
            </a:r>
            <a:r>
              <a:rPr lang="en-US" sz="2400" dirty="0" err="1"/>
              <a:t>DCs</a:t>
            </a:r>
            <a:r>
              <a:rPr lang="en-US" sz="2400" dirty="0"/>
              <a:t> and Council operations.</a:t>
            </a:r>
          </a:p>
          <a:p>
            <a:pPr marL="342900" indent="-342900">
              <a:buFont typeface="Arial" panose="020B0604020202020204" pitchFamily="34" charset="0"/>
              <a:buChar char="•"/>
            </a:pPr>
            <a:r>
              <a:rPr lang="en-US" sz="2400" dirty="0"/>
              <a:t>Economic situation is more likely to have settled (inflation/cost of living/interest rates)</a:t>
            </a:r>
          </a:p>
          <a:p>
            <a:endParaRPr lang="en-US" dirty="0"/>
          </a:p>
          <a:p>
            <a:endParaRPr lang="en-US" dirty="0"/>
          </a:p>
        </p:txBody>
      </p:sp>
    </p:spTree>
    <p:extLst>
      <p:ext uri="{BB962C8B-B14F-4D97-AF65-F5344CB8AC3E}">
        <p14:creationId xmlns:p14="http://schemas.microsoft.com/office/powerpoint/2010/main" val="361592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D64F9-456E-4A0F-B065-F4C6F36D3F9B}"/>
              </a:ext>
            </a:extLst>
          </p:cNvPr>
          <p:cNvSpPr>
            <a:spLocks noGrp="1"/>
          </p:cNvSpPr>
          <p:nvPr>
            <p:ph type="title"/>
          </p:nvPr>
        </p:nvSpPr>
        <p:spPr>
          <a:xfrm>
            <a:off x="735061" y="261938"/>
            <a:ext cx="9221689" cy="1144534"/>
          </a:xfrm>
        </p:spPr>
        <p:txBody>
          <a:bodyPr/>
          <a:lstStyle/>
          <a:p>
            <a:pPr algn="ctr"/>
            <a:r>
              <a:rPr lang="en-NZ" dirty="0"/>
              <a:t>Intro / Purpose and Objectives of the Workshop</a:t>
            </a:r>
          </a:p>
        </p:txBody>
      </p:sp>
      <p:sp>
        <p:nvSpPr>
          <p:cNvPr id="3" name="Content Placeholder 2">
            <a:extLst>
              <a:ext uri="{FF2B5EF4-FFF2-40B4-BE49-F238E27FC236}">
                <a16:creationId xmlns:a16="http://schemas.microsoft.com/office/drawing/2014/main" id="{A5784782-8C13-C620-5AAE-ABD16C937E70}"/>
              </a:ext>
            </a:extLst>
          </p:cNvPr>
          <p:cNvSpPr>
            <a:spLocks noGrp="1"/>
          </p:cNvSpPr>
          <p:nvPr>
            <p:ph idx="1"/>
          </p:nvPr>
        </p:nvSpPr>
        <p:spPr>
          <a:xfrm>
            <a:off x="735062" y="1605064"/>
            <a:ext cx="9221689" cy="5203894"/>
          </a:xfrm>
        </p:spPr>
        <p:txBody>
          <a:bodyPr/>
          <a:lstStyle/>
          <a:p>
            <a:r>
              <a:rPr lang="en-NZ" sz="2400" dirty="0"/>
              <a:t>Review of the Development Contributions Policy is required by legislation, and best practice links the review cycle to the </a:t>
            </a:r>
            <a:r>
              <a:rPr lang="en-NZ" sz="2400" dirty="0" err="1"/>
              <a:t>LTP</a:t>
            </a:r>
            <a:r>
              <a:rPr lang="en-NZ" sz="2400" dirty="0"/>
              <a:t> planning timeframes.</a:t>
            </a:r>
          </a:p>
          <a:p>
            <a:endParaRPr lang="en-NZ" sz="2400" dirty="0"/>
          </a:p>
          <a:p>
            <a:r>
              <a:rPr lang="en-NZ" sz="2400" dirty="0"/>
              <a:t>Following a workshop with the Development Agreements Committee, staff are seeking input and feedback from Council to set the scope of review and prioritise the options that staff have identified.</a:t>
            </a:r>
          </a:p>
          <a:p>
            <a:endParaRPr lang="en-NZ" dirty="0"/>
          </a:p>
          <a:p>
            <a:endParaRPr lang="en-NZ" dirty="0"/>
          </a:p>
          <a:p>
            <a:endParaRPr lang="en-NZ" dirty="0"/>
          </a:p>
        </p:txBody>
      </p:sp>
    </p:spTree>
    <p:extLst>
      <p:ext uri="{BB962C8B-B14F-4D97-AF65-F5344CB8AC3E}">
        <p14:creationId xmlns:p14="http://schemas.microsoft.com/office/powerpoint/2010/main" val="2666427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8867D-D23A-E246-96DE-94C7578D226B}"/>
              </a:ext>
            </a:extLst>
          </p:cNvPr>
          <p:cNvSpPr>
            <a:spLocks noGrp="1"/>
          </p:cNvSpPr>
          <p:nvPr>
            <p:ph type="title"/>
          </p:nvPr>
        </p:nvSpPr>
        <p:spPr>
          <a:xfrm>
            <a:off x="735061" y="272329"/>
            <a:ext cx="9221689" cy="1144534"/>
          </a:xfrm>
        </p:spPr>
        <p:txBody>
          <a:bodyPr/>
          <a:lstStyle/>
          <a:p>
            <a:pPr algn="ctr"/>
            <a:r>
              <a:rPr lang="en-US" dirty="0"/>
              <a:t>Option 3 - Expanded</a:t>
            </a:r>
          </a:p>
        </p:txBody>
      </p:sp>
      <p:sp>
        <p:nvSpPr>
          <p:cNvPr id="3" name="Content Placeholder 2">
            <a:extLst>
              <a:ext uri="{FF2B5EF4-FFF2-40B4-BE49-F238E27FC236}">
                <a16:creationId xmlns:a16="http://schemas.microsoft.com/office/drawing/2014/main" id="{2BA12A7F-8977-884B-94B3-F97B074B77DA}"/>
              </a:ext>
            </a:extLst>
          </p:cNvPr>
          <p:cNvSpPr>
            <a:spLocks noGrp="1"/>
          </p:cNvSpPr>
          <p:nvPr>
            <p:ph idx="1"/>
          </p:nvPr>
        </p:nvSpPr>
        <p:spPr>
          <a:xfrm>
            <a:off x="735061" y="1319645"/>
            <a:ext cx="9221689" cy="5808519"/>
          </a:xfrm>
        </p:spPr>
        <p:txBody>
          <a:bodyPr/>
          <a:lstStyle/>
          <a:p>
            <a:r>
              <a:rPr lang="en-US" sz="2800" dirty="0"/>
              <a:t>Ideas include:</a:t>
            </a:r>
          </a:p>
          <a:p>
            <a:pPr marL="285750" indent="-285750">
              <a:buFont typeface="Arial" panose="020B0604020202020204" pitchFamily="34" charset="0"/>
              <a:buChar char="•"/>
            </a:pPr>
            <a:r>
              <a:rPr lang="en-US" sz="2800" dirty="0"/>
              <a:t>Wholesale review of methodology (e.g. </a:t>
            </a:r>
            <a:r>
              <a:rPr lang="en-US" sz="2800" dirty="0" err="1"/>
              <a:t>HEUs</a:t>
            </a:r>
            <a:r>
              <a:rPr lang="en-US" sz="2800" dirty="0"/>
              <a:t> vs Floor Size vs Number of Rooms) </a:t>
            </a:r>
          </a:p>
          <a:p>
            <a:pPr marL="285750" indent="-285750">
              <a:buFont typeface="Arial" panose="020B0604020202020204" pitchFamily="34" charset="0"/>
              <a:buChar char="•"/>
            </a:pPr>
            <a:r>
              <a:rPr lang="en-US" sz="2800" dirty="0" err="1"/>
              <a:t>Incentivising</a:t>
            </a:r>
            <a:r>
              <a:rPr lang="en-US" sz="2800" dirty="0"/>
              <a:t> affordable housing (</a:t>
            </a:r>
            <a:r>
              <a:rPr lang="en-US" sz="2800" dirty="0" err="1"/>
              <a:t>WHI</a:t>
            </a:r>
            <a:r>
              <a:rPr lang="en-US" sz="2800" dirty="0"/>
              <a:t> initiative)</a:t>
            </a:r>
          </a:p>
          <a:p>
            <a:pPr marL="285750" indent="-285750">
              <a:buFont typeface="Arial" panose="020B0604020202020204" pitchFamily="34" charset="0"/>
              <a:buChar char="•"/>
            </a:pPr>
            <a:r>
              <a:rPr lang="en-US" sz="2800" dirty="0"/>
              <a:t>Enabling </a:t>
            </a:r>
            <a:r>
              <a:rPr lang="en-US" sz="2800" dirty="0" err="1"/>
              <a:t>Papakaainga</a:t>
            </a:r>
            <a:r>
              <a:rPr lang="en-US" sz="2800" dirty="0"/>
              <a:t> housing</a:t>
            </a:r>
          </a:p>
          <a:p>
            <a:pPr marL="285750" indent="-285750">
              <a:buFont typeface="Arial" panose="020B0604020202020204" pitchFamily="34" charset="0"/>
              <a:buChar char="•"/>
            </a:pPr>
            <a:r>
              <a:rPr lang="en-US" sz="2800" dirty="0"/>
              <a:t>Enabling social housing </a:t>
            </a:r>
          </a:p>
          <a:p>
            <a:pPr marL="285750" indent="-285750">
              <a:buFont typeface="Arial" panose="020B0604020202020204" pitchFamily="34" charset="0"/>
              <a:buChar char="•"/>
            </a:pPr>
            <a:r>
              <a:rPr lang="en-US" sz="2800" dirty="0" err="1"/>
              <a:t>Incentivise</a:t>
            </a:r>
            <a:r>
              <a:rPr lang="en-US" sz="2800" dirty="0"/>
              <a:t> development of employment land</a:t>
            </a:r>
          </a:p>
          <a:p>
            <a:pPr marL="285750" indent="-285750">
              <a:buFont typeface="Arial" panose="020B0604020202020204" pitchFamily="34" charset="0"/>
              <a:buChar char="•"/>
            </a:pPr>
            <a:r>
              <a:rPr lang="en-US" sz="2800" dirty="0"/>
              <a:t>CBD </a:t>
            </a:r>
            <a:r>
              <a:rPr lang="en-US" sz="2800" dirty="0" err="1"/>
              <a:t>revitilisation</a:t>
            </a:r>
            <a:endParaRPr lang="en-US" sz="2800" dirty="0"/>
          </a:p>
          <a:p>
            <a:pPr marL="285750" indent="-285750">
              <a:buFont typeface="Arial" panose="020B0604020202020204" pitchFamily="34" charset="0"/>
              <a:buChar char="•"/>
            </a:pPr>
            <a:r>
              <a:rPr lang="en-US" sz="2800" dirty="0" err="1"/>
              <a:t>Incentivise</a:t>
            </a:r>
            <a:r>
              <a:rPr lang="en-US" sz="2800" dirty="0"/>
              <a:t> density where it is sensible </a:t>
            </a:r>
          </a:p>
          <a:p>
            <a:pPr marL="285750" indent="-285750">
              <a:buFont typeface="Arial" panose="020B0604020202020204" pitchFamily="34" charset="0"/>
              <a:buChar char="•"/>
            </a:pPr>
            <a:r>
              <a:rPr lang="en-US" sz="2800" dirty="0"/>
              <a:t>Discounts for Charities / Marae / Sports Clubs</a:t>
            </a:r>
          </a:p>
          <a:p>
            <a:pPr marL="285750" indent="-285750">
              <a:buFont typeface="Arial" panose="020B0604020202020204" pitchFamily="34" charset="0"/>
              <a:buChar char="•"/>
            </a:pPr>
            <a:r>
              <a:rPr lang="en-US" sz="2800" dirty="0" err="1"/>
              <a:t>Incentivise</a:t>
            </a:r>
            <a:r>
              <a:rPr lang="en-US" sz="2800" dirty="0"/>
              <a:t> /reward water sensitive urban design (Blueprint initiative)</a:t>
            </a:r>
          </a:p>
          <a:p>
            <a:endParaRPr lang="en-US" dirty="0"/>
          </a:p>
          <a:p>
            <a:endParaRPr lang="en-US" dirty="0"/>
          </a:p>
        </p:txBody>
      </p:sp>
    </p:spTree>
    <p:extLst>
      <p:ext uri="{BB962C8B-B14F-4D97-AF65-F5344CB8AC3E}">
        <p14:creationId xmlns:p14="http://schemas.microsoft.com/office/powerpoint/2010/main" val="169108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7D5535-21A0-7719-1318-0B67F0799C05}"/>
              </a:ext>
            </a:extLst>
          </p:cNvPr>
          <p:cNvSpPr>
            <a:spLocks noGrp="1"/>
          </p:cNvSpPr>
          <p:nvPr>
            <p:ph type="title"/>
          </p:nvPr>
        </p:nvSpPr>
        <p:spPr>
          <a:xfrm>
            <a:off x="610371" y="15874"/>
            <a:ext cx="9221689" cy="1144534"/>
          </a:xfrm>
        </p:spPr>
        <p:txBody>
          <a:bodyPr/>
          <a:lstStyle/>
          <a:p>
            <a:pPr algn="ctr"/>
            <a:r>
              <a:rPr lang="en-NZ" dirty="0"/>
              <a:t>WDC Community Outcomes</a:t>
            </a:r>
          </a:p>
        </p:txBody>
      </p:sp>
      <p:sp>
        <p:nvSpPr>
          <p:cNvPr id="2" name="Content Placeholder 2">
            <a:extLst>
              <a:ext uri="{FF2B5EF4-FFF2-40B4-BE49-F238E27FC236}">
                <a16:creationId xmlns:a16="http://schemas.microsoft.com/office/drawing/2014/main" id="{C3E60FE9-E084-3B63-0C67-9DBCF9DFB076}"/>
              </a:ext>
            </a:extLst>
          </p:cNvPr>
          <p:cNvSpPr>
            <a:spLocks noGrp="1"/>
          </p:cNvSpPr>
          <p:nvPr>
            <p:ph idx="1"/>
          </p:nvPr>
        </p:nvSpPr>
        <p:spPr>
          <a:xfrm>
            <a:off x="735061" y="935183"/>
            <a:ext cx="9221689" cy="6192982"/>
          </a:xfrm>
        </p:spPr>
        <p:txBody>
          <a:bodyPr/>
          <a:lstStyle/>
          <a:p>
            <a:pPr rtl="0"/>
            <a:r>
              <a:rPr lang="en-US" sz="2000" b="1" u="sng" dirty="0"/>
              <a:t>Cultural</a:t>
            </a:r>
          </a:p>
          <a:p>
            <a:pPr rtl="0"/>
            <a:r>
              <a:rPr lang="en-US" sz="2000" b="1" dirty="0"/>
              <a:t>‘’We celebrate all cultures.  We treasure our diverse communities, and acknowledge our cultural rights and obligations. We </a:t>
            </a:r>
            <a:r>
              <a:rPr lang="en-US" sz="2000" b="1" dirty="0" err="1"/>
              <a:t>honour</a:t>
            </a:r>
            <a:r>
              <a:rPr lang="en-US" sz="2000" b="1" dirty="0"/>
              <a:t>, understand and implement Te </a:t>
            </a:r>
            <a:r>
              <a:rPr lang="en-US" sz="2000" b="1" dirty="0" err="1"/>
              <a:t>Tiriti</a:t>
            </a:r>
            <a:r>
              <a:rPr lang="en-US" sz="2000" b="1" dirty="0"/>
              <a:t> o Waitangi and acknowledge the relationship with mana whenua of our district.</a:t>
            </a:r>
            <a:endParaRPr lang="en-US" sz="2000" dirty="0"/>
          </a:p>
          <a:p>
            <a:pPr rtl="0"/>
            <a:r>
              <a:rPr lang="en-US" sz="2000" b="1" u="sng" dirty="0"/>
              <a:t>Economic</a:t>
            </a:r>
          </a:p>
          <a:p>
            <a:pPr rtl="0"/>
            <a:r>
              <a:rPr lang="en-US" sz="2000" b="1" dirty="0"/>
              <a:t>“We champion sustainable growth in our local economy.  We support local enterprise and encourage innovation and socio-economic prosperity for all, while managing regulatory processes to protect and promote our unique district.  We acknowledge our rural and Maaori economies as key contributors to our district’s prosperity and sustainability.”</a:t>
            </a:r>
            <a:endParaRPr lang="en-US" sz="2000" dirty="0"/>
          </a:p>
          <a:p>
            <a:pPr rtl="0"/>
            <a:r>
              <a:rPr lang="en-US" sz="2000" b="1" u="sng" dirty="0"/>
              <a:t>Environmental</a:t>
            </a:r>
          </a:p>
          <a:p>
            <a:pPr rtl="0"/>
            <a:r>
              <a:rPr lang="en-US" sz="2000" b="1" dirty="0"/>
              <a:t>“We want waterways which are healthy and create connections.  We protect and enhance our soils, water and native biodiversity and take care of our </a:t>
            </a:r>
            <a:r>
              <a:rPr lang="en-US" sz="2000" b="1" dirty="0" err="1"/>
              <a:t>Taiao</a:t>
            </a:r>
            <a:r>
              <a:rPr lang="en-US" sz="2000" b="1" dirty="0"/>
              <a:t> (natural environment) for the health and wellbeing of our people, our communities and for future generations.</a:t>
            </a:r>
            <a:endParaRPr lang="en-US" sz="2000" dirty="0"/>
          </a:p>
          <a:p>
            <a:pPr rtl="0"/>
            <a:r>
              <a:rPr lang="en-US" sz="2000" b="1" u="sng" dirty="0"/>
              <a:t>Social</a:t>
            </a:r>
          </a:p>
          <a:p>
            <a:pPr rtl="0"/>
            <a:r>
              <a:rPr lang="en-US" sz="2000" b="1" dirty="0"/>
              <a:t>Our communities are connected, safe, accessible and resilient.  We put community wellbeing at the heart of our decisions, and we embrace partnerships to get things done to improve people’s lives</a:t>
            </a:r>
            <a:endParaRPr lang="en-US" sz="2000" dirty="0"/>
          </a:p>
        </p:txBody>
      </p:sp>
    </p:spTree>
    <p:extLst>
      <p:ext uri="{BB962C8B-B14F-4D97-AF65-F5344CB8AC3E}">
        <p14:creationId xmlns:p14="http://schemas.microsoft.com/office/powerpoint/2010/main" val="210235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CBB619C-0C32-E861-231B-96924474A3AD}"/>
              </a:ext>
            </a:extLst>
          </p:cNvPr>
          <p:cNvGrpSpPr/>
          <p:nvPr/>
        </p:nvGrpSpPr>
        <p:grpSpPr>
          <a:xfrm>
            <a:off x="8351" y="892780"/>
            <a:ext cx="10690733" cy="6651021"/>
            <a:chOff x="8351" y="892780"/>
            <a:chExt cx="10690733" cy="6651021"/>
          </a:xfrm>
        </p:grpSpPr>
        <p:pic>
          <p:nvPicPr>
            <p:cNvPr id="5" name="Picture 4">
              <a:extLst>
                <a:ext uri="{FF2B5EF4-FFF2-40B4-BE49-F238E27FC236}">
                  <a16:creationId xmlns:a16="http://schemas.microsoft.com/office/drawing/2014/main" id="{4C6BFE00-4825-8F5B-77C6-047C37EB6DF6}"/>
                </a:ext>
              </a:extLst>
            </p:cNvPr>
            <p:cNvPicPr>
              <a:picLocks noChangeAspect="1"/>
            </p:cNvPicPr>
            <p:nvPr/>
          </p:nvPicPr>
          <p:blipFill>
            <a:blip r:embed="rId2"/>
            <a:stretch>
              <a:fillRect/>
            </a:stretch>
          </p:blipFill>
          <p:spPr>
            <a:xfrm>
              <a:off x="8351" y="892780"/>
              <a:ext cx="10688455" cy="2962252"/>
            </a:xfrm>
            <a:prstGeom prst="rect">
              <a:avLst/>
            </a:prstGeom>
          </p:spPr>
        </p:pic>
        <p:pic>
          <p:nvPicPr>
            <p:cNvPr id="7" name="Picture 6">
              <a:extLst>
                <a:ext uri="{FF2B5EF4-FFF2-40B4-BE49-F238E27FC236}">
                  <a16:creationId xmlns:a16="http://schemas.microsoft.com/office/drawing/2014/main" id="{122F4589-2DED-81E6-AD7C-FBE109D690F1}"/>
                </a:ext>
              </a:extLst>
            </p:cNvPr>
            <p:cNvPicPr>
              <a:picLocks noChangeAspect="1"/>
            </p:cNvPicPr>
            <p:nvPr/>
          </p:nvPicPr>
          <p:blipFill>
            <a:blip r:embed="rId3"/>
            <a:stretch>
              <a:fillRect/>
            </a:stretch>
          </p:blipFill>
          <p:spPr>
            <a:xfrm>
              <a:off x="8352" y="3869369"/>
              <a:ext cx="10690732" cy="3674432"/>
            </a:xfrm>
            <a:prstGeom prst="rect">
              <a:avLst/>
            </a:prstGeom>
          </p:spPr>
        </p:pic>
      </p:grpSp>
      <p:sp>
        <p:nvSpPr>
          <p:cNvPr id="9" name="Title 1">
            <a:extLst>
              <a:ext uri="{FF2B5EF4-FFF2-40B4-BE49-F238E27FC236}">
                <a16:creationId xmlns:a16="http://schemas.microsoft.com/office/drawing/2014/main" id="{477D5535-21A0-7719-1318-0B67F0799C05}"/>
              </a:ext>
            </a:extLst>
          </p:cNvPr>
          <p:cNvSpPr>
            <a:spLocks noGrp="1"/>
          </p:cNvSpPr>
          <p:nvPr>
            <p:ph type="title"/>
          </p:nvPr>
        </p:nvSpPr>
        <p:spPr>
          <a:xfrm>
            <a:off x="610371" y="15874"/>
            <a:ext cx="9221689" cy="1144534"/>
          </a:xfrm>
        </p:spPr>
        <p:txBody>
          <a:bodyPr/>
          <a:lstStyle/>
          <a:p>
            <a:pPr algn="ctr"/>
            <a:r>
              <a:rPr lang="en-NZ" dirty="0"/>
              <a:t>WDC Strategic Priorities</a:t>
            </a:r>
          </a:p>
        </p:txBody>
      </p:sp>
    </p:spTree>
    <p:extLst>
      <p:ext uri="{BB962C8B-B14F-4D97-AF65-F5344CB8AC3E}">
        <p14:creationId xmlns:p14="http://schemas.microsoft.com/office/powerpoint/2010/main" val="2942106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53D7-1944-5F48-B8E8-EBBC294E44F0}"/>
              </a:ext>
            </a:extLst>
          </p:cNvPr>
          <p:cNvSpPr>
            <a:spLocks noGrp="1"/>
          </p:cNvSpPr>
          <p:nvPr>
            <p:ph type="title"/>
          </p:nvPr>
        </p:nvSpPr>
        <p:spPr/>
        <p:txBody>
          <a:bodyPr/>
          <a:lstStyle/>
          <a:p>
            <a:r>
              <a:rPr lang="en-US" dirty="0"/>
              <a:t>Discussion Time</a:t>
            </a:r>
          </a:p>
        </p:txBody>
      </p:sp>
      <p:graphicFrame>
        <p:nvGraphicFramePr>
          <p:cNvPr id="4" name="Table 4">
            <a:extLst>
              <a:ext uri="{FF2B5EF4-FFF2-40B4-BE49-F238E27FC236}">
                <a16:creationId xmlns:a16="http://schemas.microsoft.com/office/drawing/2014/main" id="{D4E4ED31-F10D-DEBF-A888-61162A614250}"/>
              </a:ext>
            </a:extLst>
          </p:cNvPr>
          <p:cNvGraphicFramePr>
            <a:graphicFrameLocks noGrp="1"/>
          </p:cNvGraphicFramePr>
          <p:nvPr>
            <p:ph idx="1"/>
            <p:extLst>
              <p:ext uri="{D42A27DB-BD31-4B8C-83A1-F6EECF244321}">
                <p14:modId xmlns:p14="http://schemas.microsoft.com/office/powerpoint/2010/main" val="4053238716"/>
              </p:ext>
            </p:extLst>
          </p:nvPr>
        </p:nvGraphicFramePr>
        <p:xfrm>
          <a:off x="1936237" y="2015836"/>
          <a:ext cx="7574973" cy="4823056"/>
        </p:xfrm>
        <a:graphic>
          <a:graphicData uri="http://schemas.openxmlformats.org/drawingml/2006/table">
            <a:tbl>
              <a:tblPr firstRow="1" bandRow="1">
                <a:tableStyleId>{5C22544A-7EE6-4342-B048-85BDC9FD1C3A}</a:tableStyleId>
              </a:tblPr>
              <a:tblGrid>
                <a:gridCol w="3850050">
                  <a:extLst>
                    <a:ext uri="{9D8B030D-6E8A-4147-A177-3AD203B41FA5}">
                      <a16:colId xmlns:a16="http://schemas.microsoft.com/office/drawing/2014/main" val="2323592860"/>
                    </a:ext>
                  </a:extLst>
                </a:gridCol>
                <a:gridCol w="1726595">
                  <a:extLst>
                    <a:ext uri="{9D8B030D-6E8A-4147-A177-3AD203B41FA5}">
                      <a16:colId xmlns:a16="http://schemas.microsoft.com/office/drawing/2014/main" val="745142975"/>
                    </a:ext>
                  </a:extLst>
                </a:gridCol>
                <a:gridCol w="1998328">
                  <a:extLst>
                    <a:ext uri="{9D8B030D-6E8A-4147-A177-3AD203B41FA5}">
                      <a16:colId xmlns:a16="http://schemas.microsoft.com/office/drawing/2014/main" val="3413153908"/>
                    </a:ext>
                  </a:extLst>
                </a:gridCol>
              </a:tblGrid>
              <a:tr h="458538">
                <a:tc>
                  <a:txBody>
                    <a:bodyPr/>
                    <a:lstStyle/>
                    <a:p>
                      <a:r>
                        <a:rPr lang="en-NZ"/>
                        <a:t>Potential Options </a:t>
                      </a:r>
                    </a:p>
                  </a:txBody>
                  <a:tcPr/>
                </a:tc>
                <a:tc>
                  <a:txBody>
                    <a:bodyPr/>
                    <a:lstStyle/>
                    <a:p>
                      <a:r>
                        <a:rPr lang="en-NZ" dirty="0"/>
                        <a:t>Staff Ratings</a:t>
                      </a:r>
                    </a:p>
                  </a:txBody>
                  <a:tcPr/>
                </a:tc>
                <a:tc>
                  <a:txBody>
                    <a:bodyPr/>
                    <a:lstStyle/>
                    <a:p>
                      <a:r>
                        <a:rPr lang="en-NZ" dirty="0"/>
                        <a:t>Councillor Ratings</a:t>
                      </a:r>
                    </a:p>
                  </a:txBody>
                  <a:tcPr/>
                </a:tc>
                <a:extLst>
                  <a:ext uri="{0D108BD9-81ED-4DB2-BD59-A6C34878D82A}">
                    <a16:rowId xmlns:a16="http://schemas.microsoft.com/office/drawing/2014/main" val="229827568"/>
                  </a:ext>
                </a:extLst>
              </a:tr>
              <a:tr h="458538">
                <a:tc>
                  <a:txBody>
                    <a:bodyPr/>
                    <a:lstStyle/>
                    <a:p>
                      <a:r>
                        <a:rPr lang="en-US" sz="2000"/>
                        <a:t>Review methodology </a:t>
                      </a:r>
                      <a:endParaRPr lang="en-NZ"/>
                    </a:p>
                  </a:txBody>
                  <a:tcPr/>
                </a:tc>
                <a:tc>
                  <a:txBody>
                    <a:bodyPr/>
                    <a:lstStyle/>
                    <a:p>
                      <a:r>
                        <a:rPr lang="en-NZ" dirty="0"/>
                        <a:t>Very Low</a:t>
                      </a:r>
                    </a:p>
                  </a:txBody>
                  <a:tcPr/>
                </a:tc>
                <a:tc>
                  <a:txBody>
                    <a:bodyPr/>
                    <a:lstStyle/>
                    <a:p>
                      <a:endParaRPr lang="en-NZ" dirty="0"/>
                    </a:p>
                  </a:txBody>
                  <a:tcPr/>
                </a:tc>
                <a:extLst>
                  <a:ext uri="{0D108BD9-81ED-4DB2-BD59-A6C34878D82A}">
                    <a16:rowId xmlns:a16="http://schemas.microsoft.com/office/drawing/2014/main" val="1710068716"/>
                  </a:ext>
                </a:extLst>
              </a:tr>
              <a:tr h="458538">
                <a:tc>
                  <a:txBody>
                    <a:bodyPr/>
                    <a:lstStyle/>
                    <a:p>
                      <a:r>
                        <a:rPr lang="en-US" sz="2000" dirty="0"/>
                        <a:t>Affordable housing </a:t>
                      </a:r>
                      <a:endParaRPr lang="en-NZ" dirty="0"/>
                    </a:p>
                  </a:txBody>
                  <a:tcPr/>
                </a:tc>
                <a:tc>
                  <a:txBody>
                    <a:bodyPr/>
                    <a:lstStyle/>
                    <a:p>
                      <a:r>
                        <a:rPr lang="en-NZ"/>
                        <a:t>Low</a:t>
                      </a:r>
                    </a:p>
                  </a:txBody>
                  <a:tcPr/>
                </a:tc>
                <a:tc>
                  <a:txBody>
                    <a:bodyPr/>
                    <a:lstStyle/>
                    <a:p>
                      <a:endParaRPr lang="en-NZ" dirty="0"/>
                    </a:p>
                  </a:txBody>
                  <a:tcPr/>
                </a:tc>
                <a:extLst>
                  <a:ext uri="{0D108BD9-81ED-4DB2-BD59-A6C34878D82A}">
                    <a16:rowId xmlns:a16="http://schemas.microsoft.com/office/drawing/2014/main" val="1410887294"/>
                  </a:ext>
                </a:extLst>
              </a:tr>
              <a:tr h="458538">
                <a:tc>
                  <a:txBody>
                    <a:bodyPr/>
                    <a:lstStyle/>
                    <a:p>
                      <a:r>
                        <a:rPr lang="en-US" sz="2000"/>
                        <a:t>Papakaainga housing</a:t>
                      </a:r>
                      <a:endParaRPr lang="en-NZ"/>
                    </a:p>
                  </a:txBody>
                  <a:tcPr/>
                </a:tc>
                <a:tc>
                  <a:txBody>
                    <a:bodyPr/>
                    <a:lstStyle/>
                    <a:p>
                      <a:r>
                        <a:rPr lang="en-NZ"/>
                        <a:t>Medium</a:t>
                      </a:r>
                    </a:p>
                  </a:txBody>
                  <a:tcPr/>
                </a:tc>
                <a:tc>
                  <a:txBody>
                    <a:bodyPr/>
                    <a:lstStyle/>
                    <a:p>
                      <a:endParaRPr lang="en-NZ"/>
                    </a:p>
                  </a:txBody>
                  <a:tcPr/>
                </a:tc>
                <a:extLst>
                  <a:ext uri="{0D108BD9-81ED-4DB2-BD59-A6C34878D82A}">
                    <a16:rowId xmlns:a16="http://schemas.microsoft.com/office/drawing/2014/main" val="1174582401"/>
                  </a:ext>
                </a:extLst>
              </a:tr>
              <a:tr h="458538">
                <a:tc>
                  <a:txBody>
                    <a:bodyPr/>
                    <a:lstStyle/>
                    <a:p>
                      <a:r>
                        <a:rPr lang="en-US" sz="2000" dirty="0"/>
                        <a:t>Social housing </a:t>
                      </a:r>
                      <a:endParaRPr lang="en-NZ" dirty="0"/>
                    </a:p>
                  </a:txBody>
                  <a:tcPr/>
                </a:tc>
                <a:tc>
                  <a:txBody>
                    <a:bodyPr/>
                    <a:lstStyle/>
                    <a:p>
                      <a:r>
                        <a:rPr lang="en-NZ"/>
                        <a:t>Low</a:t>
                      </a:r>
                    </a:p>
                  </a:txBody>
                  <a:tcPr/>
                </a:tc>
                <a:tc>
                  <a:txBody>
                    <a:bodyPr/>
                    <a:lstStyle/>
                    <a:p>
                      <a:endParaRPr lang="en-NZ"/>
                    </a:p>
                  </a:txBody>
                  <a:tcPr/>
                </a:tc>
                <a:extLst>
                  <a:ext uri="{0D108BD9-81ED-4DB2-BD59-A6C34878D82A}">
                    <a16:rowId xmlns:a16="http://schemas.microsoft.com/office/drawing/2014/main" val="2089347673"/>
                  </a:ext>
                </a:extLst>
              </a:tr>
              <a:tr h="45853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2000"/>
                        <a:t>Employment land</a:t>
                      </a:r>
                    </a:p>
                  </a:txBody>
                  <a:tcPr/>
                </a:tc>
                <a:tc>
                  <a:txBody>
                    <a:bodyPr/>
                    <a:lstStyle/>
                    <a:p>
                      <a:r>
                        <a:rPr lang="en-NZ"/>
                        <a:t>Medium</a:t>
                      </a:r>
                    </a:p>
                  </a:txBody>
                  <a:tcPr/>
                </a:tc>
                <a:tc>
                  <a:txBody>
                    <a:bodyPr/>
                    <a:lstStyle/>
                    <a:p>
                      <a:endParaRPr lang="en-NZ" dirty="0"/>
                    </a:p>
                  </a:txBody>
                  <a:tcPr/>
                </a:tc>
                <a:extLst>
                  <a:ext uri="{0D108BD9-81ED-4DB2-BD59-A6C34878D82A}">
                    <a16:rowId xmlns:a16="http://schemas.microsoft.com/office/drawing/2014/main" val="443430315"/>
                  </a:ext>
                </a:extLst>
              </a:tr>
              <a:tr h="458538">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2000"/>
                        <a:t>CBD revitilisation</a:t>
                      </a:r>
                    </a:p>
                  </a:txBody>
                  <a:tcPr/>
                </a:tc>
                <a:tc>
                  <a:txBody>
                    <a:bodyPr/>
                    <a:lstStyle/>
                    <a:p>
                      <a:r>
                        <a:rPr lang="en-NZ"/>
                        <a:t>Medium</a:t>
                      </a:r>
                    </a:p>
                  </a:txBody>
                  <a:tcPr/>
                </a:tc>
                <a:tc>
                  <a:txBody>
                    <a:bodyPr/>
                    <a:lstStyle/>
                    <a:p>
                      <a:endParaRPr lang="en-NZ"/>
                    </a:p>
                  </a:txBody>
                  <a:tcPr/>
                </a:tc>
                <a:extLst>
                  <a:ext uri="{0D108BD9-81ED-4DB2-BD59-A6C34878D82A}">
                    <a16:rowId xmlns:a16="http://schemas.microsoft.com/office/drawing/2014/main" val="2741851660"/>
                  </a:ext>
                </a:extLst>
              </a:tr>
              <a:tr h="458538">
                <a:tc>
                  <a:txBody>
                    <a:bodyPr/>
                    <a:lstStyle/>
                    <a:p>
                      <a:r>
                        <a:rPr lang="en-US" sz="2000" dirty="0"/>
                        <a:t>Directing density (3x3 Housing)</a:t>
                      </a:r>
                      <a:endParaRPr lang="en-NZ" dirty="0"/>
                    </a:p>
                  </a:txBody>
                  <a:tcPr/>
                </a:tc>
                <a:tc>
                  <a:txBody>
                    <a:bodyPr/>
                    <a:lstStyle/>
                    <a:p>
                      <a:r>
                        <a:rPr lang="en-NZ"/>
                        <a:t>Medium</a:t>
                      </a:r>
                    </a:p>
                  </a:txBody>
                  <a:tcPr/>
                </a:tc>
                <a:tc>
                  <a:txBody>
                    <a:bodyPr/>
                    <a:lstStyle/>
                    <a:p>
                      <a:endParaRPr lang="en-NZ" dirty="0"/>
                    </a:p>
                  </a:txBody>
                  <a:tcPr/>
                </a:tc>
                <a:extLst>
                  <a:ext uri="{0D108BD9-81ED-4DB2-BD59-A6C34878D82A}">
                    <a16:rowId xmlns:a16="http://schemas.microsoft.com/office/drawing/2014/main" val="350298161"/>
                  </a:ext>
                </a:extLst>
              </a:tr>
              <a:tr h="458538">
                <a:tc>
                  <a:txBody>
                    <a:bodyPr/>
                    <a:lstStyle/>
                    <a:p>
                      <a:r>
                        <a:rPr lang="en-US" sz="2000"/>
                        <a:t>Charities / Marae / Sports Clubs</a:t>
                      </a:r>
                      <a:endParaRPr lang="en-NZ"/>
                    </a:p>
                  </a:txBody>
                  <a:tcPr/>
                </a:tc>
                <a:tc>
                  <a:txBody>
                    <a:bodyPr/>
                    <a:lstStyle/>
                    <a:p>
                      <a:r>
                        <a:rPr lang="en-NZ"/>
                        <a:t>Medium</a:t>
                      </a:r>
                    </a:p>
                  </a:txBody>
                  <a:tcPr/>
                </a:tc>
                <a:tc>
                  <a:txBody>
                    <a:bodyPr/>
                    <a:lstStyle/>
                    <a:p>
                      <a:endParaRPr lang="en-NZ"/>
                    </a:p>
                  </a:txBody>
                  <a:tcPr/>
                </a:tc>
                <a:extLst>
                  <a:ext uri="{0D108BD9-81ED-4DB2-BD59-A6C34878D82A}">
                    <a16:rowId xmlns:a16="http://schemas.microsoft.com/office/drawing/2014/main" val="234628161"/>
                  </a:ext>
                </a:extLst>
              </a:tr>
              <a:tr h="458538">
                <a:tc>
                  <a:txBody>
                    <a:bodyPr/>
                    <a:lstStyle/>
                    <a:p>
                      <a:r>
                        <a:rPr lang="en-US" sz="2000"/>
                        <a:t>Water sensitive urban design </a:t>
                      </a:r>
                      <a:endParaRPr lang="en-NZ"/>
                    </a:p>
                  </a:txBody>
                  <a:tcPr/>
                </a:tc>
                <a:tc>
                  <a:txBody>
                    <a:bodyPr/>
                    <a:lstStyle/>
                    <a:p>
                      <a:r>
                        <a:rPr lang="en-NZ"/>
                        <a:t>Low </a:t>
                      </a:r>
                    </a:p>
                  </a:txBody>
                  <a:tcPr/>
                </a:tc>
                <a:tc>
                  <a:txBody>
                    <a:bodyPr/>
                    <a:lstStyle/>
                    <a:p>
                      <a:endParaRPr lang="en-NZ" dirty="0"/>
                    </a:p>
                  </a:txBody>
                  <a:tcPr/>
                </a:tc>
                <a:extLst>
                  <a:ext uri="{0D108BD9-81ED-4DB2-BD59-A6C34878D82A}">
                    <a16:rowId xmlns:a16="http://schemas.microsoft.com/office/drawing/2014/main" val="605105178"/>
                  </a:ext>
                </a:extLst>
              </a:tr>
            </a:tbl>
          </a:graphicData>
        </a:graphic>
      </p:graphicFrame>
    </p:spTree>
    <p:extLst>
      <p:ext uri="{BB962C8B-B14F-4D97-AF65-F5344CB8AC3E}">
        <p14:creationId xmlns:p14="http://schemas.microsoft.com/office/powerpoint/2010/main" val="1709379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D8BBB-4012-C542-FA4E-24CAF85016FD}"/>
              </a:ext>
            </a:extLst>
          </p:cNvPr>
          <p:cNvSpPr>
            <a:spLocks noGrp="1"/>
          </p:cNvSpPr>
          <p:nvPr>
            <p:ph type="title"/>
          </p:nvPr>
        </p:nvSpPr>
        <p:spPr/>
        <p:txBody>
          <a:bodyPr/>
          <a:lstStyle/>
          <a:p>
            <a:pPr algn="ctr"/>
            <a:r>
              <a:rPr lang="en-NZ" dirty="0"/>
              <a:t>Discussions / Questions</a:t>
            </a:r>
          </a:p>
        </p:txBody>
      </p:sp>
      <p:sp>
        <p:nvSpPr>
          <p:cNvPr id="3" name="Text Placeholder 2">
            <a:extLst>
              <a:ext uri="{FF2B5EF4-FFF2-40B4-BE49-F238E27FC236}">
                <a16:creationId xmlns:a16="http://schemas.microsoft.com/office/drawing/2014/main" id="{0C075740-40CF-F219-1108-F049031FE571}"/>
              </a:ext>
            </a:extLst>
          </p:cNvPr>
          <p:cNvSpPr>
            <a:spLocks noGrp="1"/>
          </p:cNvSpPr>
          <p:nvPr>
            <p:ph type="body" sz="quarter" idx="10"/>
          </p:nvPr>
        </p:nvSpPr>
        <p:spPr>
          <a:xfrm>
            <a:off x="735013" y="2044701"/>
            <a:ext cx="6632142" cy="4786030"/>
          </a:xfrm>
        </p:spPr>
        <p:txBody>
          <a:bodyPr/>
          <a:lstStyle/>
          <a:p>
            <a:r>
              <a:rPr lang="en-NZ"/>
              <a:t>Feedback</a:t>
            </a:r>
            <a:r>
              <a:rPr lang="en-NZ" dirty="0"/>
              <a:t> from DAC:</a:t>
            </a:r>
          </a:p>
          <a:p>
            <a:pPr marL="285750" indent="-285750">
              <a:buFont typeface="Arial" panose="020B0604020202020204" pitchFamily="34" charset="0"/>
              <a:buChar char="•"/>
            </a:pPr>
            <a:r>
              <a:rPr lang="en-NZ" dirty="0"/>
              <a:t>Cr P. Thompson - question around accessibility to public facilities for/in rural development</a:t>
            </a:r>
          </a:p>
          <a:p>
            <a:pPr marL="285750" indent="-285750">
              <a:buFont typeface="Arial" panose="020B0604020202020204" pitchFamily="34" charset="0"/>
              <a:buChar char="•"/>
            </a:pPr>
            <a:r>
              <a:rPr lang="en-NZ"/>
              <a:t>Alison Diaz</a:t>
            </a:r>
            <a:r>
              <a:rPr lang="en-NZ" dirty="0"/>
              <a:t> - Other climate considerations, e.g. eco builds, </a:t>
            </a:r>
            <a:r>
              <a:rPr lang="en-NZ" dirty="0" err="1"/>
              <a:t>ev</a:t>
            </a:r>
            <a:r>
              <a:rPr lang="en-NZ" dirty="0"/>
              <a:t> charging</a:t>
            </a:r>
          </a:p>
          <a:p>
            <a:pPr marL="285750" indent="-285750">
              <a:buFont typeface="Arial" panose="020B0604020202020204" pitchFamily="34" charset="0"/>
              <a:buChar char="•"/>
            </a:pPr>
            <a:r>
              <a:rPr lang="en-NZ" dirty="0"/>
              <a:t>Cr </a:t>
            </a:r>
            <a:r>
              <a:rPr lang="en-NZ"/>
              <a:t>Keir</a:t>
            </a:r>
            <a:r>
              <a:rPr lang="en-NZ" dirty="0"/>
              <a:t> – more work is needed in investigating other funding streams / mechanisms</a:t>
            </a:r>
          </a:p>
          <a:p>
            <a:pPr marL="285750" indent="-285750">
              <a:buFont typeface="Arial" panose="020B0604020202020204" pitchFamily="34" charset="0"/>
              <a:buChar char="•"/>
            </a:pPr>
            <a:r>
              <a:rPr lang="en-NZ" dirty="0"/>
              <a:t>Cr Patterson – would be more effective to use changes in our consenting process(es) to shift costs for developers, rather than incentives through </a:t>
            </a:r>
            <a:r>
              <a:rPr lang="en-NZ" dirty="0" err="1"/>
              <a:t>DCP</a:t>
            </a:r>
            <a:endParaRPr lang="en-NZ" dirty="0"/>
          </a:p>
        </p:txBody>
      </p:sp>
    </p:spTree>
    <p:extLst>
      <p:ext uri="{BB962C8B-B14F-4D97-AF65-F5344CB8AC3E}">
        <p14:creationId xmlns:p14="http://schemas.microsoft.com/office/powerpoint/2010/main" val="398760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a:xfrm>
            <a:off x="735061" y="252211"/>
            <a:ext cx="9221689" cy="1144534"/>
          </a:xfrm>
        </p:spPr>
        <p:txBody>
          <a:bodyPr/>
          <a:lstStyle/>
          <a:p>
            <a:pPr algn="ctr"/>
            <a:r>
              <a:rPr lang="en-US" dirty="0"/>
              <a:t>Development Contributions 101</a:t>
            </a:r>
          </a:p>
        </p:txBody>
      </p:sp>
      <p:sp>
        <p:nvSpPr>
          <p:cNvPr id="3" name="Content Placeholder 2">
            <a:extLst>
              <a:ext uri="{FF2B5EF4-FFF2-40B4-BE49-F238E27FC236}">
                <a16:creationId xmlns:a16="http://schemas.microsoft.com/office/drawing/2014/main" id="{B2627336-38E0-0137-5CA2-3015413C48E8}"/>
              </a:ext>
            </a:extLst>
          </p:cNvPr>
          <p:cNvSpPr>
            <a:spLocks noGrp="1"/>
          </p:cNvSpPr>
          <p:nvPr>
            <p:ph idx="1"/>
          </p:nvPr>
        </p:nvSpPr>
        <p:spPr>
          <a:xfrm>
            <a:off x="735062" y="1527243"/>
            <a:ext cx="9221689" cy="5281715"/>
          </a:xfrm>
        </p:spPr>
        <p:txBody>
          <a:bodyPr/>
          <a:lstStyle/>
          <a:p>
            <a:pPr>
              <a:lnSpc>
                <a:spcPct val="107000"/>
              </a:lnSpc>
              <a:spcAft>
                <a:spcPts val="800"/>
              </a:spcAft>
            </a:pPr>
            <a:r>
              <a:rPr lang="en-NZ" sz="2400" kern="100" dirty="0">
                <a:effectLst/>
                <a:latin typeface="Calibri" panose="020F0502020204030204" pitchFamily="34" charset="0"/>
                <a:ea typeface="Calibri" panose="020F0502020204030204" pitchFamily="34" charset="0"/>
                <a:cs typeface="Calibri" panose="020F0502020204030204" pitchFamily="34" charset="0"/>
              </a:rPr>
              <a:t>The purpose of the DC policy is to: </a:t>
            </a:r>
            <a:endParaRPr lang="en-NZ"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2400" kern="100" dirty="0">
                <a:effectLst/>
                <a:latin typeface="Calibri" panose="020F0502020204030204" pitchFamily="34" charset="0"/>
                <a:ea typeface="Calibri" panose="020F0502020204030204" pitchFamily="34" charset="0"/>
                <a:cs typeface="Calibri" panose="020F0502020204030204" pitchFamily="34" charset="0"/>
              </a:rPr>
              <a:t>a) Ensure that new development contributes fairly to the funding of Council’s infrastructure; </a:t>
            </a:r>
            <a:endParaRPr lang="en-NZ"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2400" kern="100" dirty="0">
                <a:effectLst/>
                <a:latin typeface="Calibri" panose="020F0502020204030204" pitchFamily="34" charset="0"/>
                <a:ea typeface="Calibri" panose="020F0502020204030204" pitchFamily="34" charset="0"/>
                <a:cs typeface="Calibri" panose="020F0502020204030204" pitchFamily="34" charset="0"/>
              </a:rPr>
              <a:t>b) Establish a policy framework for the calculation and application of development contributions; </a:t>
            </a:r>
            <a:endParaRPr lang="en-NZ"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2400" kern="100" dirty="0">
                <a:effectLst/>
                <a:latin typeface="Calibri" panose="020F0502020204030204" pitchFamily="34" charset="0"/>
                <a:ea typeface="Calibri" panose="020F0502020204030204" pitchFamily="34" charset="0"/>
                <a:cs typeface="Calibri" panose="020F0502020204030204" pitchFamily="34" charset="0"/>
              </a:rPr>
              <a:t>c) Set development contribution levies at a level which enables the provision of infrastructure to accommodate growth and delivers on strategic outcomes.</a:t>
            </a:r>
            <a:endParaRPr lang="en-NZ"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984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a:xfrm>
            <a:off x="735061" y="145473"/>
            <a:ext cx="9221689" cy="855754"/>
          </a:xfrm>
        </p:spPr>
        <p:txBody>
          <a:bodyPr/>
          <a:lstStyle/>
          <a:p>
            <a:pPr algn="ctr"/>
            <a:r>
              <a:rPr lang="en-US" dirty="0"/>
              <a:t>Development Contributions 101</a:t>
            </a:r>
          </a:p>
        </p:txBody>
      </p:sp>
      <p:sp>
        <p:nvSpPr>
          <p:cNvPr id="3" name="Content Placeholder 2">
            <a:extLst>
              <a:ext uri="{FF2B5EF4-FFF2-40B4-BE49-F238E27FC236}">
                <a16:creationId xmlns:a16="http://schemas.microsoft.com/office/drawing/2014/main" id="{B2627336-38E0-0137-5CA2-3015413C48E8}"/>
              </a:ext>
            </a:extLst>
          </p:cNvPr>
          <p:cNvSpPr>
            <a:spLocks noGrp="1"/>
          </p:cNvSpPr>
          <p:nvPr>
            <p:ph idx="1"/>
          </p:nvPr>
        </p:nvSpPr>
        <p:spPr>
          <a:xfrm>
            <a:off x="735062" y="1143000"/>
            <a:ext cx="9221689" cy="4831773"/>
          </a:xfrm>
        </p:spPr>
        <p:txBody>
          <a:bodyPr/>
          <a:lstStyle/>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Calibri" panose="020F0502020204030204" pitchFamily="34" charset="0"/>
              </a:rPr>
              <a:t>Waikato district has experienced significant growth over the past decade which is forecast to continue across the District. </a:t>
            </a: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Calibri" panose="020F0502020204030204" pitchFamily="34" charset="0"/>
              </a:rPr>
              <a:t>Over the next decade a large proportion of this additional growth (approximately 75%) is forecasted to be in the District’s towns and villages. </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Calibri" panose="020F0502020204030204" pitchFamily="34" charset="0"/>
              </a:rPr>
              <a:t>This growth comes with challenges, particularly around how to fund the infrastructure to support this growth. </a:t>
            </a: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Calibri" panose="020F0502020204030204" pitchFamily="34" charset="0"/>
              </a:rPr>
              <a:t>A range of funding sources is available to Council including rates, grants, subsidies and development contributions. </a:t>
            </a: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Calibri" panose="020F0502020204030204" pitchFamily="34" charset="0"/>
              </a:rPr>
              <a:t>Development Contributions are a tool to help fund the growth portion of Council’s Capital Works.</a:t>
            </a:r>
          </a:p>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Calibri" panose="020F0502020204030204" pitchFamily="34" charset="0"/>
              </a:rPr>
              <a:t>Council’s position is that “growth funds growth”, however, a balance point must </a:t>
            </a:r>
            <a:r>
              <a:rPr lang="en-NZ" sz="1800" kern="100" dirty="0">
                <a:latin typeface="Calibri" panose="020F0502020204030204" pitchFamily="34" charset="0"/>
                <a:ea typeface="Calibri" panose="020F0502020204030204" pitchFamily="34" charset="0"/>
                <a:cs typeface="Calibri" panose="020F0502020204030204" pitchFamily="34" charset="0"/>
              </a:rPr>
              <a:t>be struck in order to help fund what is needed, while also enabling development to happen.</a:t>
            </a:r>
            <a:endParaRPr lang="en-NZ"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47179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4DC0-4A62-1E71-DA6E-DCEF2C1B669E}"/>
              </a:ext>
            </a:extLst>
          </p:cNvPr>
          <p:cNvSpPr>
            <a:spLocks noGrp="1"/>
          </p:cNvSpPr>
          <p:nvPr>
            <p:ph type="title"/>
          </p:nvPr>
        </p:nvSpPr>
        <p:spPr>
          <a:xfrm>
            <a:off x="735061" y="95684"/>
            <a:ext cx="9221689" cy="894332"/>
          </a:xfrm>
        </p:spPr>
        <p:txBody>
          <a:bodyPr/>
          <a:lstStyle/>
          <a:p>
            <a:pPr algn="ctr"/>
            <a:r>
              <a:rPr lang="en-NZ" dirty="0"/>
              <a:t>Where the DC Policy sits within the Council framework</a:t>
            </a:r>
          </a:p>
        </p:txBody>
      </p:sp>
      <p:sp>
        <p:nvSpPr>
          <p:cNvPr id="4" name="TextBox 3">
            <a:extLst>
              <a:ext uri="{FF2B5EF4-FFF2-40B4-BE49-F238E27FC236}">
                <a16:creationId xmlns:a16="http://schemas.microsoft.com/office/drawing/2014/main" id="{3917E9CF-689A-8D50-40FB-B8ED8D9D5A9E}"/>
              </a:ext>
            </a:extLst>
          </p:cNvPr>
          <p:cNvSpPr txBox="1"/>
          <p:nvPr/>
        </p:nvSpPr>
        <p:spPr>
          <a:xfrm>
            <a:off x="6031920" y="1045989"/>
            <a:ext cx="4395355" cy="923330"/>
          </a:xfrm>
          <a:prstGeom prst="rect">
            <a:avLst/>
          </a:prstGeom>
          <a:noFill/>
          <a:ln>
            <a:solidFill>
              <a:schemeClr val="tx1"/>
            </a:solidFill>
          </a:ln>
        </p:spPr>
        <p:txBody>
          <a:bodyPr wrap="square" rtlCol="0">
            <a:spAutoFit/>
          </a:bodyPr>
          <a:lstStyle/>
          <a:p>
            <a:pPr algn="ctr"/>
            <a:r>
              <a:rPr lang="en-NZ" sz="3600" dirty="0"/>
              <a:t>Community Outcomes</a:t>
            </a:r>
          </a:p>
          <a:p>
            <a:pPr algn="ctr"/>
            <a:r>
              <a:rPr lang="en-NZ" dirty="0"/>
              <a:t>(In the </a:t>
            </a:r>
            <a:r>
              <a:rPr lang="en-NZ" dirty="0" err="1"/>
              <a:t>LTP</a:t>
            </a:r>
            <a:r>
              <a:rPr lang="en-NZ" dirty="0"/>
              <a:t>, based on the four </a:t>
            </a:r>
            <a:r>
              <a:rPr lang="en-NZ" dirty="0" err="1"/>
              <a:t>Wellbeings</a:t>
            </a:r>
            <a:r>
              <a:rPr lang="en-NZ" dirty="0"/>
              <a:t>)</a:t>
            </a:r>
          </a:p>
        </p:txBody>
      </p:sp>
      <p:sp>
        <p:nvSpPr>
          <p:cNvPr id="5" name="TextBox 4">
            <a:extLst>
              <a:ext uri="{FF2B5EF4-FFF2-40B4-BE49-F238E27FC236}">
                <a16:creationId xmlns:a16="http://schemas.microsoft.com/office/drawing/2014/main" id="{DB2CA04D-9F82-77EE-1913-3306D0514629}"/>
              </a:ext>
            </a:extLst>
          </p:cNvPr>
          <p:cNvSpPr txBox="1"/>
          <p:nvPr/>
        </p:nvSpPr>
        <p:spPr>
          <a:xfrm>
            <a:off x="231502" y="2329627"/>
            <a:ext cx="4395355" cy="1200329"/>
          </a:xfrm>
          <a:prstGeom prst="rect">
            <a:avLst/>
          </a:prstGeom>
          <a:noFill/>
          <a:ln>
            <a:solidFill>
              <a:schemeClr val="tx1"/>
            </a:solidFill>
          </a:ln>
        </p:spPr>
        <p:txBody>
          <a:bodyPr wrap="square" rtlCol="0">
            <a:spAutoFit/>
          </a:bodyPr>
          <a:lstStyle/>
          <a:p>
            <a:pPr algn="ctr"/>
            <a:r>
              <a:rPr lang="en-NZ" sz="3600" dirty="0"/>
              <a:t>Strategic Priorities</a:t>
            </a:r>
          </a:p>
          <a:p>
            <a:pPr algn="ctr"/>
            <a:r>
              <a:rPr lang="en-NZ" dirty="0"/>
              <a:t>(aiming to bring about the Community Outcomes)</a:t>
            </a:r>
          </a:p>
        </p:txBody>
      </p:sp>
      <p:sp>
        <p:nvSpPr>
          <p:cNvPr id="6" name="TextBox 5">
            <a:extLst>
              <a:ext uri="{FF2B5EF4-FFF2-40B4-BE49-F238E27FC236}">
                <a16:creationId xmlns:a16="http://schemas.microsoft.com/office/drawing/2014/main" id="{B67523B3-4D20-614C-91A8-824B27751C24}"/>
              </a:ext>
            </a:extLst>
          </p:cNvPr>
          <p:cNvSpPr txBox="1"/>
          <p:nvPr/>
        </p:nvSpPr>
        <p:spPr>
          <a:xfrm>
            <a:off x="231503" y="5092331"/>
            <a:ext cx="4395354" cy="1477328"/>
          </a:xfrm>
          <a:prstGeom prst="rect">
            <a:avLst/>
          </a:prstGeom>
          <a:noFill/>
          <a:ln>
            <a:solidFill>
              <a:schemeClr val="tx1"/>
            </a:solidFill>
          </a:ln>
        </p:spPr>
        <p:txBody>
          <a:bodyPr wrap="square" rtlCol="0">
            <a:spAutoFit/>
          </a:bodyPr>
          <a:lstStyle/>
          <a:p>
            <a:pPr algn="ctr"/>
            <a:r>
              <a:rPr lang="en-NZ" sz="3600" dirty="0"/>
              <a:t>Development Contributions Policy</a:t>
            </a:r>
          </a:p>
          <a:p>
            <a:pPr algn="ctr"/>
            <a:r>
              <a:rPr lang="en-NZ" dirty="0"/>
              <a:t>(</a:t>
            </a:r>
            <a:r>
              <a:rPr lang="en-NZ" u="sng" dirty="0"/>
              <a:t>one</a:t>
            </a:r>
            <a:r>
              <a:rPr lang="en-NZ" dirty="0"/>
              <a:t> of the funding sources)</a:t>
            </a:r>
          </a:p>
        </p:txBody>
      </p:sp>
      <p:sp>
        <p:nvSpPr>
          <p:cNvPr id="17" name="TextBox 16">
            <a:extLst>
              <a:ext uri="{FF2B5EF4-FFF2-40B4-BE49-F238E27FC236}">
                <a16:creationId xmlns:a16="http://schemas.microsoft.com/office/drawing/2014/main" id="{F2016788-5882-B41F-2A21-9B626F141B7F}"/>
              </a:ext>
            </a:extLst>
          </p:cNvPr>
          <p:cNvSpPr txBox="1"/>
          <p:nvPr/>
        </p:nvSpPr>
        <p:spPr>
          <a:xfrm>
            <a:off x="6026727" y="3118533"/>
            <a:ext cx="4395355" cy="1754326"/>
          </a:xfrm>
          <a:prstGeom prst="rect">
            <a:avLst/>
          </a:prstGeom>
          <a:noFill/>
          <a:ln>
            <a:solidFill>
              <a:schemeClr val="tx1"/>
            </a:solidFill>
          </a:ln>
        </p:spPr>
        <p:txBody>
          <a:bodyPr wrap="square" rtlCol="0">
            <a:spAutoFit/>
          </a:bodyPr>
          <a:lstStyle/>
          <a:p>
            <a:pPr algn="ctr"/>
            <a:r>
              <a:rPr lang="en-NZ" sz="3600" dirty="0"/>
              <a:t>AMPs and Work Programmes/Plans</a:t>
            </a:r>
          </a:p>
          <a:p>
            <a:pPr algn="ctr"/>
            <a:r>
              <a:rPr lang="en-NZ" dirty="0"/>
              <a:t>(aiming to bring about the Strategic Priorities)</a:t>
            </a:r>
          </a:p>
        </p:txBody>
      </p:sp>
      <p:sp>
        <p:nvSpPr>
          <p:cNvPr id="19" name="Arrow: Down 18">
            <a:extLst>
              <a:ext uri="{FF2B5EF4-FFF2-40B4-BE49-F238E27FC236}">
                <a16:creationId xmlns:a16="http://schemas.microsoft.com/office/drawing/2014/main" id="{662ED56F-4947-4F0D-E52B-3DF4377C383D}"/>
              </a:ext>
            </a:extLst>
          </p:cNvPr>
          <p:cNvSpPr/>
          <p:nvPr/>
        </p:nvSpPr>
        <p:spPr>
          <a:xfrm rot="3205687">
            <a:off x="5144741" y="1588254"/>
            <a:ext cx="433512" cy="1144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0" name="Arrow: Down 19">
            <a:extLst>
              <a:ext uri="{FF2B5EF4-FFF2-40B4-BE49-F238E27FC236}">
                <a16:creationId xmlns:a16="http://schemas.microsoft.com/office/drawing/2014/main" id="{DC2C0D94-0311-A6AD-3147-9963CC57BA14}"/>
              </a:ext>
            </a:extLst>
          </p:cNvPr>
          <p:cNvSpPr/>
          <p:nvPr/>
        </p:nvSpPr>
        <p:spPr>
          <a:xfrm rot="17987335">
            <a:off x="5129149" y="3041889"/>
            <a:ext cx="433512" cy="1144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1" name="Arrow: Down 20">
            <a:extLst>
              <a:ext uri="{FF2B5EF4-FFF2-40B4-BE49-F238E27FC236}">
                <a16:creationId xmlns:a16="http://schemas.microsoft.com/office/drawing/2014/main" id="{481CE456-E418-98AD-E338-3D54AE867DF7}"/>
              </a:ext>
            </a:extLst>
          </p:cNvPr>
          <p:cNvSpPr/>
          <p:nvPr/>
        </p:nvSpPr>
        <p:spPr>
          <a:xfrm rot="3691430">
            <a:off x="5092967" y="4688134"/>
            <a:ext cx="433512" cy="11445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272845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B91EAC-F38D-53B0-5F08-8168DC0917ED}"/>
              </a:ext>
            </a:extLst>
          </p:cNvPr>
          <p:cNvSpPr>
            <a:spLocks noGrp="1"/>
          </p:cNvSpPr>
          <p:nvPr>
            <p:ph type="title"/>
          </p:nvPr>
        </p:nvSpPr>
        <p:spPr>
          <a:xfrm>
            <a:off x="735061" y="241156"/>
            <a:ext cx="9221689" cy="624606"/>
          </a:xfrm>
        </p:spPr>
        <p:txBody>
          <a:bodyPr/>
          <a:lstStyle/>
          <a:p>
            <a:pPr algn="ctr"/>
            <a:r>
              <a:rPr lang="en-US" dirty="0"/>
              <a:t>How we apply the policy</a:t>
            </a:r>
          </a:p>
        </p:txBody>
      </p:sp>
      <p:pic>
        <p:nvPicPr>
          <p:cNvPr id="3" name="Picture 2">
            <a:extLst>
              <a:ext uri="{FF2B5EF4-FFF2-40B4-BE49-F238E27FC236}">
                <a16:creationId xmlns:a16="http://schemas.microsoft.com/office/drawing/2014/main" id="{A9701E98-1A27-D486-7EDA-82B7890E95FB}"/>
              </a:ext>
            </a:extLst>
          </p:cNvPr>
          <p:cNvPicPr>
            <a:picLocks noChangeAspect="1"/>
          </p:cNvPicPr>
          <p:nvPr/>
        </p:nvPicPr>
        <p:blipFill rotWithShape="1">
          <a:blip r:embed="rId2"/>
          <a:srcRect b="83921"/>
          <a:stretch/>
        </p:blipFill>
        <p:spPr>
          <a:xfrm>
            <a:off x="262612" y="1088072"/>
            <a:ext cx="10166587" cy="927763"/>
          </a:xfrm>
          <a:prstGeom prst="rect">
            <a:avLst/>
          </a:prstGeom>
        </p:spPr>
      </p:pic>
      <p:pic>
        <p:nvPicPr>
          <p:cNvPr id="5" name="Picture 4">
            <a:extLst>
              <a:ext uri="{FF2B5EF4-FFF2-40B4-BE49-F238E27FC236}">
                <a16:creationId xmlns:a16="http://schemas.microsoft.com/office/drawing/2014/main" id="{AD281BBF-4771-CCA7-DA5C-B3A36B84CD93}"/>
              </a:ext>
            </a:extLst>
          </p:cNvPr>
          <p:cNvPicPr>
            <a:picLocks noChangeAspect="1"/>
          </p:cNvPicPr>
          <p:nvPr/>
        </p:nvPicPr>
        <p:blipFill>
          <a:blip r:embed="rId3"/>
          <a:stretch>
            <a:fillRect/>
          </a:stretch>
        </p:blipFill>
        <p:spPr>
          <a:xfrm>
            <a:off x="262612" y="2015835"/>
            <a:ext cx="10276367" cy="5302683"/>
          </a:xfrm>
          <a:prstGeom prst="rect">
            <a:avLst/>
          </a:prstGeom>
        </p:spPr>
      </p:pic>
    </p:spTree>
    <p:extLst>
      <p:ext uri="{BB962C8B-B14F-4D97-AF65-F5344CB8AC3E}">
        <p14:creationId xmlns:p14="http://schemas.microsoft.com/office/powerpoint/2010/main" val="296630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7C315-DF06-ECD9-3C1F-9C8214B768F0}"/>
              </a:ext>
            </a:extLst>
          </p:cNvPr>
          <p:cNvPicPr>
            <a:picLocks noChangeAspect="1"/>
          </p:cNvPicPr>
          <p:nvPr/>
        </p:nvPicPr>
        <p:blipFill>
          <a:blip r:embed="rId2"/>
          <a:stretch>
            <a:fillRect/>
          </a:stretch>
        </p:blipFill>
        <p:spPr>
          <a:xfrm>
            <a:off x="381040" y="1806492"/>
            <a:ext cx="9929729" cy="2440936"/>
          </a:xfrm>
          <a:prstGeom prst="rect">
            <a:avLst/>
          </a:prstGeom>
        </p:spPr>
      </p:pic>
      <p:sp>
        <p:nvSpPr>
          <p:cNvPr id="7" name="Title 1">
            <a:extLst>
              <a:ext uri="{FF2B5EF4-FFF2-40B4-BE49-F238E27FC236}">
                <a16:creationId xmlns:a16="http://schemas.microsoft.com/office/drawing/2014/main" id="{76B91EAC-F38D-53B0-5F08-8168DC0917ED}"/>
              </a:ext>
            </a:extLst>
          </p:cNvPr>
          <p:cNvSpPr>
            <a:spLocks noGrp="1"/>
          </p:cNvSpPr>
          <p:nvPr>
            <p:ph type="title"/>
          </p:nvPr>
        </p:nvSpPr>
        <p:spPr>
          <a:xfrm>
            <a:off x="735061" y="250884"/>
            <a:ext cx="9221689" cy="867797"/>
          </a:xfrm>
        </p:spPr>
        <p:txBody>
          <a:bodyPr/>
          <a:lstStyle/>
          <a:p>
            <a:pPr algn="ctr"/>
            <a:r>
              <a:rPr lang="en-US" dirty="0"/>
              <a:t>How we apply the policy</a:t>
            </a:r>
          </a:p>
        </p:txBody>
      </p:sp>
    </p:spTree>
    <p:extLst>
      <p:ext uri="{BB962C8B-B14F-4D97-AF65-F5344CB8AC3E}">
        <p14:creationId xmlns:p14="http://schemas.microsoft.com/office/powerpoint/2010/main" val="54160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29D3F5-DF70-5432-A725-A9DF0F85B938}"/>
              </a:ext>
            </a:extLst>
          </p:cNvPr>
          <p:cNvPicPr>
            <a:picLocks noChangeAspect="1"/>
          </p:cNvPicPr>
          <p:nvPr/>
        </p:nvPicPr>
        <p:blipFill>
          <a:blip r:embed="rId2"/>
          <a:stretch>
            <a:fillRect/>
          </a:stretch>
        </p:blipFill>
        <p:spPr>
          <a:xfrm>
            <a:off x="57546" y="2322658"/>
            <a:ext cx="10634267" cy="5237017"/>
          </a:xfrm>
          <a:prstGeom prst="rect">
            <a:avLst/>
          </a:prstGeom>
        </p:spPr>
      </p:pic>
      <p:grpSp>
        <p:nvGrpSpPr>
          <p:cNvPr id="3" name="Group 2">
            <a:extLst>
              <a:ext uri="{FF2B5EF4-FFF2-40B4-BE49-F238E27FC236}">
                <a16:creationId xmlns:a16="http://schemas.microsoft.com/office/drawing/2014/main" id="{8F1F89E6-D1C0-15AB-DA21-7B1852DC1190}"/>
              </a:ext>
            </a:extLst>
          </p:cNvPr>
          <p:cNvGrpSpPr/>
          <p:nvPr/>
        </p:nvGrpSpPr>
        <p:grpSpPr>
          <a:xfrm>
            <a:off x="0" y="386121"/>
            <a:ext cx="10520399" cy="1567370"/>
            <a:chOff x="289597" y="1186221"/>
            <a:chExt cx="10112616" cy="1306219"/>
          </a:xfrm>
        </p:grpSpPr>
        <p:pic>
          <p:nvPicPr>
            <p:cNvPr id="4" name="Picture 3">
              <a:extLst>
                <a:ext uri="{FF2B5EF4-FFF2-40B4-BE49-F238E27FC236}">
                  <a16:creationId xmlns:a16="http://schemas.microsoft.com/office/drawing/2014/main" id="{574F1D0A-0BAC-D854-911A-A4AE0F6A35FE}"/>
                </a:ext>
              </a:extLst>
            </p:cNvPr>
            <p:cNvPicPr>
              <a:picLocks noChangeAspect="1"/>
            </p:cNvPicPr>
            <p:nvPr/>
          </p:nvPicPr>
          <p:blipFill>
            <a:blip r:embed="rId3"/>
            <a:stretch>
              <a:fillRect/>
            </a:stretch>
          </p:blipFill>
          <p:spPr>
            <a:xfrm>
              <a:off x="289597" y="1186221"/>
              <a:ext cx="10112616" cy="1051651"/>
            </a:xfrm>
            <a:prstGeom prst="rect">
              <a:avLst/>
            </a:prstGeom>
          </p:spPr>
        </p:pic>
        <p:pic>
          <p:nvPicPr>
            <p:cNvPr id="5" name="Picture 4">
              <a:extLst>
                <a:ext uri="{FF2B5EF4-FFF2-40B4-BE49-F238E27FC236}">
                  <a16:creationId xmlns:a16="http://schemas.microsoft.com/office/drawing/2014/main" id="{EEDB42FC-6B97-F153-7221-BDA38B6C196A}"/>
                </a:ext>
              </a:extLst>
            </p:cNvPr>
            <p:cNvPicPr>
              <a:picLocks noChangeAspect="1"/>
            </p:cNvPicPr>
            <p:nvPr/>
          </p:nvPicPr>
          <p:blipFill>
            <a:blip r:embed="rId4"/>
            <a:stretch>
              <a:fillRect/>
            </a:stretch>
          </p:blipFill>
          <p:spPr>
            <a:xfrm>
              <a:off x="403907" y="2256200"/>
              <a:ext cx="9998306" cy="236240"/>
            </a:xfrm>
            <a:prstGeom prst="rect">
              <a:avLst/>
            </a:prstGeom>
          </p:spPr>
        </p:pic>
      </p:grpSp>
    </p:spTree>
    <p:extLst>
      <p:ext uri="{BB962C8B-B14F-4D97-AF65-F5344CB8AC3E}">
        <p14:creationId xmlns:p14="http://schemas.microsoft.com/office/powerpoint/2010/main" val="387301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5FCAF9-3F08-2005-C56D-6E8AD0F2F7F2}"/>
              </a:ext>
            </a:extLst>
          </p:cNvPr>
          <p:cNvPicPr>
            <a:picLocks noChangeAspect="1"/>
          </p:cNvPicPr>
          <p:nvPr/>
        </p:nvPicPr>
        <p:blipFill>
          <a:blip r:embed="rId2"/>
          <a:stretch>
            <a:fillRect/>
          </a:stretch>
        </p:blipFill>
        <p:spPr>
          <a:xfrm>
            <a:off x="0" y="0"/>
            <a:ext cx="5237018" cy="7541306"/>
          </a:xfrm>
          <a:prstGeom prst="rect">
            <a:avLst/>
          </a:prstGeom>
        </p:spPr>
      </p:pic>
      <p:pic>
        <p:nvPicPr>
          <p:cNvPr id="8" name="Picture 7">
            <a:extLst>
              <a:ext uri="{FF2B5EF4-FFF2-40B4-BE49-F238E27FC236}">
                <a16:creationId xmlns:a16="http://schemas.microsoft.com/office/drawing/2014/main" id="{D9DFBDF9-1610-EBD3-EB85-2AB3B61361AC}"/>
              </a:ext>
            </a:extLst>
          </p:cNvPr>
          <p:cNvPicPr>
            <a:picLocks noChangeAspect="1"/>
          </p:cNvPicPr>
          <p:nvPr/>
        </p:nvPicPr>
        <p:blipFill>
          <a:blip r:embed="rId3"/>
          <a:stretch>
            <a:fillRect/>
          </a:stretch>
        </p:blipFill>
        <p:spPr>
          <a:xfrm>
            <a:off x="5345906" y="106029"/>
            <a:ext cx="5133109" cy="7347615"/>
          </a:xfrm>
          <a:prstGeom prst="rect">
            <a:avLst/>
          </a:prstGeom>
        </p:spPr>
      </p:pic>
    </p:spTree>
    <p:extLst>
      <p:ext uri="{BB962C8B-B14F-4D97-AF65-F5344CB8AC3E}">
        <p14:creationId xmlns:p14="http://schemas.microsoft.com/office/powerpoint/2010/main" val="3501096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DRMSDIP" val="DIP0"/>
</p:tagLst>
</file>

<file path=ppt/theme/theme1.xml><?xml version="1.0" encoding="utf-8"?>
<a:theme xmlns:a="http://schemas.openxmlformats.org/drawingml/2006/main" name="Office Theme">
  <a:themeElements>
    <a:clrScheme name="WDC NEW">
      <a:dk1>
        <a:srgbClr val="000000"/>
      </a:dk1>
      <a:lt1>
        <a:srgbClr val="FFFFFF"/>
      </a:lt1>
      <a:dk2>
        <a:srgbClr val="008AB1"/>
      </a:dk2>
      <a:lt2>
        <a:srgbClr val="535659"/>
      </a:lt2>
      <a:accent1>
        <a:srgbClr val="E30520"/>
      </a:accent1>
      <a:accent2>
        <a:srgbClr val="FFED00"/>
      </a:accent2>
      <a:accent3>
        <a:srgbClr val="A5A5A5"/>
      </a:accent3>
      <a:accent4>
        <a:srgbClr val="008AB1"/>
      </a:accent4>
      <a:accent5>
        <a:srgbClr val="FEFFFF"/>
      </a:accent5>
      <a:accent6>
        <a:srgbClr val="000000"/>
      </a:accent6>
      <a:hlink>
        <a:srgbClr val="008AB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26916A6CEB52409F11E7FA24022EF8" ma:contentTypeVersion="4" ma:contentTypeDescription="Create a new document." ma:contentTypeScope="" ma:versionID="d34efc3e7a958efa5e89188a1c3d1d68">
  <xsd:schema xmlns:xsd="http://www.w3.org/2001/XMLSchema" xmlns:xs="http://www.w3.org/2001/XMLSchema" xmlns:p="http://schemas.microsoft.com/office/2006/metadata/properties" xmlns:ns2="76a4eae9-f630-497e-988d-3ec914de2a6a" xmlns:ns3="01e9b872-8522-43dd-9819-17b75bc012fb" targetNamespace="http://schemas.microsoft.com/office/2006/metadata/properties" ma:root="true" ma:fieldsID="1dcd6187c83763721c6298f8b375d05a" ns2:_="" ns3:_="">
    <xsd:import namespace="76a4eae9-f630-497e-988d-3ec914de2a6a"/>
    <xsd:import namespace="01e9b872-8522-43dd-9819-17b75bc012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4eae9-f630-497e-988d-3ec914de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9b872-8522-43dd-9819-17b75bc012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0A49B1-C830-4289-B1FF-CB03C940BE0D}">
  <ds:schemaRefs>
    <ds:schemaRef ds:uri="http://schemas.microsoft.com/sharepoint/v3/contenttype/forms"/>
  </ds:schemaRefs>
</ds:datastoreItem>
</file>

<file path=customXml/itemProps2.xml><?xml version="1.0" encoding="utf-8"?>
<ds:datastoreItem xmlns:ds="http://schemas.openxmlformats.org/officeDocument/2006/customXml" ds:itemID="{8611406A-6843-4CD0-A9B7-1AD60AC0E997}"/>
</file>

<file path=customXml/itemProps3.xml><?xml version="1.0" encoding="utf-8"?>
<ds:datastoreItem xmlns:ds="http://schemas.openxmlformats.org/officeDocument/2006/customXml" ds:itemID="{10D6C86F-9A10-4329-A033-AA057F8111BF}">
  <ds:schemaRefs>
    <ds:schemaRef ds:uri="ad714a22-f1e7-4063-9cf3-37ab1c00ae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39b672d-64d7-474c-b310-0d995eb1d53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WDC Do It Right PowerPoint (Internal Only)</Template>
  <TotalTime>5090</TotalTime>
  <Words>1370</Words>
  <Application>Microsoft Office PowerPoint</Application>
  <PresentationFormat>Custom</PresentationFormat>
  <Paragraphs>149</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Development Contributions Policy  Review – Setting the Scope</vt:lpstr>
      <vt:lpstr>Intro / Purpose and Objectives of the Workshop</vt:lpstr>
      <vt:lpstr>Development Contributions 101</vt:lpstr>
      <vt:lpstr>Development Contributions 101</vt:lpstr>
      <vt:lpstr>Where the DC Policy sits within the Council framework</vt:lpstr>
      <vt:lpstr>How we apply the policy</vt:lpstr>
      <vt:lpstr>How we apply the policy</vt:lpstr>
      <vt:lpstr>PowerPoint Presentation</vt:lpstr>
      <vt:lpstr>PowerPoint Presentation</vt:lpstr>
      <vt:lpstr>PowerPoint Presentation</vt:lpstr>
      <vt:lpstr>PowerPoint Presentation</vt:lpstr>
      <vt:lpstr>Drivers for a review of the DC Policy </vt:lpstr>
      <vt:lpstr>The outcome of these drivers on the current review</vt:lpstr>
      <vt:lpstr>Option 1 - Things we need to change – The “Must Do”</vt:lpstr>
      <vt:lpstr>Option 2 - Things we want to change – The “Should Do”</vt:lpstr>
      <vt:lpstr>Option 3 - Things it is possible to change – The “Could Do”</vt:lpstr>
      <vt:lpstr>PowerPoint Presentation</vt:lpstr>
      <vt:lpstr>Reality of implementing these items</vt:lpstr>
      <vt:lpstr>Staff Recommendations – “Building the Package”</vt:lpstr>
      <vt:lpstr>Option 3 - Expanded</vt:lpstr>
      <vt:lpstr>WDC Community Outcomes</vt:lpstr>
      <vt:lpstr>WDC Strategic Priorities</vt:lpstr>
      <vt:lpstr>Discussion Time</vt:lpstr>
      <vt:lpstr>Discussions /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dc:title>
  <dc:creator>Toby McIntyre</dc:creator>
  <cp:lastModifiedBy>Toby McIntyre</cp:lastModifiedBy>
  <cp:revision>2</cp:revision>
  <cp:lastPrinted>2023-06-11T20:51:04Z</cp:lastPrinted>
  <dcterms:created xsi:type="dcterms:W3CDTF">2023-06-02T02:12:39Z</dcterms:created>
  <dcterms:modified xsi:type="dcterms:W3CDTF">2023-06-15T01:31:05Z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0x0101002326916A6CEB52409F11E7FA24022EF8</vt:lpwstr>
  </property>
  <property fmtid="{D5CDD505-2E9C-101B-9397-08002B2CF9AE}" pid="3" name="MediaServiceImageTags">
    <vt:lpwstr/>
  </property>
</Properties>
</file>