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sldIdLst>
    <p:sldId id="277" r:id="rId5"/>
    <p:sldId id="298" r:id="rId6"/>
    <p:sldId id="297" r:id="rId7"/>
    <p:sldId id="330" r:id="rId8"/>
    <p:sldId id="332" r:id="rId9"/>
    <p:sldId id="321" r:id="rId10"/>
    <p:sldId id="324" r:id="rId11"/>
    <p:sldId id="334" r:id="rId12"/>
    <p:sldId id="335" r:id="rId13"/>
    <p:sldId id="337" r:id="rId14"/>
    <p:sldId id="339" r:id="rId15"/>
    <p:sldId id="340" r:id="rId16"/>
    <p:sldId id="341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4F5363B-914C-3D9A-7889-EA5958009EE3}" name="Hannah Beaven" initials="HB" userId="S::Hannah.Beaven@waikatodc.govt.nz::825c7b4d-4b3c-4700-a951-238ac2f0383e" providerId="AD"/>
  <p188:author id="{BED7AAAC-17CD-6B14-2A09-76C47CE74858}" name="Melissa Ward" initials="MW" userId="S::Melissa.Ward@waikatodc.govt.nz::6e4f622f-decf-4989-b62b-43ebed5d6b78" providerId="AD"/>
  <p188:author id="{19862DC9-842F-7D4B-E4B5-9982725A59C3}" name="Nicole Hubbard" initials="NH" userId="S::Nicole.Hubbard@waikatodc.govt.nz::90aa861f-415c-4ae7-acc5-59cbd6cf616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22"/>
    <a:srgbClr val="E900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686CFD-1EBD-B343-839E-89A57072F385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5F250-87C9-E44E-B54B-1C75E0BC5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071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7E4DC15-221D-722A-3040-CD842697D0D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D52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white lines on a black background&#10;&#10;Description automatically generated">
            <a:extLst>
              <a:ext uri="{FF2B5EF4-FFF2-40B4-BE49-F238E27FC236}">
                <a16:creationId xmlns:a16="http://schemas.microsoft.com/office/drawing/2014/main" id="{FC40DD5A-AAF4-5086-E4B7-F7FBCE86B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3000"/>
          </a:blip>
          <a:stretch>
            <a:fillRect/>
          </a:stretch>
        </p:blipFill>
        <p:spPr>
          <a:xfrm>
            <a:off x="293890" y="2794570"/>
            <a:ext cx="12019687" cy="4168481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F91EC11D-F119-3A82-3DA2-BD790C93FCE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1275" y="2570840"/>
            <a:ext cx="9144000" cy="48509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algn="l"/>
            <a:r>
              <a:rPr lang="en-US" sz="2800" b="1">
                <a:latin typeface="Calibri" panose="020F0502020204030204" pitchFamily="34" charset="0"/>
                <a:cs typeface="Calibri" panose="020F0502020204030204" pitchFamily="34" charset="0"/>
              </a:rPr>
              <a:t>Click to edit text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49E2BB7-6E34-23BB-1A99-F3EC064D97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6591" y="5693030"/>
            <a:ext cx="1303668" cy="880857"/>
          </a:xfrm>
          <a:prstGeom prst="rect">
            <a:avLst/>
          </a:prstGeom>
        </p:spPr>
      </p:pic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DE4DFBDB-106B-C63B-759F-088E753DA2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4389" y="6418855"/>
            <a:ext cx="4860925" cy="24807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1176922-1FAC-535C-A25B-D3E25BE7A1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1050" y="3055938"/>
            <a:ext cx="9144000" cy="2034222"/>
          </a:xfrm>
        </p:spPr>
        <p:txBody>
          <a:bodyPr>
            <a:noAutofit/>
          </a:bodyPr>
          <a:lstStyle>
            <a:lvl1pPr marL="0" indent="0">
              <a:buNone/>
              <a:defRPr sz="80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0086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3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220E235-227D-5457-4F6D-88263E9559F8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86D7008-8B2F-887E-05BC-19905C74B3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47330" y="1593817"/>
            <a:ext cx="3938270" cy="1076326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502E7363-6E01-B88A-CB1B-6EC441D1E46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847330" y="1045177"/>
            <a:ext cx="3938270" cy="548640"/>
          </a:xfrm>
        </p:spPr>
        <p:txBody>
          <a:bodyPr anchor="ctr">
            <a:noAutofit/>
          </a:bodyPr>
          <a:lstStyle>
            <a:lvl1pPr marL="0" indent="0" algn="l">
              <a:buNone/>
              <a:defRPr sz="2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4EAFACF1-4400-046B-3700-AC61FD06480C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6739596" y="1271997"/>
            <a:ext cx="900000" cy="9000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8981F50-35FE-4202-FECD-DBCB8BD7ABBA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FFD52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102BE5F-874C-C150-6BBB-97360732E4D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847330" y="3371817"/>
            <a:ext cx="3938270" cy="1076326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665672CA-DE61-6BBE-AA0C-57EC9618D9F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47330" y="2823177"/>
            <a:ext cx="3938270" cy="548640"/>
          </a:xfrm>
        </p:spPr>
        <p:txBody>
          <a:bodyPr anchor="ctr">
            <a:noAutofit/>
          </a:bodyPr>
          <a:lstStyle>
            <a:lvl1pPr marL="0" indent="0" algn="l">
              <a:buNone/>
              <a:defRPr sz="2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17">
            <a:extLst>
              <a:ext uri="{FF2B5EF4-FFF2-40B4-BE49-F238E27FC236}">
                <a16:creationId xmlns:a16="http://schemas.microsoft.com/office/drawing/2014/main" id="{2146B562-E3C6-F394-6E07-9CFCC22C362B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6739596" y="3055935"/>
            <a:ext cx="900000" cy="9000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D78E3E60-2C69-4C0D-58FB-4D35CDBDA3B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847330" y="5163408"/>
            <a:ext cx="3938270" cy="1076326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DF404CE7-FE1E-9207-B2FB-FFA6433284D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47330" y="4614768"/>
            <a:ext cx="3938270" cy="548640"/>
          </a:xfrm>
        </p:spPr>
        <p:txBody>
          <a:bodyPr anchor="ctr">
            <a:noAutofit/>
          </a:bodyPr>
          <a:lstStyle>
            <a:lvl1pPr marL="0" indent="0" algn="l">
              <a:buNone/>
              <a:defRPr sz="2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17">
            <a:extLst>
              <a:ext uri="{FF2B5EF4-FFF2-40B4-BE49-F238E27FC236}">
                <a16:creationId xmlns:a16="http://schemas.microsoft.com/office/drawing/2014/main" id="{5BA3817C-42AC-7023-2ED0-007BC1F2217C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6739596" y="4814183"/>
            <a:ext cx="900000" cy="9000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5C7110-43A9-D3B1-A236-69A89F5403D0}"/>
              </a:ext>
            </a:extLst>
          </p:cNvPr>
          <p:cNvSpPr>
            <a:spLocks noGrp="1"/>
          </p:cNvSpPr>
          <p:nvPr>
            <p:ph type="subTitle" idx="24" hasCustomPrompt="1"/>
          </p:nvPr>
        </p:nvSpPr>
        <p:spPr>
          <a:xfrm>
            <a:off x="781275" y="2570840"/>
            <a:ext cx="4755941" cy="48509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algn="l"/>
            <a:r>
              <a:rPr lang="en-US" sz="2800" b="1">
                <a:latin typeface="Calibri" panose="020F0502020204030204" pitchFamily="34" charset="0"/>
                <a:cs typeface="Calibri" panose="020F0502020204030204" pitchFamily="34" charset="0"/>
              </a:rPr>
              <a:t>Click to edit text</a:t>
            </a:r>
          </a:p>
        </p:txBody>
      </p:sp>
      <p:sp>
        <p:nvSpPr>
          <p:cNvPr id="4" name="Text Placeholder 18">
            <a:extLst>
              <a:ext uri="{FF2B5EF4-FFF2-40B4-BE49-F238E27FC236}">
                <a16:creationId xmlns:a16="http://schemas.microsoft.com/office/drawing/2014/main" id="{CB646E45-EC27-DFA2-FD48-D728522443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1050" y="3055938"/>
            <a:ext cx="4756150" cy="2034222"/>
          </a:xfrm>
        </p:spPr>
        <p:txBody>
          <a:bodyPr>
            <a:noAutofit/>
          </a:bodyPr>
          <a:lstStyle>
            <a:lvl1pPr marL="0" indent="0">
              <a:buNone/>
              <a:defRPr sz="8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 descr="A white lines on a black background&#10;&#10;Description automatically generated">
            <a:extLst>
              <a:ext uri="{FF2B5EF4-FFF2-40B4-BE49-F238E27FC236}">
                <a16:creationId xmlns:a16="http://schemas.microsoft.com/office/drawing/2014/main" id="{7B5882C0-1632-B4FB-AE78-7D2C858C6D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3000"/>
          </a:blip>
          <a:stretch>
            <a:fillRect/>
          </a:stretch>
        </p:blipFill>
        <p:spPr>
          <a:xfrm>
            <a:off x="-1" y="5734800"/>
            <a:ext cx="3238712" cy="112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062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F9158B3-B1DA-564E-F2B4-B37CD50B0BAA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FFD52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466694B9-E054-712D-EDA9-8E8E40401B57}"/>
              </a:ext>
            </a:extLst>
          </p:cNvPr>
          <p:cNvSpPr>
            <a:spLocks noGrp="1"/>
          </p:cNvSpPr>
          <p:nvPr>
            <p:ph type="pic" idx="4294967295"/>
          </p:nvPr>
        </p:nvSpPr>
        <p:spPr>
          <a:xfrm>
            <a:off x="694960" y="574288"/>
            <a:ext cx="4706079" cy="57094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E8E15C3-B533-AA82-0060-D99F4551E6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52727">
            <a:off x="7205633" y="2080983"/>
            <a:ext cx="1197937" cy="156034"/>
          </a:xfrm>
          <a:prstGeom prst="rect">
            <a:avLst/>
          </a:prstGeo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AB8A2578-FB25-4FE0-0AF3-580B8EEDD6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04517" y="3830320"/>
            <a:ext cx="4492524" cy="233630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4B2975CA-937D-8D9C-A2E6-93B32309C9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04517" y="802640"/>
            <a:ext cx="4750604" cy="144458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5000" b="1">
                <a:latin typeface="+mj-lt"/>
              </a:defRPr>
            </a:lvl1pPr>
            <a:lvl2pPr marL="457200" indent="0">
              <a:buNone/>
              <a:defRPr sz="5000" b="1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DDE73339-DD53-EB6D-3B23-D114AA9500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04517" y="2418080"/>
            <a:ext cx="4492524" cy="894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8" name="Picture 17" descr="A white lines on a black background&#10;&#10;Description automatically generated">
            <a:extLst>
              <a:ext uri="{FF2B5EF4-FFF2-40B4-BE49-F238E27FC236}">
                <a16:creationId xmlns:a16="http://schemas.microsoft.com/office/drawing/2014/main" id="{B0B59A7C-F3ED-EA7E-2149-BE20C3F674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3000"/>
          </a:blip>
          <a:stretch>
            <a:fillRect/>
          </a:stretch>
        </p:blipFill>
        <p:spPr>
          <a:xfrm>
            <a:off x="-1" y="5734800"/>
            <a:ext cx="3238712" cy="112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764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97898FA-E615-7DB4-47E8-7E11CCC3515C}"/>
              </a:ext>
            </a:extLst>
          </p:cNvPr>
          <p:cNvSpPr/>
          <p:nvPr userDrawn="1"/>
        </p:nvSpPr>
        <p:spPr>
          <a:xfrm>
            <a:off x="5360670" y="1707356"/>
            <a:ext cx="6831330" cy="51506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121F973-092A-12D7-9BE5-6F2EF7497E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"/>
          </a:blip>
          <a:stretch>
            <a:fillRect/>
          </a:stretch>
        </p:blipFill>
        <p:spPr>
          <a:xfrm>
            <a:off x="0" y="5733218"/>
            <a:ext cx="3254826" cy="1128788"/>
          </a:xfrm>
          <a:prstGeom prst="rect">
            <a:avLst/>
          </a:prstGeom>
        </p:spPr>
      </p:pic>
      <p:sp>
        <p:nvSpPr>
          <p:cNvPr id="3" name="Text Placeholder 20">
            <a:extLst>
              <a:ext uri="{FF2B5EF4-FFF2-40B4-BE49-F238E27FC236}">
                <a16:creationId xmlns:a16="http://schemas.microsoft.com/office/drawing/2014/main" id="{60C4778B-67FC-D74E-C002-251922033F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73225" y="2450992"/>
            <a:ext cx="5298685" cy="148092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5000" b="1">
                <a:latin typeface="+mj-lt"/>
              </a:defRPr>
            </a:lvl1pPr>
            <a:lvl2pPr marL="457200" indent="0">
              <a:buNone/>
              <a:defRPr sz="5000" b="1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5F2681-3E49-2BE3-0E94-7C81DFC15DA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73225" y="4064697"/>
            <a:ext cx="5297487" cy="77819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A51EB7A9-1961-8695-D729-DF095FDC09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560388"/>
            <a:ext cx="6151563" cy="5757862"/>
          </a:xfrm>
          <a:custGeom>
            <a:avLst/>
            <a:gdLst>
              <a:gd name="connsiteX0" fmla="*/ 0 w 6151563"/>
              <a:gd name="connsiteY0" fmla="*/ 0 h 5757862"/>
              <a:gd name="connsiteX1" fmla="*/ 6151563 w 6151563"/>
              <a:gd name="connsiteY1" fmla="*/ 0 h 5757862"/>
              <a:gd name="connsiteX2" fmla="*/ 6151563 w 6151563"/>
              <a:gd name="connsiteY2" fmla="*/ 1154112 h 5757862"/>
              <a:gd name="connsiteX3" fmla="*/ 5360670 w 6151563"/>
              <a:gd name="connsiteY3" fmla="*/ 1154112 h 5757862"/>
              <a:gd name="connsiteX4" fmla="*/ 5360670 w 6151563"/>
              <a:gd name="connsiteY4" fmla="*/ 5757862 h 5757862"/>
              <a:gd name="connsiteX5" fmla="*/ 0 w 6151563"/>
              <a:gd name="connsiteY5" fmla="*/ 5757862 h 5757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51563" h="5757862">
                <a:moveTo>
                  <a:pt x="0" y="0"/>
                </a:moveTo>
                <a:lnTo>
                  <a:pt x="6151563" y="0"/>
                </a:lnTo>
                <a:lnTo>
                  <a:pt x="6151563" y="1154112"/>
                </a:lnTo>
                <a:lnTo>
                  <a:pt x="5360670" y="1154112"/>
                </a:lnTo>
                <a:lnTo>
                  <a:pt x="5360670" y="5757862"/>
                </a:lnTo>
                <a:lnTo>
                  <a:pt x="0" y="5757862"/>
                </a:lnTo>
                <a:close/>
              </a:path>
            </a:pathLst>
          </a:custGeom>
        </p:spPr>
        <p:txBody>
          <a:bodyPr wrap="square" anchor="t">
            <a:no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59490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C9B035C-A450-A1E6-BAEF-E3D6F66499CB}"/>
              </a:ext>
            </a:extLst>
          </p:cNvPr>
          <p:cNvSpPr/>
          <p:nvPr userDrawn="1"/>
        </p:nvSpPr>
        <p:spPr>
          <a:xfrm>
            <a:off x="5151862" y="0"/>
            <a:ext cx="7040137" cy="2057648"/>
          </a:xfrm>
          <a:prstGeom prst="rect">
            <a:avLst/>
          </a:prstGeom>
          <a:solidFill>
            <a:srgbClr val="FFD52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white lines on a black background&#10;&#10;Description automatically generated">
            <a:extLst>
              <a:ext uri="{FF2B5EF4-FFF2-40B4-BE49-F238E27FC236}">
                <a16:creationId xmlns:a16="http://schemas.microsoft.com/office/drawing/2014/main" id="{5801E9B4-F873-B006-C748-7A47DF97E7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3000"/>
          </a:blip>
          <a:stretch>
            <a:fillRect/>
          </a:stretch>
        </p:blipFill>
        <p:spPr>
          <a:xfrm>
            <a:off x="0" y="5652819"/>
            <a:ext cx="3475102" cy="1205181"/>
          </a:xfrm>
          <a:prstGeom prst="rect">
            <a:avLst/>
          </a:prstGeom>
        </p:spPr>
      </p:pic>
      <p:sp>
        <p:nvSpPr>
          <p:cNvPr id="4" name="Text Placeholder 20">
            <a:extLst>
              <a:ext uri="{FF2B5EF4-FFF2-40B4-BE49-F238E27FC236}">
                <a16:creationId xmlns:a16="http://schemas.microsoft.com/office/drawing/2014/main" id="{A3110C9A-9204-A6EA-2737-01D9096974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12874" y="142927"/>
            <a:ext cx="5659121" cy="144458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5000" b="1"/>
            </a:lvl1pPr>
            <a:lvl2pPr marL="457200" indent="0">
              <a:buNone/>
              <a:defRPr sz="5000" b="1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27">
            <a:extLst>
              <a:ext uri="{FF2B5EF4-FFF2-40B4-BE49-F238E27FC236}">
                <a16:creationId xmlns:a16="http://schemas.microsoft.com/office/drawing/2014/main" id="{D44957C4-B5F1-97AB-8087-EEC5ADFF38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12873" y="2561945"/>
            <a:ext cx="5659120" cy="343245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D24D04-D7FB-5F81-7564-4B18BCCAEC3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5151438" cy="68580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48356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97898FA-E615-7DB4-47E8-7E11CCC3515C}"/>
              </a:ext>
            </a:extLst>
          </p:cNvPr>
          <p:cNvSpPr/>
          <p:nvPr userDrawn="1"/>
        </p:nvSpPr>
        <p:spPr>
          <a:xfrm>
            <a:off x="0" y="5729212"/>
            <a:ext cx="12192000" cy="11287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0">
            <a:extLst>
              <a:ext uri="{FF2B5EF4-FFF2-40B4-BE49-F238E27FC236}">
                <a16:creationId xmlns:a16="http://schemas.microsoft.com/office/drawing/2014/main" id="{60C4778B-67FC-D74E-C002-251922033F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22439" y="1345523"/>
            <a:ext cx="5298685" cy="148092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5000" b="1">
                <a:latin typeface="+mj-lt"/>
              </a:defRPr>
            </a:lvl1pPr>
            <a:lvl2pPr marL="457200" indent="0">
              <a:buNone/>
              <a:defRPr sz="5000" b="1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5F2681-3E49-2BE3-0E94-7C81DFC15DA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22439" y="2959228"/>
            <a:ext cx="5297487" cy="241799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A white lines on a black background&#10;&#10;Description automatically generated">
            <a:extLst>
              <a:ext uri="{FF2B5EF4-FFF2-40B4-BE49-F238E27FC236}">
                <a16:creationId xmlns:a16="http://schemas.microsoft.com/office/drawing/2014/main" id="{29F10B9B-A8BE-B5E4-6BA0-73B90C0779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8937174" y="5728094"/>
            <a:ext cx="3254826" cy="1128788"/>
          </a:xfrm>
          <a:prstGeom prst="rect">
            <a:avLst/>
          </a:prstGeom>
        </p:spPr>
      </p:pic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AE859FD7-6961-C64A-4C0D-D36227E5A9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4149" y="560388"/>
            <a:ext cx="5537414" cy="5744878"/>
          </a:xfrm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19715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3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14FB901-325E-EFE9-1144-70C6968372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"/>
          </a:blip>
          <a:stretch>
            <a:fillRect/>
          </a:stretch>
        </p:blipFill>
        <p:spPr>
          <a:xfrm>
            <a:off x="0" y="5729212"/>
            <a:ext cx="3254826" cy="1128788"/>
          </a:xfrm>
          <a:prstGeom prst="rect">
            <a:avLst/>
          </a:prstGeom>
        </p:spPr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2D469CC-A61D-E0B6-5208-9CA393B853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389" y="6418855"/>
            <a:ext cx="4860925" cy="24807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0457AD5D-B718-541B-1988-D8850E78A1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1114" y="4690142"/>
            <a:ext cx="3162300" cy="147648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F5FA04-788D-0787-82FC-F65D83BB0C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14" y="4141503"/>
            <a:ext cx="3162300" cy="548640"/>
          </a:xfrm>
        </p:spPr>
        <p:txBody>
          <a:bodyPr anchor="ctr">
            <a:noAutofit/>
          </a:bodyPr>
          <a:lstStyle>
            <a:lvl1pPr marL="0" indent="0" algn="ctr">
              <a:buNone/>
              <a:defRPr sz="2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D7647219-B64A-8562-FB96-F447E600CD2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14850" y="4690142"/>
            <a:ext cx="3162300" cy="147648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3DB2CCC-012E-E7EC-EF7F-D5D203860DC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14850" y="4141503"/>
            <a:ext cx="3162300" cy="548640"/>
          </a:xfrm>
        </p:spPr>
        <p:txBody>
          <a:bodyPr anchor="ctr">
            <a:noAutofit/>
          </a:bodyPr>
          <a:lstStyle>
            <a:lvl1pPr marL="0" indent="0" algn="ctr">
              <a:buNone/>
              <a:defRPr sz="2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815A27DD-98F2-BC92-20EA-14122FBA18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75650" y="4690142"/>
            <a:ext cx="3162300" cy="147648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EC74E1D-1883-0A52-11F9-1ED02618A6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75650" y="4141503"/>
            <a:ext cx="3162300" cy="548640"/>
          </a:xfrm>
        </p:spPr>
        <p:txBody>
          <a:bodyPr anchor="ctr">
            <a:noAutofit/>
          </a:bodyPr>
          <a:lstStyle>
            <a:lvl1pPr marL="0" indent="0" algn="ctr">
              <a:buNone/>
              <a:defRPr sz="2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90BA7C6-60E8-563B-6DEF-08D844E45F5D}"/>
              </a:ext>
            </a:extLst>
          </p:cNvPr>
          <p:cNvSpPr>
            <a:spLocks noChangeAspect="1"/>
          </p:cNvSpPr>
          <p:nvPr userDrawn="1"/>
        </p:nvSpPr>
        <p:spPr>
          <a:xfrm>
            <a:off x="5245100" y="2289556"/>
            <a:ext cx="1701800" cy="1701800"/>
          </a:xfrm>
          <a:prstGeom prst="ellipse">
            <a:avLst/>
          </a:prstGeom>
          <a:solidFill>
            <a:srgbClr val="FFD52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9002C"/>
              </a:solidFill>
              <a:highlight>
                <a:srgbClr val="E9002C"/>
              </a:highlight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69044AE-F696-E962-59DA-2787810B524D}"/>
              </a:ext>
            </a:extLst>
          </p:cNvPr>
          <p:cNvSpPr>
            <a:spLocks noChangeAspect="1"/>
          </p:cNvSpPr>
          <p:nvPr userDrawn="1"/>
        </p:nvSpPr>
        <p:spPr>
          <a:xfrm>
            <a:off x="9055100" y="2289556"/>
            <a:ext cx="1701800" cy="1701800"/>
          </a:xfrm>
          <a:prstGeom prst="ellipse">
            <a:avLst/>
          </a:prstGeom>
          <a:solidFill>
            <a:srgbClr val="FFD52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7DB2336-AD8C-8CDE-A598-32B9AA5C7A73}"/>
              </a:ext>
            </a:extLst>
          </p:cNvPr>
          <p:cNvSpPr>
            <a:spLocks noChangeAspect="1"/>
          </p:cNvSpPr>
          <p:nvPr userDrawn="1"/>
        </p:nvSpPr>
        <p:spPr>
          <a:xfrm>
            <a:off x="1435100" y="2289556"/>
            <a:ext cx="1701800" cy="1701800"/>
          </a:xfrm>
          <a:prstGeom prst="ellipse">
            <a:avLst/>
          </a:prstGeom>
          <a:solidFill>
            <a:srgbClr val="FFD52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4EAFACF1-4400-046B-3700-AC61FD06480C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758152" y="2612608"/>
            <a:ext cx="1055695" cy="105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17">
            <a:extLst>
              <a:ext uri="{FF2B5EF4-FFF2-40B4-BE49-F238E27FC236}">
                <a16:creationId xmlns:a16="http://schemas.microsoft.com/office/drawing/2014/main" id="{7563DC80-38C0-21B3-AA40-DDF414B4B6D5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5568153" y="2612608"/>
            <a:ext cx="1055695" cy="105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3279C5AF-AEC4-3F4E-FC75-8E355B65354A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9378153" y="2612608"/>
            <a:ext cx="1055695" cy="105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8F9951BE-F69B-A700-FB1B-4CA5ACB1F88E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-600" y="-9144"/>
            <a:ext cx="12193200" cy="3149600"/>
          </a:xfrm>
          <a:custGeom>
            <a:avLst/>
            <a:gdLst>
              <a:gd name="connsiteX0" fmla="*/ 0 w 12193200"/>
              <a:gd name="connsiteY0" fmla="*/ 0 h 3149600"/>
              <a:gd name="connsiteX1" fmla="*/ 12193200 w 12193200"/>
              <a:gd name="connsiteY1" fmla="*/ 0 h 3149600"/>
              <a:gd name="connsiteX2" fmla="*/ 12193200 w 12193200"/>
              <a:gd name="connsiteY2" fmla="*/ 3149600 h 3149600"/>
              <a:gd name="connsiteX3" fmla="*/ 10756265 w 12193200"/>
              <a:gd name="connsiteY3" fmla="*/ 3149600 h 3149600"/>
              <a:gd name="connsiteX4" fmla="*/ 10756900 w 12193200"/>
              <a:gd name="connsiteY4" fmla="*/ 3143304 h 3149600"/>
              <a:gd name="connsiteX5" fmla="*/ 9906000 w 12193200"/>
              <a:gd name="connsiteY5" fmla="*/ 2292404 h 3149600"/>
              <a:gd name="connsiteX6" fmla="*/ 9055100 w 12193200"/>
              <a:gd name="connsiteY6" fmla="*/ 3143304 h 3149600"/>
              <a:gd name="connsiteX7" fmla="*/ 9055735 w 12193200"/>
              <a:gd name="connsiteY7" fmla="*/ 3149600 h 3149600"/>
              <a:gd name="connsiteX8" fmla="*/ 6946266 w 12193200"/>
              <a:gd name="connsiteY8" fmla="*/ 3149600 h 3149600"/>
              <a:gd name="connsiteX9" fmla="*/ 6946900 w 12193200"/>
              <a:gd name="connsiteY9" fmla="*/ 3143304 h 3149600"/>
              <a:gd name="connsiteX10" fmla="*/ 6096000 w 12193200"/>
              <a:gd name="connsiteY10" fmla="*/ 2292404 h 3149600"/>
              <a:gd name="connsiteX11" fmla="*/ 5245100 w 12193200"/>
              <a:gd name="connsiteY11" fmla="*/ 3143304 h 3149600"/>
              <a:gd name="connsiteX12" fmla="*/ 5245735 w 12193200"/>
              <a:gd name="connsiteY12" fmla="*/ 3149600 h 3149600"/>
              <a:gd name="connsiteX13" fmla="*/ 3136266 w 12193200"/>
              <a:gd name="connsiteY13" fmla="*/ 3149600 h 3149600"/>
              <a:gd name="connsiteX14" fmla="*/ 3136900 w 12193200"/>
              <a:gd name="connsiteY14" fmla="*/ 3143304 h 3149600"/>
              <a:gd name="connsiteX15" fmla="*/ 2286000 w 12193200"/>
              <a:gd name="connsiteY15" fmla="*/ 2292404 h 3149600"/>
              <a:gd name="connsiteX16" fmla="*/ 1435100 w 12193200"/>
              <a:gd name="connsiteY16" fmla="*/ 3143304 h 3149600"/>
              <a:gd name="connsiteX17" fmla="*/ 1435735 w 12193200"/>
              <a:gd name="connsiteY17" fmla="*/ 3149600 h 3149600"/>
              <a:gd name="connsiteX18" fmla="*/ 0 w 12193200"/>
              <a:gd name="connsiteY18" fmla="*/ 3149600 h 314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3200" h="3149600">
                <a:moveTo>
                  <a:pt x="0" y="0"/>
                </a:moveTo>
                <a:lnTo>
                  <a:pt x="12193200" y="0"/>
                </a:lnTo>
                <a:lnTo>
                  <a:pt x="12193200" y="3149600"/>
                </a:lnTo>
                <a:lnTo>
                  <a:pt x="10756265" y="3149600"/>
                </a:lnTo>
                <a:lnTo>
                  <a:pt x="10756900" y="3143304"/>
                </a:lnTo>
                <a:cubicBezTo>
                  <a:pt x="10756900" y="2673365"/>
                  <a:pt x="10375939" y="2292404"/>
                  <a:pt x="9906000" y="2292404"/>
                </a:cubicBezTo>
                <a:cubicBezTo>
                  <a:pt x="9436061" y="2292404"/>
                  <a:pt x="9055100" y="2673365"/>
                  <a:pt x="9055100" y="3143304"/>
                </a:cubicBezTo>
                <a:lnTo>
                  <a:pt x="9055735" y="3149600"/>
                </a:lnTo>
                <a:lnTo>
                  <a:pt x="6946266" y="3149600"/>
                </a:lnTo>
                <a:lnTo>
                  <a:pt x="6946900" y="3143304"/>
                </a:lnTo>
                <a:cubicBezTo>
                  <a:pt x="6946900" y="2673365"/>
                  <a:pt x="6565939" y="2292404"/>
                  <a:pt x="6096000" y="2292404"/>
                </a:cubicBezTo>
                <a:cubicBezTo>
                  <a:pt x="5626061" y="2292404"/>
                  <a:pt x="5245100" y="2673365"/>
                  <a:pt x="5245100" y="3143304"/>
                </a:cubicBezTo>
                <a:lnTo>
                  <a:pt x="5245735" y="3149600"/>
                </a:lnTo>
                <a:lnTo>
                  <a:pt x="3136266" y="3149600"/>
                </a:lnTo>
                <a:lnTo>
                  <a:pt x="3136900" y="3143304"/>
                </a:lnTo>
                <a:cubicBezTo>
                  <a:pt x="3136900" y="2673365"/>
                  <a:pt x="2755939" y="2292404"/>
                  <a:pt x="2286000" y="2292404"/>
                </a:cubicBezTo>
                <a:cubicBezTo>
                  <a:pt x="1816061" y="2292404"/>
                  <a:pt x="1435100" y="2673365"/>
                  <a:pt x="1435100" y="3143304"/>
                </a:cubicBezTo>
                <a:lnTo>
                  <a:pt x="1435735" y="3149600"/>
                </a:lnTo>
                <a:lnTo>
                  <a:pt x="0" y="31496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748789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5A5C2-FB02-98DD-52DD-459506EA29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z="4400" b="1">
                <a:latin typeface="Calibri" panose="020F0502020204030204" pitchFamily="34" charset="0"/>
                <a:cs typeface="Calibri" panose="020F0502020204030204" pitchFamily="34" charset="0"/>
              </a:rPr>
              <a:t>Heading Here</a:t>
            </a:r>
          </a:p>
        </p:txBody>
      </p:sp>
    </p:spTree>
    <p:extLst>
      <p:ext uri="{BB962C8B-B14F-4D97-AF65-F5344CB8AC3E}">
        <p14:creationId xmlns:p14="http://schemas.microsoft.com/office/powerpoint/2010/main" val="10645046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6183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7E4DC15-221D-722A-3040-CD842697D0D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D52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91EC11D-F119-3A82-3DA2-BD790C93FCE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1275" y="2570840"/>
            <a:ext cx="9144000" cy="48509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algn="l"/>
            <a:r>
              <a:rPr lang="en-US" sz="2800" b="1">
                <a:latin typeface="Calibri" panose="020F0502020204030204" pitchFamily="34" charset="0"/>
                <a:cs typeface="Calibri" panose="020F0502020204030204" pitchFamily="34" charset="0"/>
              </a:rPr>
              <a:t>Click to edit text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DE4DFBDB-106B-C63B-759F-088E753DA2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4389" y="6418855"/>
            <a:ext cx="4860925" cy="24807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1176922-1FAC-535C-A25B-D3E25BE7A1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1050" y="3055938"/>
            <a:ext cx="9144000" cy="2034222"/>
          </a:xfrm>
        </p:spPr>
        <p:txBody>
          <a:bodyPr>
            <a:noAutofit/>
          </a:bodyPr>
          <a:lstStyle>
            <a:lvl1pPr marL="0" indent="0">
              <a:buNone/>
              <a:defRPr sz="80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 descr="A white lines on a black background&#10;&#10;Description automatically generated">
            <a:extLst>
              <a:ext uri="{FF2B5EF4-FFF2-40B4-BE49-F238E27FC236}">
                <a16:creationId xmlns:a16="http://schemas.microsoft.com/office/drawing/2014/main" id="{494883B2-DED2-C837-4967-3C061A2E0C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3000"/>
          </a:blip>
          <a:stretch>
            <a:fillRect/>
          </a:stretch>
        </p:blipFill>
        <p:spPr>
          <a:xfrm>
            <a:off x="293890" y="2794570"/>
            <a:ext cx="12019687" cy="416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335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3CDC54F-6785-99D3-367A-AB6C9CF213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"/>
          </a:blip>
          <a:stretch>
            <a:fillRect/>
          </a:stretch>
        </p:blipFill>
        <p:spPr>
          <a:xfrm>
            <a:off x="21774" y="2817150"/>
            <a:ext cx="11745837" cy="4073508"/>
          </a:xfrm>
          <a:prstGeom prst="rect">
            <a:avLst/>
          </a:prstGeom>
        </p:spPr>
      </p:pic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784DB973-D62D-4DFA-4E4E-25F56EC53D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1112" y="1430593"/>
            <a:ext cx="9058130" cy="7334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5000" b="1">
                <a:latin typeface="+mj-lt"/>
              </a:defRPr>
            </a:lvl1pPr>
            <a:lvl2pPr marL="457200" indent="0">
              <a:buNone/>
              <a:defRPr sz="5000" b="1"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2" name="Text Placeholder 27">
            <a:extLst>
              <a:ext uri="{FF2B5EF4-FFF2-40B4-BE49-F238E27FC236}">
                <a16:creationId xmlns:a16="http://schemas.microsoft.com/office/drawing/2014/main" id="{03AF80C9-1D66-E63A-ABBC-F4D031BA5A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64827" y="2751517"/>
            <a:ext cx="3041650" cy="23590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Text Placeholder 27">
            <a:extLst>
              <a:ext uri="{FF2B5EF4-FFF2-40B4-BE49-F238E27FC236}">
                <a16:creationId xmlns:a16="http://schemas.microsoft.com/office/drawing/2014/main" id="{F3D6ED2B-0AC1-9566-04B3-40DD066EF6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49187" y="2751517"/>
            <a:ext cx="3041650" cy="23590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5" name="Text Placeholder 20">
            <a:extLst>
              <a:ext uri="{FF2B5EF4-FFF2-40B4-BE49-F238E27FC236}">
                <a16:creationId xmlns:a16="http://schemas.microsoft.com/office/drawing/2014/main" id="{BAF4D1E2-9229-D0B9-D11C-AB93987436F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4389" y="6418855"/>
            <a:ext cx="4860925" cy="24807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GB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658915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s Yellow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09B96F-9C5C-049A-8F66-7EACF9F8140A}"/>
              </a:ext>
            </a:extLst>
          </p:cNvPr>
          <p:cNvSpPr/>
          <p:nvPr userDrawn="1"/>
        </p:nvSpPr>
        <p:spPr>
          <a:xfrm>
            <a:off x="0" y="5729212"/>
            <a:ext cx="12192000" cy="11287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784DB973-D62D-4DFA-4E4E-25F56EC53D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1112" y="1430593"/>
            <a:ext cx="9058130" cy="7334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5000" b="1">
                <a:latin typeface="+mj-lt"/>
              </a:defRPr>
            </a:lvl1pPr>
            <a:lvl2pPr marL="457200" indent="0">
              <a:buNone/>
              <a:defRPr sz="5000" b="1"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2" name="Text Placeholder 27">
            <a:extLst>
              <a:ext uri="{FF2B5EF4-FFF2-40B4-BE49-F238E27FC236}">
                <a16:creationId xmlns:a16="http://schemas.microsoft.com/office/drawing/2014/main" id="{03AF80C9-1D66-E63A-ABBC-F4D031BA5A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64827" y="2751517"/>
            <a:ext cx="3041650" cy="23590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Text Placeholder 27">
            <a:extLst>
              <a:ext uri="{FF2B5EF4-FFF2-40B4-BE49-F238E27FC236}">
                <a16:creationId xmlns:a16="http://schemas.microsoft.com/office/drawing/2014/main" id="{F3D6ED2B-0AC1-9566-04B3-40DD066EF6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49187" y="2751517"/>
            <a:ext cx="3041650" cy="23590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5" name="Text Placeholder 20">
            <a:extLst>
              <a:ext uri="{FF2B5EF4-FFF2-40B4-BE49-F238E27FC236}">
                <a16:creationId xmlns:a16="http://schemas.microsoft.com/office/drawing/2014/main" id="{BAF4D1E2-9229-D0B9-D11C-AB93987436F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4389" y="6418855"/>
            <a:ext cx="4860925" cy="24807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GB"/>
              <a:t>Click to edit text</a:t>
            </a:r>
          </a:p>
        </p:txBody>
      </p:sp>
      <p:pic>
        <p:nvPicPr>
          <p:cNvPr id="4" name="Picture 3" descr="A white lines on a black background&#10;&#10;Description automatically generated">
            <a:extLst>
              <a:ext uri="{FF2B5EF4-FFF2-40B4-BE49-F238E27FC236}">
                <a16:creationId xmlns:a16="http://schemas.microsoft.com/office/drawing/2014/main" id="{64F6CF83-067C-E610-896C-C45AFE7787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3000"/>
          </a:blip>
          <a:stretch>
            <a:fillRect/>
          </a:stretch>
        </p:blipFill>
        <p:spPr>
          <a:xfrm>
            <a:off x="-1" y="5734800"/>
            <a:ext cx="3238712" cy="112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827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3 Pictures_Yellow_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09B96F-9C5C-049A-8F66-7EACF9F8140A}"/>
              </a:ext>
            </a:extLst>
          </p:cNvPr>
          <p:cNvSpPr/>
          <p:nvPr userDrawn="1"/>
        </p:nvSpPr>
        <p:spPr>
          <a:xfrm>
            <a:off x="0" y="5020235"/>
            <a:ext cx="12192000" cy="18377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784DB973-D62D-4DFA-4E4E-25F56EC53D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1112" y="1430593"/>
            <a:ext cx="9058130" cy="7334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5000" b="1">
                <a:latin typeface="+mj-lt"/>
              </a:defRPr>
            </a:lvl1pPr>
            <a:lvl2pPr marL="457200" indent="0">
              <a:buNone/>
              <a:defRPr sz="5000" b="1"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5" name="Text Placeholder 20">
            <a:extLst>
              <a:ext uri="{FF2B5EF4-FFF2-40B4-BE49-F238E27FC236}">
                <a16:creationId xmlns:a16="http://schemas.microsoft.com/office/drawing/2014/main" id="{BAF4D1E2-9229-D0B9-D11C-AB93987436F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4389" y="6418855"/>
            <a:ext cx="4860925" cy="24807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GB"/>
              <a:t>Click to edit text</a:t>
            </a:r>
          </a:p>
        </p:txBody>
      </p:sp>
      <p:pic>
        <p:nvPicPr>
          <p:cNvPr id="4" name="Picture 3" descr="A white lines on a black background&#10;&#10;Description automatically generated">
            <a:extLst>
              <a:ext uri="{FF2B5EF4-FFF2-40B4-BE49-F238E27FC236}">
                <a16:creationId xmlns:a16="http://schemas.microsoft.com/office/drawing/2014/main" id="{64F6CF83-067C-E610-896C-C45AFE7787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3000"/>
          </a:blip>
          <a:stretch>
            <a:fillRect/>
          </a:stretch>
        </p:blipFill>
        <p:spPr>
          <a:xfrm>
            <a:off x="-1" y="5734800"/>
            <a:ext cx="3238712" cy="1123200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5E6E3C4-83C3-F7A8-E4F6-666873847C1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71281" y="3003176"/>
            <a:ext cx="3354945" cy="2317169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5191048E-8612-1CFB-4C0B-607847E86E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18528" y="3003176"/>
            <a:ext cx="3354945" cy="2317169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9CDFD000-4EBA-63F1-184B-4F0BA4C1763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65775" y="3003176"/>
            <a:ext cx="3354945" cy="2317169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177143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D640389-4B6A-B746-BC29-FFB9A49EE6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"/>
          </a:blip>
          <a:stretch>
            <a:fillRect/>
          </a:stretch>
        </p:blipFill>
        <p:spPr>
          <a:xfrm>
            <a:off x="0" y="5729212"/>
            <a:ext cx="3254826" cy="1128788"/>
          </a:xfrm>
          <a:prstGeom prst="rect">
            <a:avLst/>
          </a:prstGeom>
        </p:spPr>
      </p:pic>
      <p:sp>
        <p:nvSpPr>
          <p:cNvPr id="4" name="Text Placeholder 20">
            <a:extLst>
              <a:ext uri="{FF2B5EF4-FFF2-40B4-BE49-F238E27FC236}">
                <a16:creationId xmlns:a16="http://schemas.microsoft.com/office/drawing/2014/main" id="{D8F9A58A-D627-A58C-80C1-2A0FB9AD4DA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1113" y="802640"/>
            <a:ext cx="5298685" cy="144458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5000" b="1">
                <a:latin typeface="+mj-lt"/>
              </a:defRPr>
            </a:lvl1pPr>
            <a:lvl2pPr marL="457200" indent="0">
              <a:buNone/>
              <a:defRPr sz="5000" b="1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9A41B29F-7988-4C6A-63B3-03FF568A42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34253" y="724829"/>
            <a:ext cx="4984863" cy="544179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38BD7AE-F708-E234-AC67-63D5213F98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52727">
            <a:off x="898722" y="2083068"/>
            <a:ext cx="1197937" cy="156034"/>
          </a:xfrm>
          <a:prstGeom prst="rect">
            <a:avLst/>
          </a:prstGeom>
        </p:spPr>
      </p:pic>
      <p:sp>
        <p:nvSpPr>
          <p:cNvPr id="16" name="Text Placeholder 20">
            <a:extLst>
              <a:ext uri="{FF2B5EF4-FFF2-40B4-BE49-F238E27FC236}">
                <a16:creationId xmlns:a16="http://schemas.microsoft.com/office/drawing/2014/main" id="{F009F1A1-5B1C-A119-4E10-699E870308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4389" y="6418855"/>
            <a:ext cx="4860925" cy="24807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6A331834-DAFD-A90F-6BE9-1546A43AB8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1113" y="2698660"/>
            <a:ext cx="5297487" cy="346796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6464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4 comparis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14EE27B-1768-E4AB-32BF-FEF8C9B1F9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"/>
          </a:blip>
          <a:stretch>
            <a:fillRect/>
          </a:stretch>
        </p:blipFill>
        <p:spPr>
          <a:xfrm>
            <a:off x="1" y="5729212"/>
            <a:ext cx="3238713" cy="1123200"/>
          </a:xfrm>
          <a:prstGeom prst="rect">
            <a:avLst/>
          </a:prstGeom>
        </p:spPr>
      </p:pic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51E836F2-F8E3-EF36-7840-E2331C15CD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1113" y="802640"/>
            <a:ext cx="5298685" cy="144458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5000" b="1">
                <a:latin typeface="+mj-lt"/>
              </a:defRPr>
            </a:lvl1pPr>
            <a:lvl2pPr marL="457200" indent="0">
              <a:buNone/>
              <a:defRPr sz="5000" b="1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0">
            <a:extLst>
              <a:ext uri="{FF2B5EF4-FFF2-40B4-BE49-F238E27FC236}">
                <a16:creationId xmlns:a16="http://schemas.microsoft.com/office/drawing/2014/main" id="{855A03F5-9298-EA00-5BCF-F194775D98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4389" y="6418855"/>
            <a:ext cx="4860925" cy="24807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CC877FD5-FF34-93B6-22E0-DEF1685F15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51113" y="3289568"/>
            <a:ext cx="5298684" cy="756276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D374C0-5536-B32A-6120-262808DFFD5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51113" y="2740928"/>
            <a:ext cx="5298684" cy="548640"/>
          </a:xfrm>
        </p:spPr>
        <p:txBody>
          <a:bodyPr anchor="ctr">
            <a:noAutofit/>
          </a:bodyPr>
          <a:lstStyle>
            <a:lvl1pPr marL="0" indent="0" algn="l">
              <a:buNone/>
              <a:defRPr sz="2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16059FE3-2B21-081F-D833-69AB4FA4890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60410" y="3297317"/>
            <a:ext cx="5298684" cy="756276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6DB23CA6-8DA2-3200-DEBB-B1159E61E74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60410" y="2748677"/>
            <a:ext cx="5298684" cy="548640"/>
          </a:xfrm>
        </p:spPr>
        <p:txBody>
          <a:bodyPr anchor="ctr">
            <a:noAutofit/>
          </a:bodyPr>
          <a:lstStyle>
            <a:lvl1pPr marL="0" indent="0" algn="l">
              <a:buNone/>
              <a:defRPr sz="2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4E1B4E02-2B9C-B9D2-080F-78D432AD296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60410" y="4805334"/>
            <a:ext cx="5298684" cy="756276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AFD9FEC7-64E4-9E90-DB53-D49503F7F65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60410" y="4256694"/>
            <a:ext cx="5298684" cy="548640"/>
          </a:xfrm>
        </p:spPr>
        <p:txBody>
          <a:bodyPr anchor="ctr">
            <a:noAutofit/>
          </a:bodyPr>
          <a:lstStyle>
            <a:lvl1pPr marL="0" indent="0" algn="l">
              <a:buNone/>
              <a:defRPr sz="2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5D9FFEA8-4CB8-FAB9-BE71-8B044134B66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51113" y="4805334"/>
            <a:ext cx="5298684" cy="756276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096485E6-D27D-1167-2693-897C87B7250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13" y="4256694"/>
            <a:ext cx="5298684" cy="548640"/>
          </a:xfrm>
        </p:spPr>
        <p:txBody>
          <a:bodyPr anchor="ctr">
            <a:noAutofit/>
          </a:bodyPr>
          <a:lstStyle>
            <a:lvl1pPr marL="0" indent="0" algn="l">
              <a:buNone/>
              <a:defRPr sz="2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500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14CFF89-0E78-F3B6-922E-6C1E5EDBCAD7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FFD52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98056D8E-A7C2-65B7-5387-7A45A4A36D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5999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0BDEA5A0-29A3-BA16-75F7-9AD5B3A01BFB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781275" y="2570840"/>
            <a:ext cx="4755941" cy="48509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algn="l"/>
            <a:r>
              <a:rPr lang="en-US" sz="2800" b="1">
                <a:latin typeface="Calibri" panose="020F0502020204030204" pitchFamily="34" charset="0"/>
                <a:cs typeface="Calibri" panose="020F0502020204030204" pitchFamily="34" charset="0"/>
              </a:rPr>
              <a:t>Click to edit text</a:t>
            </a: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DCEC8E35-A2AB-35B6-DB17-6FEA409F02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1050" y="3055938"/>
            <a:ext cx="4756150" cy="2034222"/>
          </a:xfrm>
        </p:spPr>
        <p:txBody>
          <a:bodyPr>
            <a:noAutofit/>
          </a:bodyPr>
          <a:lstStyle>
            <a:lvl1pPr marL="0" indent="0">
              <a:buNone/>
              <a:defRPr sz="8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 descr="A white lines on a black background&#10;&#10;Description automatically generated">
            <a:extLst>
              <a:ext uri="{FF2B5EF4-FFF2-40B4-BE49-F238E27FC236}">
                <a16:creationId xmlns:a16="http://schemas.microsoft.com/office/drawing/2014/main" id="{F1043314-BECF-BD50-C017-9AB9F2B258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3000"/>
          </a:blip>
          <a:stretch>
            <a:fillRect/>
          </a:stretch>
        </p:blipFill>
        <p:spPr>
          <a:xfrm>
            <a:off x="-1" y="5734800"/>
            <a:ext cx="3238712" cy="112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397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14CFF89-0E78-F3B6-922E-6C1E5EDBCAD7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FFD52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DCEC8E35-A2AB-35B6-DB17-6FEA409F02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1050" y="731838"/>
            <a:ext cx="4756150" cy="4335462"/>
          </a:xfrm>
        </p:spPr>
        <p:txBody>
          <a:bodyPr>
            <a:noAutofit/>
          </a:bodyPr>
          <a:lstStyle>
            <a:lvl1pPr marL="0" indent="0">
              <a:buNone/>
              <a:defRPr sz="8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27">
            <a:extLst>
              <a:ext uri="{FF2B5EF4-FFF2-40B4-BE49-F238E27FC236}">
                <a16:creationId xmlns:a16="http://schemas.microsoft.com/office/drawing/2014/main" id="{15C2DAB7-61F9-35FF-3E8E-1569253403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64086" y="731838"/>
            <a:ext cx="5208813" cy="54784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 descr="A white lines on a black background&#10;&#10;Description automatically generated">
            <a:extLst>
              <a:ext uri="{FF2B5EF4-FFF2-40B4-BE49-F238E27FC236}">
                <a16:creationId xmlns:a16="http://schemas.microsoft.com/office/drawing/2014/main" id="{E1167B20-63E1-DA67-67D2-4A9BAA63A2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3000"/>
          </a:blip>
          <a:stretch>
            <a:fillRect/>
          </a:stretch>
        </p:blipFill>
        <p:spPr>
          <a:xfrm>
            <a:off x="-1" y="5734800"/>
            <a:ext cx="3238712" cy="112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370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Placeholder 1">
            <a:extLst>
              <a:ext uri="{FF2B5EF4-FFF2-40B4-BE49-F238E27FC236}">
                <a16:creationId xmlns:a16="http://schemas.microsoft.com/office/drawing/2014/main" id="{B52D3F7B-B66B-69F7-1C0B-1B673C755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661D5D64-6339-1053-9ABC-EF7905CBEA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0AFF5355-91C7-2773-EA33-80438474F9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B0ED3-7177-E445-B879-62D7063E8330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25FA5069-306F-DFF3-A6CC-33B68DB1D2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8C97ADDC-A995-E66B-191B-5CAD79A11C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46E5F-D089-3148-9FA8-031347003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8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4" r:id="rId4"/>
    <p:sldLayoutId id="2147483665" r:id="rId5"/>
    <p:sldLayoutId id="2147483653" r:id="rId6"/>
    <p:sldLayoutId id="2147483656" r:id="rId7"/>
    <p:sldLayoutId id="2147483651" r:id="rId8"/>
    <p:sldLayoutId id="2147483663" r:id="rId9"/>
    <p:sldLayoutId id="2147483660" r:id="rId10"/>
    <p:sldLayoutId id="2147483657" r:id="rId11"/>
    <p:sldLayoutId id="2147483652" r:id="rId12"/>
    <p:sldLayoutId id="2147483659" r:id="rId13"/>
    <p:sldLayoutId id="2147483662" r:id="rId14"/>
    <p:sldLayoutId id="2147483658" r:id="rId15"/>
    <p:sldLayoutId id="2147483654" r:id="rId16"/>
    <p:sldLayoutId id="214748365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2B2C103-72DE-3C29-9D57-FFB2A7AA48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1950" y="376194"/>
            <a:ext cx="9410925" cy="485095"/>
          </a:xfrm>
        </p:spPr>
        <p:txBody>
          <a:bodyPr/>
          <a:lstStyle/>
          <a:p>
            <a:r>
              <a:rPr lang="en-US"/>
              <a:t>Waikato District Council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9FD2E5-71D5-052C-2F6F-3E403C4BA8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1950" y="2070894"/>
            <a:ext cx="11360149" cy="3802062"/>
          </a:xfrm>
        </p:spPr>
        <p:txBody>
          <a:bodyPr/>
          <a:lstStyle/>
          <a:p>
            <a:pPr algn="ctr"/>
            <a:r>
              <a:rPr lang="en-US" sz="6600"/>
              <a:t>Review of the Gambling Venues Policy 2021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B49F440-3CB3-64F2-C514-09A7A51B61CB}"/>
              </a:ext>
            </a:extLst>
          </p:cNvPr>
          <p:cNvSpPr txBox="1">
            <a:spLocks/>
          </p:cNvSpPr>
          <p:nvPr/>
        </p:nvSpPr>
        <p:spPr>
          <a:xfrm>
            <a:off x="361950" y="5872956"/>
            <a:ext cx="9410925" cy="485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23 April 2024</a:t>
            </a:r>
          </a:p>
        </p:txBody>
      </p:sp>
    </p:spTree>
    <p:extLst>
      <p:ext uri="{BB962C8B-B14F-4D97-AF65-F5344CB8AC3E}">
        <p14:creationId xmlns:p14="http://schemas.microsoft.com/office/powerpoint/2010/main" val="980491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885C02-9B4D-68C5-F35A-D8AEA6D491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1112" y="1268668"/>
            <a:ext cx="9058130" cy="733487"/>
          </a:xfrm>
        </p:spPr>
        <p:txBody>
          <a:bodyPr>
            <a:normAutofit lnSpcReduction="10000"/>
          </a:bodyPr>
          <a:lstStyle/>
          <a:p>
            <a:r>
              <a:rPr lang="en-NZ"/>
              <a:t>Social benefits of Gambling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27B139-69EF-9974-CAA1-208B4D98FD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1111" y="2068498"/>
            <a:ext cx="10729689" cy="3316302"/>
          </a:xfrm>
        </p:spPr>
        <p:txBody>
          <a:bodyPr>
            <a:normAutofit/>
          </a:bodyPr>
          <a:lstStyle/>
          <a:p>
            <a:pPr>
              <a:spcBef>
                <a:spcPts val="3000"/>
              </a:spcBef>
            </a:pPr>
            <a:r>
              <a:rPr lang="en-NZ" sz="3200"/>
              <a:t>Entertainment, social interaction and employment.</a:t>
            </a:r>
          </a:p>
          <a:p>
            <a:pPr>
              <a:spcBef>
                <a:spcPts val="3000"/>
              </a:spcBef>
            </a:pPr>
            <a:r>
              <a:rPr lang="en-NZ" sz="3200"/>
              <a:t>In 2022, grants totalling $3,426,232 were made in the Waikato District. </a:t>
            </a:r>
          </a:p>
          <a:p>
            <a:pPr>
              <a:spcBef>
                <a:spcPts val="3000"/>
              </a:spcBef>
            </a:pPr>
            <a:r>
              <a:rPr lang="en-NZ" sz="3200"/>
              <a:t>$1,942,260 granted to sport in 2022. </a:t>
            </a:r>
          </a:p>
          <a:p>
            <a:endParaRPr lang="en-NZ" sz="3200"/>
          </a:p>
          <a:p>
            <a:endParaRPr lang="en-NZ" sz="3200"/>
          </a:p>
          <a:p>
            <a:endParaRPr lang="en-NZ" sz="3200"/>
          </a:p>
          <a:p>
            <a:pPr marL="0" indent="0">
              <a:buNone/>
            </a:pPr>
            <a:endParaRPr lang="en-NZ" sz="3200"/>
          </a:p>
          <a:p>
            <a:endParaRPr lang="en-NZ" sz="3200"/>
          </a:p>
          <a:p>
            <a:pPr marL="0" indent="0">
              <a:buNone/>
            </a:pPr>
            <a:endParaRPr lang="en-NZ" sz="2800"/>
          </a:p>
          <a:p>
            <a:endParaRPr lang="en-NZ" sz="2800"/>
          </a:p>
          <a:p>
            <a:pPr marL="457200" lvl="1" indent="0">
              <a:buNone/>
            </a:pPr>
            <a:endParaRPr lang="en-NZ" sz="28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D6B94F-C6CE-4668-089D-622433FA17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endParaRPr lang="en-NZ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11A89E-5245-25FA-EF05-C724FEB4F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4112" y="5836039"/>
            <a:ext cx="1486107" cy="93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761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885C02-9B4D-68C5-F35A-D8AEA6D491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1112" y="1268668"/>
            <a:ext cx="9058130" cy="733487"/>
          </a:xfrm>
        </p:spPr>
        <p:txBody>
          <a:bodyPr>
            <a:normAutofit lnSpcReduction="10000"/>
          </a:bodyPr>
          <a:lstStyle/>
          <a:p>
            <a:r>
              <a:rPr lang="en-NZ"/>
              <a:t>Social costs of Gambling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27B139-69EF-9974-CAA1-208B4D98FD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1111" y="2068497"/>
            <a:ext cx="10849762" cy="3222593"/>
          </a:xfrm>
        </p:spPr>
        <p:txBody>
          <a:bodyPr>
            <a:normAutofit fontScale="92500" lnSpcReduction="10000"/>
          </a:bodyPr>
          <a:lstStyle/>
          <a:p>
            <a:r>
              <a:rPr lang="en-NZ" sz="3200"/>
              <a:t>Problem gambling. </a:t>
            </a:r>
          </a:p>
          <a:p>
            <a:r>
              <a:rPr lang="en-NZ" sz="3200"/>
              <a:t>4.5% of New Zealand experience gambling harm.</a:t>
            </a:r>
          </a:p>
          <a:p>
            <a:r>
              <a:rPr lang="en-US" sz="3200"/>
              <a:t>12 out of the 17 venues are located within areas with a deprivation index of 9. </a:t>
            </a:r>
          </a:p>
          <a:p>
            <a:r>
              <a:rPr lang="en-NZ" sz="3200" err="1"/>
              <a:t>Maaori</a:t>
            </a:r>
            <a:r>
              <a:rPr lang="en-NZ" sz="3200"/>
              <a:t>, Pacific peoples, and people on lower incomes continue to disproportionately experience gambling harm.</a:t>
            </a:r>
          </a:p>
          <a:p>
            <a:r>
              <a:rPr lang="en-NZ" sz="3200"/>
              <a:t>Initiatives in place to support and manage gambling harm.</a:t>
            </a:r>
          </a:p>
          <a:p>
            <a:endParaRPr lang="en-NZ" sz="3200"/>
          </a:p>
          <a:p>
            <a:endParaRPr lang="en-NZ" sz="3200"/>
          </a:p>
          <a:p>
            <a:endParaRPr lang="en-NZ" sz="3200"/>
          </a:p>
          <a:p>
            <a:endParaRPr lang="en-NZ" sz="3200"/>
          </a:p>
          <a:p>
            <a:pPr marL="0" indent="0">
              <a:buNone/>
            </a:pPr>
            <a:endParaRPr lang="en-NZ" sz="3200"/>
          </a:p>
          <a:p>
            <a:endParaRPr lang="en-NZ" sz="3200"/>
          </a:p>
          <a:p>
            <a:pPr marL="0" indent="0">
              <a:buNone/>
            </a:pPr>
            <a:endParaRPr lang="en-NZ" sz="2800"/>
          </a:p>
          <a:p>
            <a:endParaRPr lang="en-NZ" sz="2800"/>
          </a:p>
          <a:p>
            <a:pPr marL="457200" lvl="1" indent="0">
              <a:buNone/>
            </a:pPr>
            <a:endParaRPr lang="en-NZ" sz="28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D6B94F-C6CE-4668-089D-622433FA17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endParaRPr lang="en-NZ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11A89E-5245-25FA-EF05-C724FEB4F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4112" y="5836039"/>
            <a:ext cx="1486107" cy="93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611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885C02-9B4D-68C5-F35A-D8AEA6D491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1111" y="771127"/>
            <a:ext cx="9058130" cy="733487"/>
          </a:xfrm>
        </p:spPr>
        <p:txBody>
          <a:bodyPr>
            <a:normAutofit lnSpcReduction="10000"/>
          </a:bodyPr>
          <a:lstStyle/>
          <a:p>
            <a:r>
              <a:rPr lang="en-NZ"/>
              <a:t>Options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27B139-69EF-9974-CAA1-208B4D98FD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1111" y="1710813"/>
            <a:ext cx="10949276" cy="3580277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NZ" sz="3200"/>
              <a:t>No changes to the Policy (</a:t>
            </a:r>
            <a:r>
              <a:rPr lang="en-NZ" sz="3200" i="1"/>
              <a:t>recommended by staff</a:t>
            </a:r>
            <a:r>
              <a:rPr lang="en-NZ" sz="3200"/>
              <a:t>). </a:t>
            </a:r>
          </a:p>
          <a:p>
            <a:pPr marL="514350" indent="-514350">
              <a:buAutoNum type="arabicPeriod"/>
            </a:pPr>
            <a:r>
              <a:rPr lang="en-NZ" sz="3200"/>
              <a:t>Amend Policy, moving to a “capped machine” policy, rather than a sinking lid, and retain the existing relocation clauses in the new policy. </a:t>
            </a:r>
          </a:p>
          <a:p>
            <a:pPr marL="514350" indent="-514350">
              <a:buAutoNum type="arabicPeriod"/>
            </a:pPr>
            <a:r>
              <a:rPr lang="en-NZ" sz="3200"/>
              <a:t>Amend the Policy, by moving to a “gold-standard sinking lid” approach – removing the merger and relocation clauses.</a:t>
            </a:r>
          </a:p>
          <a:p>
            <a:pPr marL="514350" indent="-514350">
              <a:buAutoNum type="arabicPeriod"/>
            </a:pPr>
            <a:endParaRPr lang="en-NZ" sz="3200"/>
          </a:p>
          <a:p>
            <a:endParaRPr lang="en-NZ" sz="3200"/>
          </a:p>
          <a:p>
            <a:endParaRPr lang="en-NZ" sz="3200"/>
          </a:p>
          <a:p>
            <a:endParaRPr lang="en-NZ" sz="3200"/>
          </a:p>
          <a:p>
            <a:endParaRPr lang="en-NZ" sz="3200"/>
          </a:p>
          <a:p>
            <a:pPr marL="0" indent="0">
              <a:buNone/>
            </a:pPr>
            <a:endParaRPr lang="en-NZ" sz="3200"/>
          </a:p>
          <a:p>
            <a:endParaRPr lang="en-NZ" sz="3200"/>
          </a:p>
          <a:p>
            <a:pPr marL="0" indent="0">
              <a:buNone/>
            </a:pPr>
            <a:endParaRPr lang="en-NZ" sz="2800"/>
          </a:p>
          <a:p>
            <a:endParaRPr lang="en-NZ" sz="2800"/>
          </a:p>
          <a:p>
            <a:pPr marL="457200" lvl="1" indent="0">
              <a:buNone/>
            </a:pPr>
            <a:endParaRPr lang="en-NZ" sz="28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D6B94F-C6CE-4668-089D-622433FA17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endParaRPr lang="en-NZ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11A89E-5245-25FA-EF05-C724FEB4F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4112" y="5836039"/>
            <a:ext cx="1486107" cy="93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152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885C02-9B4D-68C5-F35A-D8AEA6D491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1112" y="1268668"/>
            <a:ext cx="9058130" cy="733487"/>
          </a:xfrm>
        </p:spPr>
        <p:txBody>
          <a:bodyPr>
            <a:normAutofit lnSpcReduction="10000"/>
          </a:bodyPr>
          <a:lstStyle/>
          <a:p>
            <a:r>
              <a:rPr lang="en-NZ"/>
              <a:t>Next steps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27B139-69EF-9974-CAA1-208B4D98FD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1111" y="2068497"/>
            <a:ext cx="11056190" cy="322259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NZ" sz="3200"/>
              <a:t>18 June Policy and Regulatory Committee: Approval to consult</a:t>
            </a:r>
          </a:p>
          <a:p>
            <a:r>
              <a:rPr lang="en-NZ" sz="3200"/>
              <a:t>June / July 2024: Consultation </a:t>
            </a:r>
          </a:p>
          <a:p>
            <a:r>
              <a:rPr lang="en-NZ" sz="3200"/>
              <a:t>September 2024: Hearings and deliberations</a:t>
            </a:r>
            <a:endParaRPr lang="en-NZ" sz="3200">
              <a:ea typeface="Calibri"/>
              <a:cs typeface="Calibri"/>
            </a:endParaRPr>
          </a:p>
          <a:p>
            <a:r>
              <a:rPr lang="en-NZ" sz="3200"/>
              <a:t>October 2024: Adoption</a:t>
            </a:r>
          </a:p>
          <a:p>
            <a:endParaRPr lang="en-NZ" sz="3200"/>
          </a:p>
          <a:p>
            <a:endParaRPr lang="en-NZ" sz="3200"/>
          </a:p>
          <a:p>
            <a:endParaRPr lang="en-NZ" sz="3200"/>
          </a:p>
          <a:p>
            <a:pPr marL="0" indent="0">
              <a:buNone/>
            </a:pPr>
            <a:endParaRPr lang="en-NZ" sz="3200"/>
          </a:p>
          <a:p>
            <a:endParaRPr lang="en-NZ" sz="3200"/>
          </a:p>
          <a:p>
            <a:pPr marL="0" indent="0">
              <a:buNone/>
            </a:pPr>
            <a:endParaRPr lang="en-NZ" sz="2800"/>
          </a:p>
          <a:p>
            <a:endParaRPr lang="en-NZ" sz="2800"/>
          </a:p>
          <a:p>
            <a:pPr marL="457200" lvl="1" indent="0">
              <a:buNone/>
            </a:pPr>
            <a:endParaRPr lang="en-NZ" sz="28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D6B94F-C6CE-4668-089D-622433FA17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endParaRPr lang="en-NZ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11A89E-5245-25FA-EF05-C724FEB4F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4112" y="5836039"/>
            <a:ext cx="1486107" cy="93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910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FF3020-92BA-F91D-811A-66EF444806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1112" y="1135982"/>
            <a:ext cx="9058130" cy="733487"/>
          </a:xfrm>
        </p:spPr>
        <p:txBody>
          <a:bodyPr>
            <a:normAutofit lnSpcReduction="10000"/>
          </a:bodyPr>
          <a:lstStyle/>
          <a:p>
            <a:r>
              <a:rPr lang="en-NZ"/>
              <a:t>Purpose of Workshop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680F26-5591-84F1-82A8-68C754E8F3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1112" y="2490648"/>
            <a:ext cx="10221688" cy="235902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/>
              <a:t>Provide information on and seek feedback from Council on the review of the Gambling Venues Policy 2021.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535351-6F21-3FCD-501B-8E582CB30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4112" y="5836039"/>
            <a:ext cx="1486107" cy="93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143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885C02-9B4D-68C5-F35A-D8AEA6D491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1112" y="1268668"/>
            <a:ext cx="9058130" cy="733487"/>
          </a:xfrm>
        </p:spPr>
        <p:txBody>
          <a:bodyPr>
            <a:normAutofit lnSpcReduction="10000"/>
          </a:bodyPr>
          <a:lstStyle/>
          <a:p>
            <a:r>
              <a:rPr lang="en-NZ"/>
              <a:t>Background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27B139-69EF-9974-CAA1-208B4D98FD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1112" y="2068497"/>
            <a:ext cx="6794907" cy="3520835"/>
          </a:xfrm>
        </p:spPr>
        <p:txBody>
          <a:bodyPr>
            <a:normAutofit lnSpcReduction="10000"/>
          </a:bodyPr>
          <a:lstStyle/>
          <a:p>
            <a:r>
              <a:rPr lang="en-NZ" sz="2800"/>
              <a:t>Council must adopt a policy on Class 4 Gambling. </a:t>
            </a:r>
          </a:p>
          <a:p>
            <a:r>
              <a:rPr lang="en-NZ" sz="2800"/>
              <a:t>Class 4 Gambling is pokies and slot machines. </a:t>
            </a:r>
          </a:p>
          <a:p>
            <a:r>
              <a:rPr lang="en-NZ" sz="2800"/>
              <a:t>Council must also adopt a policy on standalone venues TABs. </a:t>
            </a:r>
          </a:p>
          <a:p>
            <a:r>
              <a:rPr lang="en-NZ" sz="2800"/>
              <a:t>The policy is made under the Gambling Act 2003 and Racing Industry Act 2020. </a:t>
            </a:r>
          </a:p>
          <a:p>
            <a:endParaRPr lang="en-NZ" sz="28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D6B94F-C6CE-4668-089D-622433FA17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endParaRPr lang="en-NZ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11A89E-5245-25FA-EF05-C724FEB4F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4112" y="5836039"/>
            <a:ext cx="1486107" cy="9335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E81BDB-2464-3CC0-4C72-D0975D59C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4471" y="1123267"/>
            <a:ext cx="2840854" cy="1890459"/>
          </a:xfrm>
          <a:prstGeom prst="rect">
            <a:avLst/>
          </a:prstGeom>
        </p:spPr>
      </p:pic>
      <p:pic>
        <p:nvPicPr>
          <p:cNvPr id="1028" name="Picture 4" descr="SEN Track: Tuesday best bets at Hamilton">
            <a:extLst>
              <a:ext uri="{FF2B5EF4-FFF2-40B4-BE49-F238E27FC236}">
                <a16:creationId xmlns:a16="http://schemas.microsoft.com/office/drawing/2014/main" id="{A41B2783-5EBC-F008-8BA9-F0313443F3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6" r="10220"/>
          <a:stretch/>
        </p:blipFill>
        <p:spPr bwMode="auto">
          <a:xfrm>
            <a:off x="8094471" y="3159127"/>
            <a:ext cx="2904962" cy="202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112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885C02-9B4D-68C5-F35A-D8AEA6D491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1112" y="1268668"/>
            <a:ext cx="9058130" cy="733487"/>
          </a:xfrm>
        </p:spPr>
        <p:txBody>
          <a:bodyPr>
            <a:normAutofit lnSpcReduction="10000"/>
          </a:bodyPr>
          <a:lstStyle/>
          <a:p>
            <a:r>
              <a:rPr lang="en-NZ"/>
              <a:t>Class 4 Gambling Venues policy</a:t>
            </a:r>
          </a:p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27B139-69EF-9974-CAA1-208B4D98FD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1112" y="2068497"/>
            <a:ext cx="7210633" cy="3520835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NZ" sz="2400" b="1"/>
              <a:t>No further class 4 venues.</a:t>
            </a:r>
          </a:p>
          <a:p>
            <a:pPr lvl="0"/>
            <a:r>
              <a:rPr lang="en-NZ" sz="2400" b="1"/>
              <a:t>Sinking lid policy.</a:t>
            </a:r>
          </a:p>
          <a:p>
            <a:pPr lvl="0"/>
            <a:r>
              <a:rPr lang="en-NZ" sz="2400" b="1"/>
              <a:t>Maximum number </a:t>
            </a:r>
            <a:r>
              <a:rPr lang="en-NZ" sz="2400"/>
              <a:t>of gaming machines per venue is nine. </a:t>
            </a:r>
            <a:r>
              <a:rPr lang="en-NZ" sz="2200" i="1"/>
              <a:t>NB: This max applied from Sept 2003, premises registered before then could have up to 18 machines.</a:t>
            </a:r>
            <a:r>
              <a:rPr lang="en-NZ" sz="2200"/>
              <a:t> </a:t>
            </a:r>
          </a:p>
          <a:p>
            <a:pPr lvl="0"/>
            <a:r>
              <a:rPr lang="en-NZ" sz="2400" b="1"/>
              <a:t>Merging</a:t>
            </a:r>
            <a:r>
              <a:rPr lang="en-NZ" sz="2400"/>
              <a:t> of two venues with class 4 licenses is allowed. </a:t>
            </a:r>
          </a:p>
          <a:p>
            <a:pPr lvl="1"/>
            <a:r>
              <a:rPr lang="en-NZ" sz="2400"/>
              <a:t>Total number of machines must be five-sixths the combined number of two class 4 licenses.</a:t>
            </a:r>
          </a:p>
          <a:p>
            <a:pPr lvl="1"/>
            <a:r>
              <a:rPr lang="en-NZ" sz="2400"/>
              <a:t>Maximum number is 18 when merging.</a:t>
            </a:r>
          </a:p>
          <a:p>
            <a:pPr lvl="0"/>
            <a:r>
              <a:rPr lang="en-NZ" sz="2400" b="1"/>
              <a:t>Relocation</a:t>
            </a:r>
            <a:r>
              <a:rPr lang="en-NZ" sz="2400"/>
              <a:t> is supported if improvements are for the purposes of the primary venue activity. 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D6B94F-C6CE-4668-089D-622433FA17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endParaRPr lang="en-NZ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11A89E-5245-25FA-EF05-C724FEB4F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4112" y="5836039"/>
            <a:ext cx="1486107" cy="9335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39C384-E7B1-7F72-E631-DA24B1EE5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9075" y="2476843"/>
            <a:ext cx="3564595" cy="237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118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885C02-9B4D-68C5-F35A-D8AEA6D491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1112" y="1268668"/>
            <a:ext cx="9058130" cy="733487"/>
          </a:xfrm>
        </p:spPr>
        <p:txBody>
          <a:bodyPr>
            <a:normAutofit lnSpcReduction="10000"/>
          </a:bodyPr>
          <a:lstStyle/>
          <a:p>
            <a:r>
              <a:rPr lang="en-NZ"/>
              <a:t>TAB Venues Policy </a:t>
            </a:r>
          </a:p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27B139-69EF-9974-CAA1-208B4D98FD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1112" y="2068497"/>
            <a:ext cx="6794907" cy="3520835"/>
          </a:xfrm>
        </p:spPr>
        <p:txBody>
          <a:bodyPr>
            <a:normAutofit/>
          </a:bodyPr>
          <a:lstStyle/>
          <a:p>
            <a:pPr lvl="0"/>
            <a:r>
              <a:rPr lang="en-NZ" sz="3200"/>
              <a:t>Council will consider applications to establish TAB venues. </a:t>
            </a:r>
          </a:p>
          <a:p>
            <a:pPr lvl="0"/>
            <a:r>
              <a:rPr lang="en-NZ" sz="3200"/>
              <a:t>Council has discretion.</a:t>
            </a:r>
          </a:p>
          <a:p>
            <a:pPr lvl="0"/>
            <a:r>
              <a:rPr lang="en-NZ" sz="3200"/>
              <a:t>Only permitted in zones which allow commercial activities. </a:t>
            </a:r>
          </a:p>
          <a:p>
            <a:pPr lvl="0"/>
            <a:endParaRPr lang="en-NZ" sz="45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D6B94F-C6CE-4668-089D-622433FA17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endParaRPr lang="en-NZ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11A89E-5245-25FA-EF05-C724FEB4F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4112" y="5836039"/>
            <a:ext cx="1486107" cy="933580"/>
          </a:xfrm>
          <a:prstGeom prst="rect">
            <a:avLst/>
          </a:prstGeom>
        </p:spPr>
      </p:pic>
      <p:pic>
        <p:nvPicPr>
          <p:cNvPr id="6" name="Picture 4" descr="SEN Track: Tuesday best bets at Hamilton">
            <a:extLst>
              <a:ext uri="{FF2B5EF4-FFF2-40B4-BE49-F238E27FC236}">
                <a16:creationId xmlns:a16="http://schemas.microsoft.com/office/drawing/2014/main" id="{86D08281-F693-2BE5-620A-CD0331AB7D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6" r="10220"/>
          <a:stretch/>
        </p:blipFill>
        <p:spPr bwMode="auto">
          <a:xfrm>
            <a:off x="7604234" y="2002155"/>
            <a:ext cx="3632931" cy="2536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800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885C02-9B4D-68C5-F35A-D8AEA6D491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1112" y="1268668"/>
            <a:ext cx="9058130" cy="733487"/>
          </a:xfrm>
        </p:spPr>
        <p:txBody>
          <a:bodyPr>
            <a:normAutofit fontScale="92500"/>
          </a:bodyPr>
          <a:lstStyle/>
          <a:p>
            <a:r>
              <a:rPr lang="en-NZ"/>
              <a:t>How has this policy been applied?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27B139-69EF-9974-CAA1-208B4D98FD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1112" y="2068497"/>
            <a:ext cx="10296992" cy="3520835"/>
          </a:xfrm>
        </p:spPr>
        <p:txBody>
          <a:bodyPr>
            <a:normAutofit lnSpcReduction="10000"/>
          </a:bodyPr>
          <a:lstStyle/>
          <a:p>
            <a:r>
              <a:rPr lang="en-NZ" sz="2800"/>
              <a:t>Gambling Venues Policy</a:t>
            </a:r>
          </a:p>
          <a:p>
            <a:pPr lvl="1"/>
            <a:r>
              <a:rPr lang="en-NZ" sz="2800"/>
              <a:t>No applications for relocations or merger.</a:t>
            </a:r>
          </a:p>
          <a:p>
            <a:pPr marL="457200" lvl="1" indent="0">
              <a:buNone/>
            </a:pPr>
            <a:endParaRPr lang="en-NZ" sz="2800"/>
          </a:p>
          <a:p>
            <a:r>
              <a:rPr lang="en-NZ" sz="2800"/>
              <a:t>TAB venues policy </a:t>
            </a:r>
          </a:p>
          <a:p>
            <a:pPr lvl="1"/>
            <a:r>
              <a:rPr lang="en-NZ" sz="2800"/>
              <a:t>No applications for standalone TABs.</a:t>
            </a:r>
          </a:p>
          <a:p>
            <a:pPr lvl="1"/>
            <a:r>
              <a:rPr lang="en-NZ" sz="2800"/>
              <a:t>No standalone TABs in the Waikato currently.</a:t>
            </a:r>
          </a:p>
          <a:p>
            <a:pPr lvl="1"/>
            <a:endParaRPr lang="en-NZ" sz="2800"/>
          </a:p>
          <a:p>
            <a:r>
              <a:rPr lang="en-NZ" sz="2800"/>
              <a:t>Rarely used policy.</a:t>
            </a:r>
          </a:p>
          <a:p>
            <a:pPr marL="457200" lvl="1" indent="0">
              <a:buNone/>
            </a:pPr>
            <a:endParaRPr lang="en-NZ" sz="28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D6B94F-C6CE-4668-089D-622433FA17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endParaRPr lang="en-NZ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11A89E-5245-25FA-EF05-C724FEB4F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4112" y="5836039"/>
            <a:ext cx="1486107" cy="93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694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885C02-9B4D-68C5-F35A-D8AEA6D491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1112" y="1268668"/>
            <a:ext cx="9058130" cy="733487"/>
          </a:xfrm>
        </p:spPr>
        <p:txBody>
          <a:bodyPr>
            <a:normAutofit lnSpcReduction="10000"/>
          </a:bodyPr>
          <a:lstStyle/>
          <a:p>
            <a:r>
              <a:rPr lang="en-NZ"/>
              <a:t>How does our policy compare?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27B139-69EF-9974-CAA1-208B4D98FD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1112" y="2068497"/>
            <a:ext cx="5259071" cy="3520835"/>
          </a:xfrm>
        </p:spPr>
        <p:txBody>
          <a:bodyPr>
            <a:normAutofit fontScale="92500" lnSpcReduction="20000"/>
          </a:bodyPr>
          <a:lstStyle/>
          <a:p>
            <a:r>
              <a:rPr lang="en-NZ" sz="2800"/>
              <a:t> Review of: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NZ" sz="2800"/>
              <a:t>Waikato District Council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NZ" sz="2800" err="1"/>
              <a:t>Waipa</a:t>
            </a:r>
            <a:r>
              <a:rPr lang="en-NZ" sz="2800"/>
              <a:t> District Council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NZ" sz="2800"/>
              <a:t>Matamata-</a:t>
            </a:r>
            <a:r>
              <a:rPr lang="en-NZ" sz="2800" err="1"/>
              <a:t>Piako</a:t>
            </a:r>
            <a:r>
              <a:rPr lang="en-NZ" sz="2800"/>
              <a:t> District Council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NZ" sz="2800"/>
              <a:t>Hauraki District Council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NZ" sz="2800"/>
              <a:t>Hamilton City Council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NZ" sz="2800"/>
              <a:t>Auckland Council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NZ" sz="2800"/>
              <a:t>Thames-Coromandel District Council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D6B94F-C6CE-4668-089D-622433FA17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endParaRPr lang="en-NZ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11A89E-5245-25FA-EF05-C724FEB4F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4112" y="5836039"/>
            <a:ext cx="1486107" cy="933580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8B39D5B-3FE4-FB42-1D64-62C4EB643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5951357"/>
              </p:ext>
            </p:extLst>
          </p:nvPr>
        </p:nvGraphicFramePr>
        <p:xfrm>
          <a:off x="6181819" y="2286145"/>
          <a:ext cx="5259072" cy="2569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9536">
                  <a:extLst>
                    <a:ext uri="{9D8B030D-6E8A-4147-A177-3AD203B41FA5}">
                      <a16:colId xmlns:a16="http://schemas.microsoft.com/office/drawing/2014/main" val="585855016"/>
                    </a:ext>
                  </a:extLst>
                </a:gridCol>
                <a:gridCol w="2629536">
                  <a:extLst>
                    <a:ext uri="{9D8B030D-6E8A-4147-A177-3AD203B41FA5}">
                      <a16:colId xmlns:a16="http://schemas.microsoft.com/office/drawing/2014/main" val="1161113344"/>
                    </a:ext>
                  </a:extLst>
                </a:gridCol>
              </a:tblGrid>
              <a:tr h="429847">
                <a:tc>
                  <a:txBody>
                    <a:bodyPr/>
                    <a:lstStyle/>
                    <a:p>
                      <a:r>
                        <a:rPr lang="en-NZ">
                          <a:solidFill>
                            <a:schemeClr val="tx1"/>
                          </a:solidFill>
                        </a:rPr>
                        <a:t>Policy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>
                          <a:solidFill>
                            <a:schemeClr val="tx1"/>
                          </a:solidFill>
                        </a:rPr>
                        <a:t>Comparison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368061"/>
                  </a:ext>
                </a:extLst>
              </a:tr>
              <a:tr h="429847">
                <a:tc>
                  <a:txBody>
                    <a:bodyPr/>
                    <a:lstStyle/>
                    <a:p>
                      <a:r>
                        <a:rPr lang="en-NZ"/>
                        <a:t>Sinking Lid Policy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/>
                        <a:t>Yes, for 4/7 policies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9021457"/>
                  </a:ext>
                </a:extLst>
              </a:tr>
              <a:tr h="429847">
                <a:tc>
                  <a:txBody>
                    <a:bodyPr/>
                    <a:lstStyle/>
                    <a:p>
                      <a:r>
                        <a:rPr lang="en-NZ"/>
                        <a:t>Caps on maximum number of machines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/>
                        <a:t>Yes, for 4/7 polices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0519851"/>
                  </a:ext>
                </a:extLst>
              </a:tr>
              <a:tr h="429847">
                <a:tc>
                  <a:txBody>
                    <a:bodyPr/>
                    <a:lstStyle/>
                    <a:p>
                      <a:r>
                        <a:rPr lang="en-NZ"/>
                        <a:t>Relocations (with conditions)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/>
                        <a:t>Yes, for 5/7 policies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9983648"/>
                  </a:ext>
                </a:extLst>
              </a:tr>
              <a:tr h="429847">
                <a:tc>
                  <a:txBody>
                    <a:bodyPr/>
                    <a:lstStyle/>
                    <a:p>
                      <a:r>
                        <a:rPr lang="en-NZ"/>
                        <a:t>Mergers permitted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/>
                        <a:t>Yes, for 6/7 policies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82189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4342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885C02-9B4D-68C5-F35A-D8AEA6D491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6249" y="942672"/>
            <a:ext cx="11435751" cy="805727"/>
          </a:xfrm>
        </p:spPr>
        <p:txBody>
          <a:bodyPr>
            <a:noAutofit/>
          </a:bodyPr>
          <a:lstStyle/>
          <a:p>
            <a:r>
              <a:rPr lang="en-US"/>
              <a:t>Class 4 Gambling Spend Comparison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D6B94F-C6CE-4668-089D-622433FA17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endParaRPr lang="en-NZ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11A89E-5245-25FA-EF05-C724FEB4F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4112" y="5836039"/>
            <a:ext cx="1486107" cy="933580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C7FD47B-1845-5D95-DE8E-D9E924B243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491610"/>
              </p:ext>
            </p:extLst>
          </p:nvPr>
        </p:nvGraphicFramePr>
        <p:xfrm>
          <a:off x="1698997" y="2142882"/>
          <a:ext cx="8128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17695517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8152243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NZ">
                          <a:solidFill>
                            <a:schemeClr val="tx1"/>
                          </a:solidFill>
                        </a:rPr>
                        <a:t>Council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8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Average spend per person in 2023</a:t>
                      </a:r>
                      <a:endParaRPr lang="en-NZ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505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Waikato District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284480">
                        <a:spcAft>
                          <a:spcPts val="1200"/>
                        </a:spcAft>
                      </a:pPr>
                      <a:r>
                        <a:rPr lang="en-NZ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$122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3115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Hamilton 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284480">
                        <a:spcAft>
                          <a:spcPts val="1200"/>
                        </a:spcAft>
                      </a:pPr>
                      <a:r>
                        <a:rPr lang="en-NZ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$154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13591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sz="1800" kern="120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Waipa</a:t>
                      </a:r>
                      <a:r>
                        <a:rPr lang="en-NZ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District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284480">
                        <a:spcAft>
                          <a:spcPts val="1200"/>
                        </a:spcAft>
                      </a:pPr>
                      <a:r>
                        <a:rPr lang="en-NZ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$169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50827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Auckland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284480">
                        <a:spcAft>
                          <a:spcPts val="1200"/>
                        </a:spcAft>
                      </a:pPr>
                      <a:r>
                        <a:rPr lang="en-NZ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$180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024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Matamata-</a:t>
                      </a:r>
                      <a:r>
                        <a:rPr lang="en-NZ" sz="1800" kern="120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Piako</a:t>
                      </a:r>
                      <a:r>
                        <a:rPr lang="en-NZ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District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284480">
                        <a:spcAft>
                          <a:spcPts val="1200"/>
                        </a:spcAft>
                      </a:pPr>
                      <a:r>
                        <a:rPr lang="en-NZ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$194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3627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Hauraki District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284480">
                        <a:spcAft>
                          <a:spcPts val="1200"/>
                        </a:spcAft>
                      </a:pPr>
                      <a:r>
                        <a:rPr lang="en-NZ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$268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1704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Thames-Coromandel District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284480">
                        <a:spcAft>
                          <a:spcPts val="1200"/>
                        </a:spcAft>
                      </a:pPr>
                      <a:r>
                        <a:rPr lang="en-NZ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$358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3610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3308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885C02-9B4D-68C5-F35A-D8AEA6D491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1112" y="1268668"/>
            <a:ext cx="9058130" cy="733487"/>
          </a:xfrm>
        </p:spPr>
        <p:txBody>
          <a:bodyPr>
            <a:normAutofit lnSpcReduction="10000"/>
          </a:bodyPr>
          <a:lstStyle/>
          <a:p>
            <a:r>
              <a:rPr lang="en-NZ"/>
              <a:t>Social impact of Gambling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27B139-69EF-9974-CAA1-208B4D98FD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1112" y="2068498"/>
            <a:ext cx="5250193" cy="3520834"/>
          </a:xfrm>
        </p:spPr>
        <p:txBody>
          <a:bodyPr>
            <a:normAutofit/>
          </a:bodyPr>
          <a:lstStyle/>
          <a:p>
            <a:r>
              <a:rPr lang="en-NZ" sz="2400"/>
              <a:t>Legal requirement. </a:t>
            </a:r>
          </a:p>
          <a:p>
            <a:r>
              <a:rPr lang="en-NZ" sz="2400"/>
              <a:t>The number of venues and machines has decreased slightly.</a:t>
            </a:r>
          </a:p>
          <a:p>
            <a:endParaRPr lang="en-NZ" sz="8000"/>
          </a:p>
          <a:p>
            <a:endParaRPr lang="en-NZ" sz="8000"/>
          </a:p>
          <a:p>
            <a:pPr marL="0" indent="0">
              <a:buNone/>
            </a:pPr>
            <a:endParaRPr lang="en-NZ" sz="2800"/>
          </a:p>
          <a:p>
            <a:pPr marL="0" indent="0">
              <a:buNone/>
            </a:pPr>
            <a:endParaRPr lang="en-NZ" sz="2800"/>
          </a:p>
          <a:p>
            <a:endParaRPr lang="en-NZ" sz="2800"/>
          </a:p>
          <a:p>
            <a:pPr marL="457200" lvl="1" indent="0">
              <a:buNone/>
            </a:pPr>
            <a:endParaRPr lang="en-NZ" sz="28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D6B94F-C6CE-4668-089D-622433FA17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endParaRPr lang="en-NZ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11A89E-5245-25FA-EF05-C724FEB4F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4112" y="5836039"/>
            <a:ext cx="1486107" cy="933580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F2A2A0A-4DD4-51DC-FCC3-6D00184731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703280"/>
              </p:ext>
            </p:extLst>
          </p:nvPr>
        </p:nvGraphicFramePr>
        <p:xfrm>
          <a:off x="1014148" y="3429000"/>
          <a:ext cx="4505334" cy="1786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5180">
                  <a:extLst>
                    <a:ext uri="{9D8B030D-6E8A-4147-A177-3AD203B41FA5}">
                      <a16:colId xmlns:a16="http://schemas.microsoft.com/office/drawing/2014/main" val="302080426"/>
                    </a:ext>
                  </a:extLst>
                </a:gridCol>
                <a:gridCol w="1180730">
                  <a:extLst>
                    <a:ext uri="{9D8B030D-6E8A-4147-A177-3AD203B41FA5}">
                      <a16:colId xmlns:a16="http://schemas.microsoft.com/office/drawing/2014/main" val="1878798314"/>
                    </a:ext>
                  </a:extLst>
                </a:gridCol>
                <a:gridCol w="1169424">
                  <a:extLst>
                    <a:ext uri="{9D8B030D-6E8A-4147-A177-3AD203B41FA5}">
                      <a16:colId xmlns:a16="http://schemas.microsoft.com/office/drawing/2014/main" val="3077609455"/>
                    </a:ext>
                  </a:extLst>
                </a:gridCol>
              </a:tblGrid>
              <a:tr h="288074">
                <a:tc>
                  <a:txBody>
                    <a:bodyPr/>
                    <a:lstStyle/>
                    <a:p>
                      <a:endParaRPr lang="en-NZ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b="1">
                          <a:solidFill>
                            <a:schemeClr val="tx1"/>
                          </a:solidFill>
                        </a:rPr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b="1">
                          <a:solidFill>
                            <a:schemeClr val="tx1"/>
                          </a:solidFill>
                        </a:rPr>
                        <a:t>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3039519"/>
                  </a:ext>
                </a:extLst>
              </a:tr>
              <a:tr h="710319">
                <a:tc>
                  <a:txBody>
                    <a:bodyPr/>
                    <a:lstStyle/>
                    <a:p>
                      <a:r>
                        <a:rPr lang="en-NZ"/>
                        <a:t>Number of Class 4 venues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/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208941"/>
                  </a:ext>
                </a:extLst>
              </a:tr>
              <a:tr h="710319">
                <a:tc>
                  <a:txBody>
                    <a:bodyPr/>
                    <a:lstStyle/>
                    <a:p>
                      <a:r>
                        <a:rPr lang="en-NZ"/>
                        <a:t>Number of Class 4 machines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/>
                        <a:t>233</a:t>
                      </a:r>
                    </a:p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/>
                        <a:t>227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9386899"/>
                  </a:ext>
                </a:extLst>
              </a:tr>
            </a:tbl>
          </a:graphicData>
        </a:graphic>
      </p:graphicFrame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A0F873E-39F4-2B55-E5DC-9B44683A319D}"/>
              </a:ext>
            </a:extLst>
          </p:cNvPr>
          <p:cNvSpPr txBox="1">
            <a:spLocks/>
          </p:cNvSpPr>
          <p:nvPr/>
        </p:nvSpPr>
        <p:spPr>
          <a:xfrm>
            <a:off x="6190697" y="2002155"/>
            <a:ext cx="5250193" cy="2081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2400"/>
              <a:t>Expenditure:</a:t>
            </a:r>
          </a:p>
          <a:p>
            <a:pPr lvl="1"/>
            <a:r>
              <a:rPr lang="en-NZ" sz="2400"/>
              <a:t>$9.8 million spent in 2019</a:t>
            </a:r>
          </a:p>
          <a:p>
            <a:pPr lvl="1"/>
            <a:r>
              <a:rPr lang="en-NZ" sz="2400"/>
              <a:t>10.834 spent in 2023</a:t>
            </a:r>
          </a:p>
          <a:p>
            <a:r>
              <a:rPr lang="en-NZ" sz="2400"/>
              <a:t>$2.3 to $2.6 billion spent per year in NZ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NZ" sz="2800"/>
          </a:p>
          <a:p>
            <a:pPr marL="0" indent="0">
              <a:buFont typeface="Arial" panose="020B0604020202020204" pitchFamily="34" charset="0"/>
              <a:buNone/>
            </a:pPr>
            <a:endParaRPr lang="en-NZ" sz="2800"/>
          </a:p>
          <a:p>
            <a:endParaRPr lang="en-NZ" sz="2800"/>
          </a:p>
          <a:p>
            <a:pPr marL="457200" lvl="1" indent="0">
              <a:buFont typeface="Arial" panose="020B0604020202020204" pitchFamily="34" charset="0"/>
              <a:buNone/>
            </a:pPr>
            <a:endParaRPr lang="en-NZ" sz="2800"/>
          </a:p>
        </p:txBody>
      </p:sp>
    </p:spTree>
    <p:extLst>
      <p:ext uri="{BB962C8B-B14F-4D97-AF65-F5344CB8AC3E}">
        <p14:creationId xmlns:p14="http://schemas.microsoft.com/office/powerpoint/2010/main" val="21649371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DRMSDIP" val="DIP0"/>
</p:tagLst>
</file>

<file path=ppt/theme/theme1.xml><?xml version="1.0" encoding="utf-8"?>
<a:theme xmlns:a="http://schemas.openxmlformats.org/drawingml/2006/main" name="Office Theme">
  <a:themeElements>
    <a:clrScheme name="WDC">
      <a:dk1>
        <a:srgbClr val="010000"/>
      </a:dk1>
      <a:lt1>
        <a:srgbClr val="FED524"/>
      </a:lt1>
      <a:dk2>
        <a:srgbClr val="010000"/>
      </a:dk2>
      <a:lt2>
        <a:srgbClr val="FEFFFF"/>
      </a:lt2>
      <a:accent1>
        <a:srgbClr val="FED524"/>
      </a:accent1>
      <a:accent2>
        <a:srgbClr val="E9002C"/>
      </a:accent2>
      <a:accent3>
        <a:srgbClr val="0089B1"/>
      </a:accent3>
      <a:accent4>
        <a:srgbClr val="23AE49"/>
      </a:accent4>
      <a:accent5>
        <a:srgbClr val="555559"/>
      </a:accent5>
      <a:accent6>
        <a:srgbClr val="000000"/>
      </a:accent6>
      <a:hlink>
        <a:srgbClr val="010000"/>
      </a:hlink>
      <a:folHlink>
        <a:srgbClr val="E9002C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DC Presentation - New from Oct 2023" id="{CC44FBB5-7682-41D0-82F1-8668B16C7D48}" vid="{E10C5314-D47E-49A6-85AF-00921F76637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26916A6CEB52409F11E7FA24022EF8" ma:contentTypeVersion="10" ma:contentTypeDescription="Create a new document." ma:contentTypeScope="" ma:versionID="27bc14e06bd24ab7878ccc6114153763">
  <xsd:schema xmlns:xsd="http://www.w3.org/2001/XMLSchema" xmlns:xs="http://www.w3.org/2001/XMLSchema" xmlns:p="http://schemas.microsoft.com/office/2006/metadata/properties" xmlns:ns2="76a4eae9-f630-497e-988d-3ec914de2a6a" xmlns:ns3="01e9b872-8522-43dd-9819-17b75bc012fb" targetNamespace="http://schemas.microsoft.com/office/2006/metadata/properties" ma:root="true" ma:fieldsID="5abc6e868f002bbe0e06f38749cc8678" ns2:_="" ns3:_="">
    <xsd:import namespace="76a4eae9-f630-497e-988d-3ec914de2a6a"/>
    <xsd:import namespace="01e9b872-8522-43dd-9819-17b75bc012f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a4eae9-f630-497e-988d-3ec914de2a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e9b872-8522-43dd-9819-17b75bc012f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1e9b872-8522-43dd-9819-17b75bc012fb">
      <UserInfo>
        <DisplayName>Nicole Hubbard</DisplayName>
        <AccountId>863</AccountId>
        <AccountType/>
      </UserInfo>
      <UserInfo>
        <DisplayName>Melissa Ward</DisplayName>
        <AccountId>1360</AccountId>
        <AccountType/>
      </UserInfo>
      <UserInfo>
        <DisplayName>Hannah Beaven</DisplayName>
        <AccountId>1271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DF4C1267-3B01-485D-B373-A767FBEBC4F7}"/>
</file>

<file path=customXml/itemProps2.xml><?xml version="1.0" encoding="utf-8"?>
<ds:datastoreItem xmlns:ds="http://schemas.openxmlformats.org/officeDocument/2006/customXml" ds:itemID="{9320819B-0177-43F0-816A-ECABFAE34E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F15E52-51DE-4D6C-81B4-55CA38E4E6F0}">
  <ds:schemaRefs>
    <ds:schemaRef ds:uri="7f387bcc-f9d1-4339-bcdb-3f8b2dec49f2"/>
    <ds:schemaRef ds:uri="f8c7e6b2-fe41-446d-85ac-e8f94a6fb70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WDC Presentation - New from Oct 2023</Template>
  <TotalTime>0</TotalTime>
  <Words>583</Words>
  <Application>Microsoft Office PowerPoint</Application>
  <PresentationFormat>Widescreen</PresentationFormat>
  <Paragraphs>134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Ward</dc:creator>
  <cp:lastModifiedBy>Hannah Beaven</cp:lastModifiedBy>
  <cp:revision>1</cp:revision>
  <dcterms:created xsi:type="dcterms:W3CDTF">2024-01-16T21:52:18Z</dcterms:created>
  <dcterms:modified xsi:type="dcterms:W3CDTF">2024-04-18T00:39:29Z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0x0101002326916A6CEB52409F11E7FA24022EF8</vt:lpwstr>
  </property>
  <property fmtid="{D5CDD505-2E9C-101B-9397-08002B2CF9AE}" pid="3" name="MediaServiceImageTags">
    <vt:lpwstr/>
  </property>
</Properties>
</file>