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7" r:id="rId5"/>
    <p:sldId id="278" r:id="rId6"/>
    <p:sldId id="268" r:id="rId7"/>
    <p:sldId id="280" r:id="rId8"/>
    <p:sldId id="281" r:id="rId9"/>
    <p:sldId id="287" r:id="rId10"/>
    <p:sldId id="273" r:id="rId11"/>
    <p:sldId id="274" r:id="rId12"/>
    <p:sldId id="289" r:id="rId13"/>
    <p:sldId id="290" r:id="rId14"/>
    <p:sldId id="269" r:id="rId15"/>
    <p:sldId id="292" r:id="rId16"/>
    <p:sldId id="285" r:id="rId17"/>
    <p:sldId id="293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22"/>
    <a:srgbClr val="E90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DD214-19F2-43B2-B160-46FBA173DEFE}" v="15" dt="2024-01-18T03:10:12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76"/>
  </p:normalViewPr>
  <p:slideViewPr>
    <p:cSldViewPr snapToGrid="0">
      <p:cViewPr varScale="1">
        <p:scale>
          <a:sx n="114" d="100"/>
          <a:sy n="114" d="100"/>
        </p:scale>
        <p:origin x="21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09C5D5-3968-5B9A-3AD2-AAAED1D0F7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E069D-8BE2-1AB5-00CF-4EB08FFFD9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A8FF6-631F-4F6C-AA8A-8D24816119FE}" type="datetimeFigureOut">
              <a:rPr lang="en-NZ" smtClean="0"/>
              <a:t>20/02/2024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6A303-0151-DC41-B805-693FEBC10B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8E370-A928-666C-E9B0-5B126571FE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8FB91-297E-4D23-BA80-A86679B36B2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2586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86CFD-1EBD-B343-839E-89A57072F38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5F250-87C9-E44E-B54B-1C75E0BC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7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5F250-87C9-E44E-B54B-1C75E0BC56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5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5F250-87C9-E44E-B54B-1C75E0BC56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7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5F250-87C9-E44E-B54B-1C75E0BC56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6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E4DC15-221D-722A-3040-CD842697D0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FC40DD5A-AAF4-5086-E4B7-F7FBCE86B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293890" y="2794570"/>
            <a:ext cx="12019687" cy="416848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91EC11D-F119-3A82-3DA2-BD790C93FC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275" y="2570840"/>
            <a:ext cx="9144000" cy="4850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Click to edit 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9E2BB7-6E34-23BB-1A99-F3EC064D97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591" y="5693030"/>
            <a:ext cx="1303668" cy="880857"/>
          </a:xfrm>
          <a:prstGeom prst="rect">
            <a:avLst/>
          </a:prstGeom>
        </p:spPr>
      </p:pic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E4DFBDB-106B-C63B-759F-088E753DA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4389" y="6418855"/>
            <a:ext cx="4860925" cy="2480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176922-1FAC-535C-A25B-D3E25BE7A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3055938"/>
            <a:ext cx="9144000" cy="2034222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008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20E235-227D-5457-4F6D-88263E9559F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86D7008-8B2F-887E-05BC-19905C74B3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47330" y="1593817"/>
            <a:ext cx="3938270" cy="107632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02E7363-6E01-B88A-CB1B-6EC441D1E4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47330" y="1045177"/>
            <a:ext cx="3938270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EAFACF1-4400-046B-3700-AC61FD06480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739596" y="1271997"/>
            <a:ext cx="900000" cy="900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981F50-35FE-4202-FECD-DBCB8BD7ABB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D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02BE5F-874C-C150-6BBB-97360732E4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7330" y="3371817"/>
            <a:ext cx="3938270" cy="107632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65672CA-DE61-6BBE-AA0C-57EC9618D9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47330" y="2823177"/>
            <a:ext cx="3938270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2146B562-E3C6-F394-6E07-9CFCC22C362B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739596" y="3055935"/>
            <a:ext cx="900000" cy="900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78E3E60-2C69-4C0D-58FB-4D35CDBDA3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47330" y="5163408"/>
            <a:ext cx="3938270" cy="107632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F404CE7-FE1E-9207-B2FB-FFA6433284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47330" y="4614768"/>
            <a:ext cx="3938270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5BA3817C-42AC-7023-2ED0-007BC1F2217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739596" y="4814183"/>
            <a:ext cx="900000" cy="900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C7110-43A9-D3B1-A236-69A89F5403D0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781275" y="2570840"/>
            <a:ext cx="4755941" cy="4850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Click to edit text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CB646E45-EC27-DFA2-FD48-D728522443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1050" y="3055938"/>
            <a:ext cx="4756150" cy="2034222"/>
          </a:xfrm>
        </p:spPr>
        <p:txBody>
          <a:bodyPr>
            <a:noAutofit/>
          </a:bodyPr>
          <a:lstStyle>
            <a:lvl1pPr marL="0" indent="0">
              <a:buNone/>
              <a:defRPr sz="8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7B5882C0-1632-B4FB-AE78-7D2C858C6D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5734800"/>
            <a:ext cx="3238712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6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9158B3-B1DA-564E-F2B4-B37CD50B0BA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D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66694B9-E054-712D-EDA9-8E8E40401B57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694960" y="574288"/>
            <a:ext cx="4706079" cy="57094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8E15C3-B533-AA82-0060-D99F4551E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2727">
            <a:off x="7205633" y="2080983"/>
            <a:ext cx="1197937" cy="156034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B8A2578-FB25-4FE0-0AF3-580B8EEDD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4517" y="3830320"/>
            <a:ext cx="4492524" cy="233630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4B2975CA-937D-8D9C-A2E6-93B32309C9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04517" y="802640"/>
            <a:ext cx="4750604" cy="14445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5000" b="1">
                <a:latin typeface="+mj-lt"/>
              </a:defRPr>
            </a:lvl1pPr>
            <a:lvl2pPr marL="457200" indent="0">
              <a:buNone/>
              <a:defRPr sz="5000"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DE73339-DD53-EB6D-3B23-D114AA950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4517" y="2418080"/>
            <a:ext cx="4492524" cy="894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B0B59A7C-F3ED-EA7E-2149-BE20C3F674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-1" y="5734800"/>
            <a:ext cx="3238712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6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7898FA-E615-7DB4-47E8-7E11CCC3515C}"/>
              </a:ext>
            </a:extLst>
          </p:cNvPr>
          <p:cNvSpPr/>
          <p:nvPr userDrawn="1"/>
        </p:nvSpPr>
        <p:spPr>
          <a:xfrm>
            <a:off x="5360670" y="1707356"/>
            <a:ext cx="6831330" cy="51506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121F973-092A-12D7-9BE5-6F2EF7497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5733218"/>
            <a:ext cx="3254826" cy="1128788"/>
          </a:xfrm>
          <a:prstGeom prst="rect">
            <a:avLst/>
          </a:prstGeom>
        </p:spPr>
      </p:pic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60C4778B-67FC-D74E-C002-251922033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3225" y="2450992"/>
            <a:ext cx="5298685" cy="1480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5000" b="1">
                <a:latin typeface="+mj-lt"/>
              </a:defRPr>
            </a:lvl1pPr>
            <a:lvl2pPr marL="457200" indent="0">
              <a:buNone/>
              <a:defRPr sz="5000"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F2681-3E49-2BE3-0E94-7C81DFC15D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3225" y="4064697"/>
            <a:ext cx="5297487" cy="77819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51EB7A9-1961-8695-D729-DF095FDC09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60388"/>
            <a:ext cx="6151563" cy="5757862"/>
          </a:xfrm>
          <a:custGeom>
            <a:avLst/>
            <a:gdLst>
              <a:gd name="connsiteX0" fmla="*/ 0 w 6151563"/>
              <a:gd name="connsiteY0" fmla="*/ 0 h 5757862"/>
              <a:gd name="connsiteX1" fmla="*/ 6151563 w 6151563"/>
              <a:gd name="connsiteY1" fmla="*/ 0 h 5757862"/>
              <a:gd name="connsiteX2" fmla="*/ 6151563 w 6151563"/>
              <a:gd name="connsiteY2" fmla="*/ 1154112 h 5757862"/>
              <a:gd name="connsiteX3" fmla="*/ 5360670 w 6151563"/>
              <a:gd name="connsiteY3" fmla="*/ 1154112 h 5757862"/>
              <a:gd name="connsiteX4" fmla="*/ 5360670 w 6151563"/>
              <a:gd name="connsiteY4" fmla="*/ 5757862 h 5757862"/>
              <a:gd name="connsiteX5" fmla="*/ 0 w 6151563"/>
              <a:gd name="connsiteY5" fmla="*/ 5757862 h 575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1563" h="5757862">
                <a:moveTo>
                  <a:pt x="0" y="0"/>
                </a:moveTo>
                <a:lnTo>
                  <a:pt x="6151563" y="0"/>
                </a:lnTo>
                <a:lnTo>
                  <a:pt x="6151563" y="1154112"/>
                </a:lnTo>
                <a:lnTo>
                  <a:pt x="5360670" y="1154112"/>
                </a:lnTo>
                <a:lnTo>
                  <a:pt x="5360670" y="5757862"/>
                </a:lnTo>
                <a:lnTo>
                  <a:pt x="0" y="5757862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90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9B035C-A450-A1E6-BAEF-E3D6F66499CB}"/>
              </a:ext>
            </a:extLst>
          </p:cNvPr>
          <p:cNvSpPr/>
          <p:nvPr userDrawn="1"/>
        </p:nvSpPr>
        <p:spPr>
          <a:xfrm>
            <a:off x="5151862" y="0"/>
            <a:ext cx="7040137" cy="2057648"/>
          </a:xfrm>
          <a:prstGeom prst="rect">
            <a:avLst/>
          </a:prstGeom>
          <a:solidFill>
            <a:srgbClr val="FFD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5801E9B4-F873-B006-C748-7A47DF97E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0" y="5652819"/>
            <a:ext cx="3475102" cy="1205181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A3110C9A-9204-A6EA-2737-01D9096974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2874" y="142927"/>
            <a:ext cx="5659121" cy="14445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5000" b="1"/>
            </a:lvl1pPr>
            <a:lvl2pPr marL="457200" indent="0">
              <a:buNone/>
              <a:defRPr sz="5000"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D44957C4-B5F1-97AB-8087-EEC5ADFF38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2873" y="2561945"/>
            <a:ext cx="5659120" cy="343245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D24D04-D7FB-5F81-7564-4B18BCCAEC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151438" cy="68580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48356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7898FA-E615-7DB4-47E8-7E11CCC3515C}"/>
              </a:ext>
            </a:extLst>
          </p:cNvPr>
          <p:cNvSpPr/>
          <p:nvPr userDrawn="1"/>
        </p:nvSpPr>
        <p:spPr>
          <a:xfrm>
            <a:off x="0" y="5729212"/>
            <a:ext cx="12192000" cy="1128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60C4778B-67FC-D74E-C002-251922033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2439" y="1345523"/>
            <a:ext cx="5298685" cy="14809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5000" b="1">
                <a:latin typeface="+mj-lt"/>
              </a:defRPr>
            </a:lvl1pPr>
            <a:lvl2pPr marL="457200" indent="0">
              <a:buNone/>
              <a:defRPr sz="5000"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5F2681-3E49-2BE3-0E94-7C81DFC15D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2439" y="2959228"/>
            <a:ext cx="5297487" cy="241799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29F10B9B-A8BE-B5E4-6BA0-73B90C077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8937174" y="5728094"/>
            <a:ext cx="3254826" cy="1128788"/>
          </a:xfrm>
          <a:prstGeom prst="rect">
            <a:avLst/>
          </a:prstGeom>
        </p:spPr>
      </p:pic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E859FD7-6961-C64A-4C0D-D36227E5A9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149" y="560388"/>
            <a:ext cx="5537414" cy="5744878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1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4FB901-325E-EFE9-1144-70C696837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5729212"/>
            <a:ext cx="3254826" cy="112878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2D469CC-A61D-E0B6-5208-9CA393B85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389" y="6418855"/>
            <a:ext cx="4860925" cy="2480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457AD5D-B718-541B-1988-D8850E78A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114" y="4690142"/>
            <a:ext cx="3162300" cy="147648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5FA04-788D-0787-82FC-F65D83BB0C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1114" y="4141503"/>
            <a:ext cx="3162300" cy="548640"/>
          </a:xfrm>
        </p:spPr>
        <p:txBody>
          <a:bodyPr anchor="ctr">
            <a:no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647219-B64A-8562-FB96-F447E600CD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4850" y="4690142"/>
            <a:ext cx="3162300" cy="147648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3DB2CCC-012E-E7EC-EF7F-D5D203860D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4850" y="4141503"/>
            <a:ext cx="3162300" cy="548640"/>
          </a:xfrm>
        </p:spPr>
        <p:txBody>
          <a:bodyPr anchor="ctr">
            <a:no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15A27DD-98F2-BC92-20EA-14122FBA18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5650" y="4690142"/>
            <a:ext cx="3162300" cy="147648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EC74E1D-1883-0A52-11F9-1ED02618A6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75650" y="4141503"/>
            <a:ext cx="3162300" cy="548640"/>
          </a:xfrm>
        </p:spPr>
        <p:txBody>
          <a:bodyPr anchor="ctr">
            <a:noAutofit/>
          </a:bodyPr>
          <a:lstStyle>
            <a:lvl1pPr marL="0" indent="0" algn="ctr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0BA7C6-60E8-563B-6DEF-08D844E45F5D}"/>
              </a:ext>
            </a:extLst>
          </p:cNvPr>
          <p:cNvSpPr>
            <a:spLocks noChangeAspect="1"/>
          </p:cNvSpPr>
          <p:nvPr userDrawn="1"/>
        </p:nvSpPr>
        <p:spPr>
          <a:xfrm>
            <a:off x="5245100" y="2289556"/>
            <a:ext cx="1701800" cy="1701800"/>
          </a:xfrm>
          <a:prstGeom prst="ellipse">
            <a:avLst/>
          </a:prstGeom>
          <a:solidFill>
            <a:srgbClr val="FFD5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9002C"/>
              </a:solidFill>
              <a:highlight>
                <a:srgbClr val="E9002C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9044AE-F696-E962-59DA-2787810B524D}"/>
              </a:ext>
            </a:extLst>
          </p:cNvPr>
          <p:cNvSpPr>
            <a:spLocks noChangeAspect="1"/>
          </p:cNvSpPr>
          <p:nvPr userDrawn="1"/>
        </p:nvSpPr>
        <p:spPr>
          <a:xfrm>
            <a:off x="9055100" y="2289556"/>
            <a:ext cx="1701800" cy="1701800"/>
          </a:xfrm>
          <a:prstGeom prst="ellipse">
            <a:avLst/>
          </a:prstGeom>
          <a:solidFill>
            <a:srgbClr val="FFD5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DB2336-AD8C-8CDE-A598-32B9AA5C7A73}"/>
              </a:ext>
            </a:extLst>
          </p:cNvPr>
          <p:cNvSpPr>
            <a:spLocks noChangeAspect="1"/>
          </p:cNvSpPr>
          <p:nvPr userDrawn="1"/>
        </p:nvSpPr>
        <p:spPr>
          <a:xfrm>
            <a:off x="1435100" y="2289556"/>
            <a:ext cx="1701800" cy="1701800"/>
          </a:xfrm>
          <a:prstGeom prst="ellipse">
            <a:avLst/>
          </a:prstGeom>
          <a:solidFill>
            <a:srgbClr val="FFD5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EAFACF1-4400-046B-3700-AC61FD06480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58152" y="2612608"/>
            <a:ext cx="1055695" cy="105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563DC80-38C0-21B3-AA40-DDF414B4B6D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568153" y="2612608"/>
            <a:ext cx="1055695" cy="105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3279C5AF-AEC4-3F4E-FC75-8E355B65354A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378153" y="2612608"/>
            <a:ext cx="1055695" cy="105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8F9951BE-F69B-A700-FB1B-4CA5ACB1F88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600" y="-9144"/>
            <a:ext cx="12193200" cy="3149600"/>
          </a:xfrm>
          <a:custGeom>
            <a:avLst/>
            <a:gdLst>
              <a:gd name="connsiteX0" fmla="*/ 0 w 12193200"/>
              <a:gd name="connsiteY0" fmla="*/ 0 h 3149600"/>
              <a:gd name="connsiteX1" fmla="*/ 12193200 w 12193200"/>
              <a:gd name="connsiteY1" fmla="*/ 0 h 3149600"/>
              <a:gd name="connsiteX2" fmla="*/ 12193200 w 12193200"/>
              <a:gd name="connsiteY2" fmla="*/ 3149600 h 3149600"/>
              <a:gd name="connsiteX3" fmla="*/ 10756265 w 12193200"/>
              <a:gd name="connsiteY3" fmla="*/ 3149600 h 3149600"/>
              <a:gd name="connsiteX4" fmla="*/ 10756900 w 12193200"/>
              <a:gd name="connsiteY4" fmla="*/ 3143304 h 3149600"/>
              <a:gd name="connsiteX5" fmla="*/ 9906000 w 12193200"/>
              <a:gd name="connsiteY5" fmla="*/ 2292404 h 3149600"/>
              <a:gd name="connsiteX6" fmla="*/ 9055100 w 12193200"/>
              <a:gd name="connsiteY6" fmla="*/ 3143304 h 3149600"/>
              <a:gd name="connsiteX7" fmla="*/ 9055735 w 12193200"/>
              <a:gd name="connsiteY7" fmla="*/ 3149600 h 3149600"/>
              <a:gd name="connsiteX8" fmla="*/ 6946266 w 12193200"/>
              <a:gd name="connsiteY8" fmla="*/ 3149600 h 3149600"/>
              <a:gd name="connsiteX9" fmla="*/ 6946900 w 12193200"/>
              <a:gd name="connsiteY9" fmla="*/ 3143304 h 3149600"/>
              <a:gd name="connsiteX10" fmla="*/ 6096000 w 12193200"/>
              <a:gd name="connsiteY10" fmla="*/ 2292404 h 3149600"/>
              <a:gd name="connsiteX11" fmla="*/ 5245100 w 12193200"/>
              <a:gd name="connsiteY11" fmla="*/ 3143304 h 3149600"/>
              <a:gd name="connsiteX12" fmla="*/ 5245735 w 12193200"/>
              <a:gd name="connsiteY12" fmla="*/ 3149600 h 3149600"/>
              <a:gd name="connsiteX13" fmla="*/ 3136266 w 12193200"/>
              <a:gd name="connsiteY13" fmla="*/ 3149600 h 3149600"/>
              <a:gd name="connsiteX14" fmla="*/ 3136900 w 12193200"/>
              <a:gd name="connsiteY14" fmla="*/ 3143304 h 3149600"/>
              <a:gd name="connsiteX15" fmla="*/ 2286000 w 12193200"/>
              <a:gd name="connsiteY15" fmla="*/ 2292404 h 3149600"/>
              <a:gd name="connsiteX16" fmla="*/ 1435100 w 12193200"/>
              <a:gd name="connsiteY16" fmla="*/ 3143304 h 3149600"/>
              <a:gd name="connsiteX17" fmla="*/ 1435735 w 12193200"/>
              <a:gd name="connsiteY17" fmla="*/ 3149600 h 3149600"/>
              <a:gd name="connsiteX18" fmla="*/ 0 w 12193200"/>
              <a:gd name="connsiteY18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3200" h="3149600">
                <a:moveTo>
                  <a:pt x="0" y="0"/>
                </a:moveTo>
                <a:lnTo>
                  <a:pt x="12193200" y="0"/>
                </a:lnTo>
                <a:lnTo>
                  <a:pt x="12193200" y="3149600"/>
                </a:lnTo>
                <a:lnTo>
                  <a:pt x="10756265" y="3149600"/>
                </a:lnTo>
                <a:lnTo>
                  <a:pt x="10756900" y="3143304"/>
                </a:lnTo>
                <a:cubicBezTo>
                  <a:pt x="10756900" y="2673365"/>
                  <a:pt x="10375939" y="2292404"/>
                  <a:pt x="9906000" y="2292404"/>
                </a:cubicBezTo>
                <a:cubicBezTo>
                  <a:pt x="9436061" y="2292404"/>
                  <a:pt x="9055100" y="2673365"/>
                  <a:pt x="9055100" y="3143304"/>
                </a:cubicBezTo>
                <a:lnTo>
                  <a:pt x="9055735" y="3149600"/>
                </a:lnTo>
                <a:lnTo>
                  <a:pt x="6946266" y="3149600"/>
                </a:lnTo>
                <a:lnTo>
                  <a:pt x="6946900" y="3143304"/>
                </a:lnTo>
                <a:cubicBezTo>
                  <a:pt x="6946900" y="2673365"/>
                  <a:pt x="6565939" y="2292404"/>
                  <a:pt x="6096000" y="2292404"/>
                </a:cubicBezTo>
                <a:cubicBezTo>
                  <a:pt x="5626061" y="2292404"/>
                  <a:pt x="5245100" y="2673365"/>
                  <a:pt x="5245100" y="3143304"/>
                </a:cubicBezTo>
                <a:lnTo>
                  <a:pt x="5245735" y="3149600"/>
                </a:lnTo>
                <a:lnTo>
                  <a:pt x="3136266" y="3149600"/>
                </a:lnTo>
                <a:lnTo>
                  <a:pt x="3136900" y="3143304"/>
                </a:lnTo>
                <a:cubicBezTo>
                  <a:pt x="3136900" y="2673365"/>
                  <a:pt x="2755939" y="2292404"/>
                  <a:pt x="2286000" y="2292404"/>
                </a:cubicBezTo>
                <a:cubicBezTo>
                  <a:pt x="1816061" y="2292404"/>
                  <a:pt x="1435100" y="2673365"/>
                  <a:pt x="1435100" y="3143304"/>
                </a:cubicBezTo>
                <a:lnTo>
                  <a:pt x="1435735" y="3149600"/>
                </a:lnTo>
                <a:lnTo>
                  <a:pt x="0" y="3149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78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A5C2-FB02-98DD-52DD-459506EA2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1064504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8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E4DC15-221D-722A-3040-CD842697D0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91EC11D-F119-3A82-3DA2-BD790C93FC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275" y="2570840"/>
            <a:ext cx="9144000" cy="4850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Click to edit text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E4DFBDB-106B-C63B-759F-088E753DA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4389" y="6418855"/>
            <a:ext cx="4860925" cy="2480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176922-1FAC-535C-A25B-D3E25BE7A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3055938"/>
            <a:ext cx="9144000" cy="2034222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494883B2-DED2-C837-4967-3C061A2E0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293890" y="2794570"/>
            <a:ext cx="12019687" cy="416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CDC54F-6785-99D3-367A-AB6C9CF21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21774" y="2817150"/>
            <a:ext cx="11745837" cy="4073508"/>
          </a:xfrm>
          <a:prstGeom prst="rect">
            <a:avLst/>
          </a:prstGeom>
        </p:spPr>
      </p:pic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784DB973-D62D-4DFA-4E4E-25F56EC53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112" y="1430593"/>
            <a:ext cx="9058130" cy="733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5000" b="1">
                <a:latin typeface="+mj-lt"/>
              </a:defRPr>
            </a:lvl1pPr>
            <a:lvl2pPr marL="457200" indent="0">
              <a:buNone/>
              <a:defRPr sz="5000" b="1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03AF80C9-1D66-E63A-ABBC-F4D031BA5A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4827" y="2751517"/>
            <a:ext cx="3041650" cy="23590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F3D6ED2B-0AC1-9566-04B3-40DD066EF6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9187" y="2751517"/>
            <a:ext cx="3041650" cy="23590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BAF4D1E2-9229-D0B9-D11C-AB9398743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4389" y="6418855"/>
            <a:ext cx="4860925" cy="2480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5891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Yellow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09B96F-9C5C-049A-8F66-7EACF9F8140A}"/>
              </a:ext>
            </a:extLst>
          </p:cNvPr>
          <p:cNvSpPr/>
          <p:nvPr userDrawn="1"/>
        </p:nvSpPr>
        <p:spPr>
          <a:xfrm>
            <a:off x="0" y="5729212"/>
            <a:ext cx="12192000" cy="1128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784DB973-D62D-4DFA-4E4E-25F56EC53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112" y="1430593"/>
            <a:ext cx="9058130" cy="733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5000" b="1">
                <a:latin typeface="+mj-lt"/>
              </a:defRPr>
            </a:lvl1pPr>
            <a:lvl2pPr marL="457200" indent="0">
              <a:buNone/>
              <a:defRPr sz="5000" b="1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03AF80C9-1D66-E63A-ABBC-F4D031BA5A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4827" y="2751517"/>
            <a:ext cx="3041650" cy="23590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F3D6ED2B-0AC1-9566-04B3-40DD066EF6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9187" y="2751517"/>
            <a:ext cx="3041650" cy="23590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BAF4D1E2-9229-D0B9-D11C-AB9398743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4389" y="6418855"/>
            <a:ext cx="4860925" cy="2480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4" name="Picture 3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64F6CF83-067C-E610-896C-C45AFE778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5734800"/>
            <a:ext cx="3238712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2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3 Pictures_Yellow_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09B96F-9C5C-049A-8F66-7EACF9F8140A}"/>
              </a:ext>
            </a:extLst>
          </p:cNvPr>
          <p:cNvSpPr/>
          <p:nvPr userDrawn="1"/>
        </p:nvSpPr>
        <p:spPr>
          <a:xfrm>
            <a:off x="0" y="5020235"/>
            <a:ext cx="12192000" cy="1837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784DB973-D62D-4DFA-4E4E-25F56EC53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112" y="1430593"/>
            <a:ext cx="9058130" cy="7334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5000" b="1">
                <a:latin typeface="+mj-lt"/>
              </a:defRPr>
            </a:lvl1pPr>
            <a:lvl2pPr marL="457200" indent="0">
              <a:buNone/>
              <a:defRPr sz="5000" b="1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BAF4D1E2-9229-D0B9-D11C-AB9398743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4389" y="6418855"/>
            <a:ext cx="4860925" cy="2480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4" name="Picture 3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64F6CF83-067C-E610-896C-C45AFE778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5734800"/>
            <a:ext cx="3238712" cy="11232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5E6E3C4-83C3-F7A8-E4F6-666873847C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281" y="3003176"/>
            <a:ext cx="3354945" cy="231716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191048E-8612-1CFB-4C0B-607847E86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8528" y="3003176"/>
            <a:ext cx="3354945" cy="231716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CDFD000-4EBA-63F1-184B-4F0BA4C176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65775" y="3003176"/>
            <a:ext cx="3354945" cy="231716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4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D640389-4B6A-B746-BC29-FFB9A49EE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5729212"/>
            <a:ext cx="3254826" cy="1128788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D8F9A58A-D627-A58C-80C1-2A0FB9AD4D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1113" y="802640"/>
            <a:ext cx="5298685" cy="14445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5000" b="1">
                <a:latin typeface="+mj-lt"/>
              </a:defRPr>
            </a:lvl1pPr>
            <a:lvl2pPr marL="457200" indent="0">
              <a:buNone/>
              <a:defRPr sz="5000"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A41B29F-7988-4C6A-63B3-03FF568A4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34253" y="724829"/>
            <a:ext cx="4984863" cy="54417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8BD7AE-F708-E234-AC67-63D5213F98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2727">
            <a:off x="898722" y="2083068"/>
            <a:ext cx="1197937" cy="156034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009F1A1-5B1C-A119-4E10-699E87030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4389" y="6418855"/>
            <a:ext cx="4860925" cy="2480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A331834-DAFD-A90F-6BE9-1546A43AB8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1113" y="2698660"/>
            <a:ext cx="5297487" cy="346796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46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compari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4EE27B-1768-E4AB-32BF-FEF8C9B1F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1" y="5729212"/>
            <a:ext cx="3238713" cy="1123200"/>
          </a:xfrm>
          <a:prstGeom prst="rect">
            <a:avLst/>
          </a:prstGeom>
        </p:spPr>
      </p:pic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51E836F2-F8E3-EF36-7840-E2331C15C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1113" y="802640"/>
            <a:ext cx="5298685" cy="14445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5000" b="1">
                <a:latin typeface="+mj-lt"/>
              </a:defRPr>
            </a:lvl1pPr>
            <a:lvl2pPr marL="457200" indent="0">
              <a:buNone/>
              <a:defRPr sz="5000"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55A03F5-9298-EA00-5BCF-F194775D98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4389" y="6418855"/>
            <a:ext cx="4860925" cy="2480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77FD5-FF34-93B6-22E0-DEF1685F1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1113" y="3289568"/>
            <a:ext cx="5298684" cy="75627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D374C0-5536-B32A-6120-262808DFFD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1113" y="2740928"/>
            <a:ext cx="5298684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6059FE3-2B21-081F-D833-69AB4FA489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0410" y="3297317"/>
            <a:ext cx="5298684" cy="75627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DB23CA6-8DA2-3200-DEBB-B1159E61E7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0410" y="2748677"/>
            <a:ext cx="5298684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E1B4E02-2B9C-B9D2-080F-78D432AD29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0410" y="4805334"/>
            <a:ext cx="5298684" cy="75627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FD9FEC7-64E4-9E90-DB53-D49503F7F6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0410" y="4256694"/>
            <a:ext cx="5298684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D9FFEA8-4CB8-FAB9-BE71-8B044134B6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1113" y="4805334"/>
            <a:ext cx="5298684" cy="75627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6485E6-D27D-1167-2693-897C87B725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1113" y="4256694"/>
            <a:ext cx="5298684" cy="548640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00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4CFF89-0E78-F3B6-922E-6C1E5EDBCAD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D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056D8E-A7C2-65B7-5387-7A45A4A36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BDEA5A0-29A3-BA16-75F7-9AD5B3A01BF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75" y="2570840"/>
            <a:ext cx="4755941" cy="4850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Click to edit text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DCEC8E35-A2AB-35B6-DB17-6FEA409F0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1050" y="3055938"/>
            <a:ext cx="4756150" cy="2034222"/>
          </a:xfrm>
        </p:spPr>
        <p:txBody>
          <a:bodyPr>
            <a:noAutofit/>
          </a:bodyPr>
          <a:lstStyle>
            <a:lvl1pPr marL="0" indent="0">
              <a:buNone/>
              <a:defRPr sz="8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F1043314-BECF-BD50-C017-9AB9F2B25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5734800"/>
            <a:ext cx="3238712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9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4CFF89-0E78-F3B6-922E-6C1E5EDBCAD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D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DCEC8E35-A2AB-35B6-DB17-6FEA409F0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1050" y="731838"/>
            <a:ext cx="4756150" cy="4335462"/>
          </a:xfrm>
        </p:spPr>
        <p:txBody>
          <a:bodyPr>
            <a:noAutofit/>
          </a:bodyPr>
          <a:lstStyle>
            <a:lvl1pPr marL="0" indent="0">
              <a:buNone/>
              <a:defRPr sz="8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15C2DAB7-61F9-35FF-3E8E-156925340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4086" y="731838"/>
            <a:ext cx="5208813" cy="54784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E1167B20-63E1-DA67-67D2-4A9BAA63A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1" y="5734800"/>
            <a:ext cx="3238712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7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B52D3F7B-B66B-69F7-1C0B-1B673C75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61D5D64-6339-1053-9ABC-EF7905CBE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0AFF5355-91C7-2773-EA33-80438474F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B0ED3-7177-E445-B879-62D7063E833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25FA5069-306F-DFF3-A6CC-33B68DB1D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C97ADDC-A995-E66B-191B-5CAD79A11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46E5F-D089-3148-9FA8-03134700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4" r:id="rId4"/>
    <p:sldLayoutId id="2147483665" r:id="rId5"/>
    <p:sldLayoutId id="2147483653" r:id="rId6"/>
    <p:sldLayoutId id="2147483656" r:id="rId7"/>
    <p:sldLayoutId id="2147483651" r:id="rId8"/>
    <p:sldLayoutId id="2147483663" r:id="rId9"/>
    <p:sldLayoutId id="2147483660" r:id="rId10"/>
    <p:sldLayoutId id="2147483657" r:id="rId11"/>
    <p:sldLayoutId id="2147483652" r:id="rId12"/>
    <p:sldLayoutId id="2147483659" r:id="rId13"/>
    <p:sldLayoutId id="2147483662" r:id="rId14"/>
    <p:sldLayoutId id="2147483658" r:id="rId15"/>
    <p:sldLayoutId id="2147483654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stolonecity.com/wp-content/uploads/2019/02/One-City-Plan-Goals-and-the-UN-Sustainable-Development-Goals.pdf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B2C103-72DE-3C29-9D57-FFB2A7AA4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Waikato District Council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FD2E5-71D5-052C-2F6F-3E403C4BA8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/>
              <a:t>Formally adopting the Sustainable Development Goals (SDGs)</a:t>
            </a:r>
          </a:p>
        </p:txBody>
      </p:sp>
    </p:spTree>
    <p:extLst>
      <p:ext uri="{BB962C8B-B14F-4D97-AF65-F5344CB8AC3E}">
        <p14:creationId xmlns:p14="http://schemas.microsoft.com/office/powerpoint/2010/main" val="98049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C7968A-3F28-A837-CD46-B50ED280D9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067" y="571138"/>
            <a:ext cx="10376432" cy="1444580"/>
          </a:xfrm>
        </p:spPr>
        <p:txBody>
          <a:bodyPr/>
          <a:lstStyle/>
          <a:p>
            <a:r>
              <a:rPr lang="en-US" dirty="0"/>
              <a:t>Formally adopting the SDGs</a:t>
            </a:r>
            <a:endParaRPr lang="en-N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7BDFB-4540-072E-BA3B-D872CB847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632" y="2483304"/>
            <a:ext cx="10376432" cy="346796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clear signal by Council of their commitment to sustainability and living up to our commitment for ‘liveable, thriving and connected communities’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framework for guiding Council’s strategies, policies, functions and initiatives and align with the national and global agenda for sustainable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Links exist within Council’s current work and overall approach towards 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Significant gaps in data are impeding monitoring and thus progress of </a:t>
            </a:r>
            <a:r>
              <a:rPr lang="en-US" dirty="0" err="1"/>
              <a:t>realising</a:t>
            </a:r>
            <a:r>
              <a:rPr lang="en-US" dirty="0"/>
              <a:t> the SDGs</a:t>
            </a:r>
          </a:p>
          <a:p>
            <a:pPr marL="1028700" lvl="1" indent="-342900"/>
            <a:r>
              <a:rPr lang="en-US" sz="1900" dirty="0"/>
              <a:t>68% of environment-related SDG indicators cannot be measured due to lack of data</a:t>
            </a:r>
          </a:p>
          <a:p>
            <a:pPr marL="1028700" lvl="1" indent="-342900"/>
            <a:r>
              <a:rPr lang="en-US" sz="1900" dirty="0"/>
              <a:t>Only 33% of the data for 104 SDG indicators related to gender is available in OECD countries</a:t>
            </a:r>
          </a:p>
          <a:p>
            <a:pPr marL="1028700" lvl="1" indent="-342900"/>
            <a:r>
              <a:rPr lang="en-US" sz="1900" dirty="0"/>
              <a:t>In 2020, over half the SDGs in the Asia-Pacific region could not be measured due to data scarcity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Accurate and up-to-date data is critical for decision makers, allowing identification of areas that need improvement, to track progress and make informed decisions.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Without robust data and monitoring, the poorest and most vulnerable are at risk</a:t>
            </a:r>
          </a:p>
          <a:p>
            <a:pPr marL="1028700" lvl="1" indent="-34290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7317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F31BFF-383B-9D40-DF60-097367ADC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18" y="544788"/>
            <a:ext cx="5132307" cy="2884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997F4-4298-68A9-77D5-B6480224A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4497"/>
            <a:ext cx="5069982" cy="3802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D70BF0-D4A0-2210-D738-318C4D6E4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40" y="3262392"/>
            <a:ext cx="5414987" cy="3043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9FE8F-6C40-F294-28C1-F4557B74F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27" y="3227800"/>
            <a:ext cx="5701053" cy="320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509769-5294-EB12-4383-2A52FCA855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983" y="436880"/>
            <a:ext cx="10207619" cy="1444580"/>
          </a:xfrm>
        </p:spPr>
        <p:txBody>
          <a:bodyPr>
            <a:normAutofit/>
          </a:bodyPr>
          <a:lstStyle/>
          <a:p>
            <a:r>
              <a:rPr lang="en-US" dirty="0"/>
              <a:t>Opportunities</a:t>
            </a:r>
            <a:endParaRPr lang="en-N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3CC69-7581-C14B-8EC9-F968C5DB0AE9}"/>
              </a:ext>
            </a:extLst>
          </p:cNvPr>
          <p:cNvSpPr txBox="1">
            <a:spLocks/>
          </p:cNvSpPr>
          <p:nvPr/>
        </p:nvSpPr>
        <p:spPr>
          <a:xfrm>
            <a:off x="627632" y="2483304"/>
            <a:ext cx="10376432" cy="3467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Incorporate/assess SDGs into Climate reporting and monitoring. Such data then able to inform National (and subsequently Global)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Refine the SDGs for the local context- relate each goal to the Waikato District and what sustainable development looks like for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b="1" dirty="0"/>
              <a:t>Example</a:t>
            </a:r>
            <a:r>
              <a:rPr lang="en-NZ" dirty="0"/>
              <a:t>- Bristol One City Plan: Localised each SDG to the city refining the goal and targets to the specific context (</a:t>
            </a:r>
            <a:r>
              <a:rPr lang="en-NZ" dirty="0">
                <a:hlinkClick r:id="rId2"/>
              </a:rPr>
              <a:t>https://www.bristolonecity.com/wp-content/uploads/2019/02/One-City-Plan-Goals-and-the-UN-Sustainable-Development-Goals.pdf</a:t>
            </a:r>
            <a:r>
              <a:rPr lang="en-NZ" dirty="0"/>
              <a:t>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/>
              <a:t>Collaboration with key partners to realise the 2030 Agenda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5413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F450A83-FF51-1E96-8CF8-5CFF8C7D55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114" y="4819191"/>
            <a:ext cx="3162300" cy="1476481"/>
          </a:xfrm>
        </p:spPr>
        <p:txBody>
          <a:bodyPr/>
          <a:lstStyle/>
          <a:p>
            <a:r>
              <a:rPr lang="en-US" dirty="0"/>
              <a:t>- Workshop with the elected members</a:t>
            </a:r>
          </a:p>
          <a:p>
            <a:r>
              <a:rPr lang="en-US" dirty="0"/>
              <a:t>- Introduction to the SDGs, links to what Council is doing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1D90826-F0D8-A5CD-741D-B9ECA7ECF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1114" y="4129561"/>
            <a:ext cx="3162300" cy="689630"/>
          </a:xfrm>
        </p:spPr>
        <p:txBody>
          <a:bodyPr/>
          <a:lstStyle/>
          <a:p>
            <a:r>
              <a:rPr lang="en-US" dirty="0"/>
              <a:t>Initial Presentation to Councilors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13267F7-7242-26A9-CA7F-80EFDB4474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4249" y="4890254"/>
            <a:ext cx="3162300" cy="1476481"/>
          </a:xfrm>
        </p:spPr>
        <p:txBody>
          <a:bodyPr/>
          <a:lstStyle/>
          <a:p>
            <a:r>
              <a:rPr lang="en-US" dirty="0"/>
              <a:t>- Report to the S &amp; W Committee recommending formal adoption by Council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2948DE0-AD15-3B6C-252C-4A17268892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150" dirty="0"/>
              <a:t>Report to Sustainability and Wellbeing Committee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55FA132-12D5-4937-9297-AD22E86282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5650" y="4890253"/>
            <a:ext cx="3162300" cy="14764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- Identify relevant goals, gap analysis (what we are/are not doing), identify and then </a:t>
            </a:r>
            <a:r>
              <a:rPr lang="en-US" dirty="0" err="1"/>
              <a:t>prioritise</a:t>
            </a:r>
            <a:r>
              <a:rPr lang="en-US" dirty="0"/>
              <a:t> gaps</a:t>
            </a:r>
          </a:p>
          <a:p>
            <a:r>
              <a:rPr lang="en-US" dirty="0"/>
              <a:t>- Refine targets and indicators, report on progress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9D730C7C-9B02-D4D6-BD17-C604C9885F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Implement and Monitor</a:t>
            </a:r>
          </a:p>
        </p:txBody>
      </p:sp>
      <p:pic>
        <p:nvPicPr>
          <p:cNvPr id="43" name="Picture Placeholder 42" descr="A beach with grass and water&#10;&#10;Description automatically generated with medium confidence">
            <a:extLst>
              <a:ext uri="{FF2B5EF4-FFF2-40B4-BE49-F238E27FC236}">
                <a16:creationId xmlns:a16="http://schemas.microsoft.com/office/drawing/2014/main" id="{63F59F77-2457-8772-F2C3-A0491445F9C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t="30632" b="30632"/>
          <a:stretch/>
        </p:blipFill>
        <p:spPr>
          <a:xfrm>
            <a:off x="-1200" y="0"/>
            <a:ext cx="12193200" cy="3149600"/>
          </a:xfrm>
        </p:spPr>
      </p:pic>
      <p:pic>
        <p:nvPicPr>
          <p:cNvPr id="77" name="Picture Placeholder 76" descr="A puzzle piece with a black background&#10;&#10;Description automatically generated">
            <a:extLst>
              <a:ext uri="{FF2B5EF4-FFF2-40B4-BE49-F238E27FC236}">
                <a16:creationId xmlns:a16="http://schemas.microsoft.com/office/drawing/2014/main" id="{6DDD49C7-654D-8477-2185-805A81BD2B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75" b="75"/>
          <a:stretch>
            <a:fillRect/>
          </a:stretch>
        </p:blipFill>
        <p:spPr>
          <a:xfrm>
            <a:off x="9378153" y="2612607"/>
            <a:ext cx="1055695" cy="1055695"/>
          </a:xfrm>
        </p:spPr>
      </p:pic>
      <p:pic>
        <p:nvPicPr>
          <p:cNvPr id="81" name="Picture Placeholder 80" descr="A hand drawn like symbol&#10;&#10;Description automatically generated">
            <a:extLst>
              <a:ext uri="{FF2B5EF4-FFF2-40B4-BE49-F238E27FC236}">
                <a16:creationId xmlns:a16="http://schemas.microsoft.com/office/drawing/2014/main" id="{17EB0A73-C9E6-C185-8CE6-8715D2C508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75" b="75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E3A68-4371-4CB7-2971-98D06157F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312" y="2612608"/>
            <a:ext cx="14001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0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B0A4EC-C5C6-67BA-19F2-F6FA37418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69" y="429160"/>
            <a:ext cx="7255061" cy="48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6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FF92951-0A1D-3C6F-7501-9D51320DB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1369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38F49B-8B25-F936-D147-514631F51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E98E62-B422-05BE-1801-C86349C695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9186" y="2751517"/>
            <a:ext cx="5615213" cy="2359025"/>
          </a:xfrm>
        </p:spPr>
        <p:txBody>
          <a:bodyPr>
            <a:normAutofit/>
          </a:bodyPr>
          <a:lstStyle/>
          <a:p>
            <a:r>
              <a:rPr lang="en-US" dirty="0"/>
              <a:t>Brief overview of the SDGs</a:t>
            </a:r>
          </a:p>
          <a:p>
            <a:r>
              <a:rPr lang="en-US" dirty="0"/>
              <a:t>Relevance to WDC</a:t>
            </a:r>
          </a:p>
          <a:p>
            <a:r>
              <a:rPr lang="en-US" dirty="0"/>
              <a:t>Links to what WDC is currently doing</a:t>
            </a:r>
          </a:p>
          <a:p>
            <a:r>
              <a:rPr lang="en-US" dirty="0"/>
              <a:t>Formally adopting the SDGs &amp; Opportunities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08283C-9D82-1A19-B790-C681900E91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2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57F62A-CBCD-58EC-045D-67D89B091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DE511-1080-C1F2-E410-68AD8892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151"/>
            <a:ext cx="5376074" cy="35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4631070D-9B19-C62E-E32D-074314639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7999" y="615040"/>
            <a:ext cx="5727701" cy="527776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2030 Agenda for Sustainable Development adopted in 2015 by all UN Member States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the heart of the this are the SDGs, comprised of 17 goals.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call to action to end poverty and inequality, protect the planet, and ensure that all people enjoy health, justice and prosperity.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Poverty and other deprivations be simultaneously addressed by strategies that improve health and education, reduce inequality, and provide economic opportunities– whilst also addressing climate change.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5ABDCB-0B6A-7938-6F97-FD7A07144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176" y="2002949"/>
            <a:ext cx="4705350" cy="2034222"/>
          </a:xfrm>
        </p:spPr>
        <p:txBody>
          <a:bodyPr/>
          <a:lstStyle/>
          <a:p>
            <a:r>
              <a:rPr lang="en-US" dirty="0"/>
              <a:t>What are the SDGs?</a:t>
            </a:r>
          </a:p>
        </p:txBody>
      </p:sp>
      <p:pic>
        <p:nvPicPr>
          <p:cNvPr id="2" name="Picture 1" descr="A red line on a black background&#10;&#10;Description automatically generated">
            <a:extLst>
              <a:ext uri="{FF2B5EF4-FFF2-40B4-BE49-F238E27FC236}">
                <a16:creationId xmlns:a16="http://schemas.microsoft.com/office/drawing/2014/main" id="{F17FB8E4-2B67-36BD-87EC-BC71BBBDC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4270330"/>
            <a:ext cx="2209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1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92830-2FDB-A37A-96AE-F35F67F5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04" y="318534"/>
            <a:ext cx="7965192" cy="49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9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4631070D-9B19-C62E-E32D-074314639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7999" y="615039"/>
            <a:ext cx="5727701" cy="580381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Leave no one behind is the defining principle of the agenda, a shared promise to work collectively to ensure everyone prospers.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However, this pledge is now in danger.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Halfway to 2030, delivery of the SDGs is in jeopardy. Under current trends:</a:t>
            </a:r>
          </a:p>
          <a:p>
            <a:pPr marL="1143000" lvl="1" indent="-457200"/>
            <a:r>
              <a:rPr lang="en-US" dirty="0"/>
              <a:t>For the 140 targets with data available, half of these targets are moderately or severely off track</a:t>
            </a:r>
          </a:p>
          <a:p>
            <a:pPr marL="1143000" lvl="1" indent="-457200"/>
            <a:r>
              <a:rPr lang="en-US" dirty="0"/>
              <a:t>By 2030, 575 million will still be living in extreme poverty</a:t>
            </a:r>
          </a:p>
          <a:p>
            <a:pPr marL="1143000" lvl="1" indent="-457200"/>
            <a:r>
              <a:rPr lang="en-US" dirty="0"/>
              <a:t>It will take 286 years to close gender gaps in legal protection and removal of discriminatory laws</a:t>
            </a:r>
          </a:p>
          <a:p>
            <a:pPr marL="1143000" lvl="1" indent="-457200"/>
            <a:r>
              <a:rPr lang="en-US" dirty="0"/>
              <a:t>By 2030, 2 billion people will continue to rely on polluting fuels and technologies</a:t>
            </a:r>
          </a:p>
          <a:p>
            <a:pPr marL="1143000" lvl="1" indent="-457200"/>
            <a:r>
              <a:rPr lang="en-US" dirty="0"/>
              <a:t>An extra 25 years to halt deforestation is needed</a:t>
            </a:r>
          </a:p>
          <a:p>
            <a:pPr lvl="1" indent="0">
              <a:buNone/>
            </a:pPr>
            <a:r>
              <a:rPr lang="en-US" dirty="0"/>
              <a:t>(Source: UN SDG Progress Report 2023)</a:t>
            </a:r>
          </a:p>
          <a:p>
            <a:pPr marL="1143000" lvl="1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5ABDCB-0B6A-7938-6F97-FD7A07144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176" y="2142649"/>
            <a:ext cx="4705350" cy="2034222"/>
          </a:xfrm>
        </p:spPr>
        <p:txBody>
          <a:bodyPr/>
          <a:lstStyle/>
          <a:p>
            <a:r>
              <a:rPr lang="en-US" sz="7200" dirty="0"/>
              <a:t>Progress so far</a:t>
            </a:r>
          </a:p>
        </p:txBody>
      </p:sp>
      <p:pic>
        <p:nvPicPr>
          <p:cNvPr id="2" name="Picture 1" descr="A red line on a black background&#10;&#10;Description automatically generated">
            <a:extLst>
              <a:ext uri="{FF2B5EF4-FFF2-40B4-BE49-F238E27FC236}">
                <a16:creationId xmlns:a16="http://schemas.microsoft.com/office/drawing/2014/main" id="{F17FB8E4-2B67-36BD-87EC-BC71BBBDC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4270330"/>
            <a:ext cx="2209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09765F-AAC2-1894-5754-2484A9EC3A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Relevance to WDC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66FECF-6147-AD78-7A3B-B5A95259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275" y="0"/>
            <a:ext cx="6319725" cy="496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3FB1C-8AC1-03E3-772C-2FBBBDD748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Localisation</a:t>
            </a:r>
            <a:r>
              <a:rPr lang="en-US" dirty="0"/>
              <a:t> of SDGs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A18663-79E3-81EE-2FC6-72A8858BD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Whilst the SDGs are global, their achievement depends on the ability to make them a reality in cities, towns, and regions.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Localising requires giving a leading role to local governments and communities to become the catalysts for change necessary for global achievement of the goals.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Translating the SDGs into a local context and defining, implementing, and monitoring local actions and strategies.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1B3C3-BD1D-D272-F74B-56951D429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185647"/>
            <a:ext cx="54864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509769-5294-EB12-4383-2A52FCA855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983" y="436880"/>
            <a:ext cx="10207619" cy="14445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Links between the SDGs and work WDC is  currently doing</a:t>
            </a:r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2A087-6F40-CE37-62E0-AED8F6E475F7}"/>
              </a:ext>
            </a:extLst>
          </p:cNvPr>
          <p:cNvSpPr txBox="1"/>
          <p:nvPr/>
        </p:nvSpPr>
        <p:spPr>
          <a:xfrm>
            <a:off x="1065402" y="2583809"/>
            <a:ext cx="598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See attachment 1 to memo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3977423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DC">
      <a:dk1>
        <a:srgbClr val="010000"/>
      </a:dk1>
      <a:lt1>
        <a:srgbClr val="FED524"/>
      </a:lt1>
      <a:dk2>
        <a:srgbClr val="010000"/>
      </a:dk2>
      <a:lt2>
        <a:srgbClr val="FEFFFF"/>
      </a:lt2>
      <a:accent1>
        <a:srgbClr val="FED524"/>
      </a:accent1>
      <a:accent2>
        <a:srgbClr val="E9002C"/>
      </a:accent2>
      <a:accent3>
        <a:srgbClr val="0089B1"/>
      </a:accent3>
      <a:accent4>
        <a:srgbClr val="23AE49"/>
      </a:accent4>
      <a:accent5>
        <a:srgbClr val="555559"/>
      </a:accent5>
      <a:accent6>
        <a:srgbClr val="000000"/>
      </a:accent6>
      <a:hlink>
        <a:srgbClr val="010000"/>
      </a:hlink>
      <a:folHlink>
        <a:srgbClr val="E9002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DC Presentation - New from Oct 2023" id="{CC44FBB5-7682-41D0-82F1-8668B16C7D48}" vid="{E10C5314-D47E-49A6-85AF-00921F7663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D298E3F5AEAB4D8710153F8212758D" ma:contentTypeVersion="0" ma:contentTypeDescription="Create a new document." ma:contentTypeScope="" ma:versionID="f590d4b6eb9a0f78e4ce331b9440f54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d5eec3c12ee2e8127422d567928f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20819B-0177-43F0-816A-ECABFAE34E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F15E52-51DE-4D6C-81B4-55CA38E4E6F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243D10-06F5-438D-BC42-8C5EC6F927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WDC Presentation - New from Oct 2023</Template>
  <TotalTime>860</TotalTime>
  <Words>692</Words>
  <Application>Microsoft Office PowerPoint</Application>
  <PresentationFormat>Widescreen</PresentationFormat>
  <Paragraphs>57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Bessie Clarke</dc:creator>
  <cp:lastModifiedBy>Bessie Clarke</cp:lastModifiedBy>
  <cp:revision>5</cp:revision>
  <dcterms:created xsi:type="dcterms:W3CDTF">2023-11-29T02:40:26Z</dcterms:created>
  <dcterms:modified xsi:type="dcterms:W3CDTF">2024-02-19T21:39:46Z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0x01010095D298E3F5AEAB4D8710153F8212758D</vt:lpwstr>
  </property>
</Properties>
</file>