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8" r:id="rId2"/>
    <p:sldId id="261" r:id="rId3"/>
    <p:sldId id="260" r:id="rId4"/>
    <p:sldId id="266" r:id="rId5"/>
    <p:sldId id="270" r:id="rId6"/>
    <p:sldId id="271" r:id="rId7"/>
    <p:sldId id="272" r:id="rId8"/>
    <p:sldId id="273" r:id="rId9"/>
    <p:sldId id="274" r:id="rId10"/>
    <p:sldId id="275" r:id="rId11"/>
    <p:sldId id="292" r:id="rId12"/>
    <p:sldId id="294" r:id="rId13"/>
    <p:sldId id="295" r:id="rId14"/>
    <p:sldId id="263" r:id="rId15"/>
    <p:sldId id="293" r:id="rId16"/>
    <p:sldId id="278" r:id="rId17"/>
    <p:sldId id="279" r:id="rId18"/>
    <p:sldId id="280" r:id="rId19"/>
    <p:sldId id="297" r:id="rId20"/>
    <p:sldId id="298" r:id="rId21"/>
    <p:sldId id="299" r:id="rId22"/>
    <p:sldId id="300" r:id="rId23"/>
    <p:sldId id="282" r:id="rId24"/>
    <p:sldId id="283" r:id="rId25"/>
    <p:sldId id="284" r:id="rId26"/>
    <p:sldId id="296" r:id="rId27"/>
    <p:sldId id="285" r:id="rId28"/>
    <p:sldId id="286" r:id="rId29"/>
    <p:sldId id="287" r:id="rId30"/>
    <p:sldId id="288" r:id="rId31"/>
    <p:sldId id="289" r:id="rId32"/>
    <p:sldId id="290" r:id="rId33"/>
    <p:sldId id="291" r:id="rId34"/>
    <p:sldId id="276" r:id="rId35"/>
    <p:sldId id="2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84" autoAdjust="0"/>
    <p:restoredTop sz="83666" autoAdjust="0"/>
  </p:normalViewPr>
  <p:slideViewPr>
    <p:cSldViewPr snapToGrid="0" showGuides="1">
      <p:cViewPr varScale="1">
        <p:scale>
          <a:sx n="92" d="100"/>
          <a:sy n="92" d="100"/>
        </p:scale>
        <p:origin x="264"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21" d="100"/>
          <a:sy n="121" d="100"/>
        </p:scale>
        <p:origin x="502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58B38-22C6-46F2-9C57-9995ECECB8C9}" type="doc">
      <dgm:prSet loTypeId="urn:microsoft.com/office/officeart/2005/8/layout/hierarchy5" loCatId="hierarchy" qsTypeId="urn:microsoft.com/office/officeart/2005/8/quickstyle/simple1" qsCatId="simple" csTypeId="urn:microsoft.com/office/officeart/2005/8/colors/accent0_1" csCatId="mainScheme" phldr="1"/>
      <dgm:spPr/>
      <dgm:t>
        <a:bodyPr/>
        <a:lstStyle/>
        <a:p>
          <a:endParaRPr lang="en-NZ"/>
        </a:p>
      </dgm:t>
    </dgm:pt>
    <dgm:pt modelId="{09F315C8-43D6-4752-B97F-551AA4F1D62C}">
      <dgm:prSet phldrT="[Text]"/>
      <dgm:spPr/>
      <dgm:t>
        <a:bodyPr/>
        <a:lstStyle/>
        <a:p>
          <a:r>
            <a:rPr lang="en-NZ"/>
            <a:t>100%</a:t>
          </a:r>
        </a:p>
      </dgm:t>
    </dgm:pt>
    <dgm:pt modelId="{E5A08F71-5413-4012-A57D-87D74C967B41}" type="parTrans" cxnId="{879D5D23-8159-411F-A91D-CF45FCBBD119}">
      <dgm:prSet/>
      <dgm:spPr/>
      <dgm:t>
        <a:bodyPr/>
        <a:lstStyle/>
        <a:p>
          <a:endParaRPr lang="en-NZ"/>
        </a:p>
      </dgm:t>
    </dgm:pt>
    <dgm:pt modelId="{3CAEB333-274D-4D1D-8FED-84A1686EDFC6}" type="sibTrans" cxnId="{879D5D23-8159-411F-A91D-CF45FCBBD119}">
      <dgm:prSet/>
      <dgm:spPr/>
      <dgm:t>
        <a:bodyPr/>
        <a:lstStyle/>
        <a:p>
          <a:endParaRPr lang="en-NZ"/>
        </a:p>
      </dgm:t>
    </dgm:pt>
    <dgm:pt modelId="{536D355F-280B-4948-B895-01E3E1D2CF0F}">
      <dgm:prSet phldrT="[Text]"/>
      <dgm:spPr/>
      <dgm:t>
        <a:bodyPr/>
        <a:lstStyle/>
        <a:p>
          <a:r>
            <a:rPr lang="en-NZ" dirty="0"/>
            <a:t>User/fares (20%)</a:t>
          </a:r>
        </a:p>
      </dgm:t>
    </dgm:pt>
    <dgm:pt modelId="{DEBCDFB5-A0D5-497A-AA78-D783B316A8C1}" type="parTrans" cxnId="{E87DBC3E-41F1-4C02-BFEB-FD70A0FEC2FE}">
      <dgm:prSet/>
      <dgm:spPr/>
      <dgm:t>
        <a:bodyPr/>
        <a:lstStyle/>
        <a:p>
          <a:endParaRPr lang="en-NZ"/>
        </a:p>
      </dgm:t>
    </dgm:pt>
    <dgm:pt modelId="{9BAB0839-C64C-4490-8976-C53BBAD86DA8}" type="sibTrans" cxnId="{E87DBC3E-41F1-4C02-BFEB-FD70A0FEC2FE}">
      <dgm:prSet/>
      <dgm:spPr/>
      <dgm:t>
        <a:bodyPr/>
        <a:lstStyle/>
        <a:p>
          <a:endParaRPr lang="en-NZ"/>
        </a:p>
      </dgm:t>
    </dgm:pt>
    <dgm:pt modelId="{FCA21654-5BDA-406D-A3B6-96B2528A6E35}">
      <dgm:prSet phldrT="[Text]"/>
      <dgm:spPr/>
      <dgm:t>
        <a:bodyPr/>
        <a:lstStyle/>
        <a:p>
          <a:r>
            <a:rPr lang="en-NZ"/>
            <a:t>Public (80%)</a:t>
          </a:r>
        </a:p>
      </dgm:t>
    </dgm:pt>
    <dgm:pt modelId="{6360BD2E-E873-4766-91A2-9D849D088AFD}" type="parTrans" cxnId="{5CB3ECE8-B72F-400D-AF71-CB7EB76EA127}">
      <dgm:prSet/>
      <dgm:spPr/>
      <dgm:t>
        <a:bodyPr/>
        <a:lstStyle/>
        <a:p>
          <a:endParaRPr lang="en-NZ"/>
        </a:p>
      </dgm:t>
    </dgm:pt>
    <dgm:pt modelId="{715232CF-207E-4CB2-B8BC-553120A30E29}" type="sibTrans" cxnId="{5CB3ECE8-B72F-400D-AF71-CB7EB76EA127}">
      <dgm:prSet/>
      <dgm:spPr/>
      <dgm:t>
        <a:bodyPr/>
        <a:lstStyle/>
        <a:p>
          <a:endParaRPr lang="en-NZ"/>
        </a:p>
      </dgm:t>
    </dgm:pt>
    <dgm:pt modelId="{BCA62A00-3ADF-40A4-950C-A1D55525C3AA}">
      <dgm:prSet phldrT="[Text]"/>
      <dgm:spPr>
        <a:ln w="38100">
          <a:solidFill>
            <a:srgbClr val="FF0000"/>
          </a:solidFill>
          <a:prstDash val="dash"/>
        </a:ln>
      </dgm:spPr>
      <dgm:t>
        <a:bodyPr/>
        <a:lstStyle/>
        <a:p>
          <a:r>
            <a:rPr lang="en-NZ"/>
            <a:t>Rates (49%)</a:t>
          </a:r>
        </a:p>
      </dgm:t>
    </dgm:pt>
    <dgm:pt modelId="{F61E395D-6332-4BCE-81B8-909CF8EF9832}" type="parTrans" cxnId="{ACF3A9F0-745C-44B0-93D5-F2091119E3E7}">
      <dgm:prSet/>
      <dgm:spPr/>
      <dgm:t>
        <a:bodyPr/>
        <a:lstStyle/>
        <a:p>
          <a:endParaRPr lang="en-NZ"/>
        </a:p>
      </dgm:t>
    </dgm:pt>
    <dgm:pt modelId="{14485EEB-E9D2-47B1-B307-099E16C43004}" type="sibTrans" cxnId="{ACF3A9F0-745C-44B0-93D5-F2091119E3E7}">
      <dgm:prSet/>
      <dgm:spPr/>
      <dgm:t>
        <a:bodyPr/>
        <a:lstStyle/>
        <a:p>
          <a:endParaRPr lang="en-NZ"/>
        </a:p>
      </dgm:t>
    </dgm:pt>
    <dgm:pt modelId="{B0C5E1F9-EC66-40D7-9B03-E9E1E01B4B31}">
      <dgm:prSet phldrT="[Text]"/>
      <dgm:spPr/>
      <dgm:t>
        <a:bodyPr/>
        <a:lstStyle/>
        <a:p>
          <a:r>
            <a:rPr lang="en-NZ" dirty="0"/>
            <a:t>Total cost of service (gross cost)</a:t>
          </a:r>
        </a:p>
      </dgm:t>
    </dgm:pt>
    <dgm:pt modelId="{A62CF119-7316-479A-92B4-AB5D9CA139CE}" type="parTrans" cxnId="{AC982CA1-06DD-497B-9457-A51FEC1BC2E9}">
      <dgm:prSet/>
      <dgm:spPr/>
      <dgm:t>
        <a:bodyPr/>
        <a:lstStyle/>
        <a:p>
          <a:endParaRPr lang="en-NZ"/>
        </a:p>
      </dgm:t>
    </dgm:pt>
    <dgm:pt modelId="{DF2FDDA7-BB70-46C9-9E6B-5183D797AFB0}" type="sibTrans" cxnId="{AC982CA1-06DD-497B-9457-A51FEC1BC2E9}">
      <dgm:prSet/>
      <dgm:spPr/>
      <dgm:t>
        <a:bodyPr/>
        <a:lstStyle/>
        <a:p>
          <a:endParaRPr lang="en-NZ"/>
        </a:p>
      </dgm:t>
    </dgm:pt>
    <dgm:pt modelId="{17D94737-61D3-45F6-B0BE-7F4743AFF68A}">
      <dgm:prSet phldrT="[Text]"/>
      <dgm:spPr/>
      <dgm:t>
        <a:bodyPr/>
        <a:lstStyle/>
        <a:p>
          <a:r>
            <a:rPr lang="en-NZ" dirty="0"/>
            <a:t>NLTF vs Local funding  </a:t>
          </a:r>
        </a:p>
      </dgm:t>
    </dgm:pt>
    <dgm:pt modelId="{84254A53-683F-42CB-BA0C-27CFF7F73457}" type="parTrans" cxnId="{C5E22325-F961-4289-BC8F-A0216B076ECC}">
      <dgm:prSet/>
      <dgm:spPr/>
      <dgm:t>
        <a:bodyPr/>
        <a:lstStyle/>
        <a:p>
          <a:endParaRPr lang="en-NZ"/>
        </a:p>
      </dgm:t>
    </dgm:pt>
    <dgm:pt modelId="{A7C287CB-ACE1-4639-8E06-7901048C0723}" type="sibTrans" cxnId="{C5E22325-F961-4289-BC8F-A0216B076ECC}">
      <dgm:prSet/>
      <dgm:spPr/>
      <dgm:t>
        <a:bodyPr/>
        <a:lstStyle/>
        <a:p>
          <a:endParaRPr lang="en-NZ"/>
        </a:p>
      </dgm:t>
    </dgm:pt>
    <dgm:pt modelId="{37E19157-56E8-45C9-A046-FEEF82C77F3A}">
      <dgm:prSet/>
      <dgm:spPr/>
      <dgm:t>
        <a:bodyPr/>
        <a:lstStyle/>
        <a:p>
          <a:r>
            <a:rPr lang="en-NZ"/>
            <a:t>NLTF (51%)</a:t>
          </a:r>
        </a:p>
        <a:p>
          <a:endParaRPr lang="en-NZ"/>
        </a:p>
      </dgm:t>
    </dgm:pt>
    <dgm:pt modelId="{78AAA3D3-256B-45C4-91FF-7DDF525AE5E5}" type="parTrans" cxnId="{B5DE6998-8FA7-4828-BFCC-38782400A92E}">
      <dgm:prSet/>
      <dgm:spPr/>
      <dgm:t>
        <a:bodyPr/>
        <a:lstStyle/>
        <a:p>
          <a:endParaRPr lang="en-NZ"/>
        </a:p>
      </dgm:t>
    </dgm:pt>
    <dgm:pt modelId="{00C531AA-F22D-4DEC-BDE8-B6896AC3E184}" type="sibTrans" cxnId="{B5DE6998-8FA7-4828-BFCC-38782400A92E}">
      <dgm:prSet/>
      <dgm:spPr/>
      <dgm:t>
        <a:bodyPr/>
        <a:lstStyle/>
        <a:p>
          <a:endParaRPr lang="en-NZ"/>
        </a:p>
      </dgm:t>
    </dgm:pt>
    <dgm:pt modelId="{20853E87-B99B-4979-B6D9-78B63C9AD302}">
      <dgm:prSet phldrT="[Text]"/>
      <dgm:spPr/>
      <dgm:t>
        <a:bodyPr/>
        <a:lstStyle/>
        <a:p>
          <a:r>
            <a:rPr lang="en-NZ"/>
            <a:t>User vs public pays</a:t>
          </a:r>
        </a:p>
      </dgm:t>
    </dgm:pt>
    <dgm:pt modelId="{825DB672-E7B4-4FCC-B433-8713DE0A7267}" type="sibTrans" cxnId="{49CF92E9-C9D1-41C0-AA57-3D1F13347198}">
      <dgm:prSet/>
      <dgm:spPr/>
      <dgm:t>
        <a:bodyPr/>
        <a:lstStyle/>
        <a:p>
          <a:endParaRPr lang="en-NZ"/>
        </a:p>
      </dgm:t>
    </dgm:pt>
    <dgm:pt modelId="{7237445D-F4B8-484C-A06D-55096A473FC7}" type="parTrans" cxnId="{49CF92E9-C9D1-41C0-AA57-3D1F13347198}">
      <dgm:prSet/>
      <dgm:spPr/>
      <dgm:t>
        <a:bodyPr/>
        <a:lstStyle/>
        <a:p>
          <a:endParaRPr lang="en-NZ"/>
        </a:p>
      </dgm:t>
    </dgm:pt>
    <dgm:pt modelId="{B186BA1C-5938-4814-B0DF-F35F447D0B43}" type="pres">
      <dgm:prSet presAssocID="{C1458B38-22C6-46F2-9C57-9995ECECB8C9}" presName="mainComposite" presStyleCnt="0">
        <dgm:presLayoutVars>
          <dgm:chPref val="1"/>
          <dgm:dir/>
          <dgm:animOne val="branch"/>
          <dgm:animLvl val="lvl"/>
          <dgm:resizeHandles val="exact"/>
        </dgm:presLayoutVars>
      </dgm:prSet>
      <dgm:spPr/>
    </dgm:pt>
    <dgm:pt modelId="{BEB1BCD8-7B08-4B05-8DC1-D37B52136F08}" type="pres">
      <dgm:prSet presAssocID="{C1458B38-22C6-46F2-9C57-9995ECECB8C9}" presName="hierFlow" presStyleCnt="0"/>
      <dgm:spPr/>
    </dgm:pt>
    <dgm:pt modelId="{20AED7D0-3568-42BF-9B7D-2F6D33479C41}" type="pres">
      <dgm:prSet presAssocID="{C1458B38-22C6-46F2-9C57-9995ECECB8C9}" presName="firstBuf" presStyleCnt="0"/>
      <dgm:spPr/>
    </dgm:pt>
    <dgm:pt modelId="{2F7FE862-257A-45E1-9A21-C6B46C02AFBD}" type="pres">
      <dgm:prSet presAssocID="{C1458B38-22C6-46F2-9C57-9995ECECB8C9}" presName="hierChild1" presStyleCnt="0">
        <dgm:presLayoutVars>
          <dgm:chPref val="1"/>
          <dgm:animOne val="branch"/>
          <dgm:animLvl val="lvl"/>
        </dgm:presLayoutVars>
      </dgm:prSet>
      <dgm:spPr/>
    </dgm:pt>
    <dgm:pt modelId="{AB93DF37-B2D3-4DAF-95D9-BE6BBB33FFCF}" type="pres">
      <dgm:prSet presAssocID="{09F315C8-43D6-4752-B97F-551AA4F1D62C}" presName="Name17" presStyleCnt="0"/>
      <dgm:spPr/>
    </dgm:pt>
    <dgm:pt modelId="{479E6CC3-2382-49D6-8E96-F7BFF6AE515D}" type="pres">
      <dgm:prSet presAssocID="{09F315C8-43D6-4752-B97F-551AA4F1D62C}" presName="level1Shape" presStyleLbl="node0" presStyleIdx="0" presStyleCnt="1">
        <dgm:presLayoutVars>
          <dgm:chPref val="3"/>
        </dgm:presLayoutVars>
      </dgm:prSet>
      <dgm:spPr/>
    </dgm:pt>
    <dgm:pt modelId="{2F9B26B5-EC63-4C55-B9AC-738FC332F47F}" type="pres">
      <dgm:prSet presAssocID="{09F315C8-43D6-4752-B97F-551AA4F1D62C}" presName="hierChild2" presStyleCnt="0"/>
      <dgm:spPr/>
    </dgm:pt>
    <dgm:pt modelId="{BB7E9970-EE70-45F6-9165-654F2E7B2559}" type="pres">
      <dgm:prSet presAssocID="{DEBCDFB5-A0D5-497A-AA78-D783B316A8C1}" presName="Name25" presStyleLbl="parChTrans1D2" presStyleIdx="0" presStyleCnt="2"/>
      <dgm:spPr/>
    </dgm:pt>
    <dgm:pt modelId="{98E878F5-2E5C-4F66-A808-A0005AF30B19}" type="pres">
      <dgm:prSet presAssocID="{DEBCDFB5-A0D5-497A-AA78-D783B316A8C1}" presName="connTx" presStyleLbl="parChTrans1D2" presStyleIdx="0" presStyleCnt="2"/>
      <dgm:spPr/>
    </dgm:pt>
    <dgm:pt modelId="{5BD567FA-4163-40D7-A3A6-BCED433F7725}" type="pres">
      <dgm:prSet presAssocID="{536D355F-280B-4948-B895-01E3E1D2CF0F}" presName="Name30" presStyleCnt="0"/>
      <dgm:spPr/>
    </dgm:pt>
    <dgm:pt modelId="{E8652EE2-5ED6-4255-ADEB-0681972EEBE7}" type="pres">
      <dgm:prSet presAssocID="{536D355F-280B-4948-B895-01E3E1D2CF0F}" presName="level2Shape" presStyleLbl="node2" presStyleIdx="0" presStyleCnt="2"/>
      <dgm:spPr/>
    </dgm:pt>
    <dgm:pt modelId="{4D1CAFA1-21D4-4111-BC56-DF8D32EE45C5}" type="pres">
      <dgm:prSet presAssocID="{536D355F-280B-4948-B895-01E3E1D2CF0F}" presName="hierChild3" presStyleCnt="0"/>
      <dgm:spPr/>
    </dgm:pt>
    <dgm:pt modelId="{FD262496-5562-4CA2-8B23-C4C2CDAAC86D}" type="pres">
      <dgm:prSet presAssocID="{6360BD2E-E873-4766-91A2-9D849D088AFD}" presName="Name25" presStyleLbl="parChTrans1D2" presStyleIdx="1" presStyleCnt="2"/>
      <dgm:spPr/>
    </dgm:pt>
    <dgm:pt modelId="{0EEF65F2-4BF7-47B8-893C-3C7BC9617864}" type="pres">
      <dgm:prSet presAssocID="{6360BD2E-E873-4766-91A2-9D849D088AFD}" presName="connTx" presStyleLbl="parChTrans1D2" presStyleIdx="1" presStyleCnt="2"/>
      <dgm:spPr/>
    </dgm:pt>
    <dgm:pt modelId="{BEDBFF33-9EB4-4285-BD15-455629045AB0}" type="pres">
      <dgm:prSet presAssocID="{FCA21654-5BDA-406D-A3B6-96B2528A6E35}" presName="Name30" presStyleCnt="0"/>
      <dgm:spPr/>
    </dgm:pt>
    <dgm:pt modelId="{089FF91C-AE77-4788-BDED-F8E19A518E55}" type="pres">
      <dgm:prSet presAssocID="{FCA21654-5BDA-406D-A3B6-96B2528A6E35}" presName="level2Shape" presStyleLbl="node2" presStyleIdx="1" presStyleCnt="2"/>
      <dgm:spPr/>
    </dgm:pt>
    <dgm:pt modelId="{C4F3607D-DAD1-4DDC-A004-8E66F0DFBA60}" type="pres">
      <dgm:prSet presAssocID="{FCA21654-5BDA-406D-A3B6-96B2528A6E35}" presName="hierChild3" presStyleCnt="0"/>
      <dgm:spPr/>
    </dgm:pt>
    <dgm:pt modelId="{68F9E906-D9DE-47EF-BA30-67448CF5FCC1}" type="pres">
      <dgm:prSet presAssocID="{F61E395D-6332-4BCE-81B8-909CF8EF9832}" presName="Name25" presStyleLbl="parChTrans1D3" presStyleIdx="0" presStyleCnt="2"/>
      <dgm:spPr/>
    </dgm:pt>
    <dgm:pt modelId="{90E04B64-1918-4F02-9EDA-8BB50269A7EF}" type="pres">
      <dgm:prSet presAssocID="{F61E395D-6332-4BCE-81B8-909CF8EF9832}" presName="connTx" presStyleLbl="parChTrans1D3" presStyleIdx="0" presStyleCnt="2"/>
      <dgm:spPr/>
    </dgm:pt>
    <dgm:pt modelId="{F50319D8-D902-4908-97AB-D76DECA734D7}" type="pres">
      <dgm:prSet presAssocID="{BCA62A00-3ADF-40A4-950C-A1D55525C3AA}" presName="Name30" presStyleCnt="0"/>
      <dgm:spPr/>
    </dgm:pt>
    <dgm:pt modelId="{B197049F-8898-4E12-B188-DD716255574D}" type="pres">
      <dgm:prSet presAssocID="{BCA62A00-3ADF-40A4-950C-A1D55525C3AA}" presName="level2Shape" presStyleLbl="node3" presStyleIdx="0" presStyleCnt="2"/>
      <dgm:spPr/>
    </dgm:pt>
    <dgm:pt modelId="{27C6D8B7-FF01-4EA4-9F1B-A67A784ABE1F}" type="pres">
      <dgm:prSet presAssocID="{BCA62A00-3ADF-40A4-950C-A1D55525C3AA}" presName="hierChild3" presStyleCnt="0"/>
      <dgm:spPr/>
    </dgm:pt>
    <dgm:pt modelId="{5AD83A0F-4945-426B-9224-9435E5A58D3E}" type="pres">
      <dgm:prSet presAssocID="{78AAA3D3-256B-45C4-91FF-7DDF525AE5E5}" presName="Name25" presStyleLbl="parChTrans1D3" presStyleIdx="1" presStyleCnt="2"/>
      <dgm:spPr/>
    </dgm:pt>
    <dgm:pt modelId="{17ACECB5-E66A-479F-85D9-717EA806C362}" type="pres">
      <dgm:prSet presAssocID="{78AAA3D3-256B-45C4-91FF-7DDF525AE5E5}" presName="connTx" presStyleLbl="parChTrans1D3" presStyleIdx="1" presStyleCnt="2"/>
      <dgm:spPr/>
    </dgm:pt>
    <dgm:pt modelId="{96430211-03A7-475D-99A6-D9D18FDA979E}" type="pres">
      <dgm:prSet presAssocID="{37E19157-56E8-45C9-A046-FEEF82C77F3A}" presName="Name30" presStyleCnt="0"/>
      <dgm:spPr/>
    </dgm:pt>
    <dgm:pt modelId="{E8C0F1CD-8E91-494E-8A10-5856595ED693}" type="pres">
      <dgm:prSet presAssocID="{37E19157-56E8-45C9-A046-FEEF82C77F3A}" presName="level2Shape" presStyleLbl="node3" presStyleIdx="1" presStyleCnt="2"/>
      <dgm:spPr/>
    </dgm:pt>
    <dgm:pt modelId="{032B922E-4AE1-468D-91DA-A1B5C7F1725B}" type="pres">
      <dgm:prSet presAssocID="{37E19157-56E8-45C9-A046-FEEF82C77F3A}" presName="hierChild3" presStyleCnt="0"/>
      <dgm:spPr/>
    </dgm:pt>
    <dgm:pt modelId="{C87EEA24-BBAC-4E63-8E27-C23FC03CDD9D}" type="pres">
      <dgm:prSet presAssocID="{C1458B38-22C6-46F2-9C57-9995ECECB8C9}" presName="bgShapesFlow" presStyleCnt="0"/>
      <dgm:spPr/>
    </dgm:pt>
    <dgm:pt modelId="{A19D5DF0-9D02-447C-8029-57C579F78505}" type="pres">
      <dgm:prSet presAssocID="{B0C5E1F9-EC66-40D7-9B03-E9E1E01B4B31}" presName="rectComp" presStyleCnt="0"/>
      <dgm:spPr/>
    </dgm:pt>
    <dgm:pt modelId="{FDDF3B44-1C43-4CD8-8FAA-F049BF6CDD35}" type="pres">
      <dgm:prSet presAssocID="{B0C5E1F9-EC66-40D7-9B03-E9E1E01B4B31}" presName="bgRect" presStyleLbl="bgShp" presStyleIdx="0" presStyleCnt="3" custLinFactNeighborX="-27123" custLinFactNeighborY="10762"/>
      <dgm:spPr/>
    </dgm:pt>
    <dgm:pt modelId="{F53573FC-D366-4526-AC23-BA0389579C7A}" type="pres">
      <dgm:prSet presAssocID="{B0C5E1F9-EC66-40D7-9B03-E9E1E01B4B31}" presName="bgRectTx" presStyleLbl="bgShp" presStyleIdx="0" presStyleCnt="3">
        <dgm:presLayoutVars>
          <dgm:bulletEnabled val="1"/>
        </dgm:presLayoutVars>
      </dgm:prSet>
      <dgm:spPr/>
    </dgm:pt>
    <dgm:pt modelId="{8E99737E-7900-487E-9174-CB31672DCEE7}" type="pres">
      <dgm:prSet presAssocID="{B0C5E1F9-EC66-40D7-9B03-E9E1E01B4B31}" presName="spComp" presStyleCnt="0"/>
      <dgm:spPr/>
    </dgm:pt>
    <dgm:pt modelId="{455E6ED6-4BA5-46EE-9441-50C52D752DFB}" type="pres">
      <dgm:prSet presAssocID="{B0C5E1F9-EC66-40D7-9B03-E9E1E01B4B31}" presName="hSp" presStyleCnt="0"/>
      <dgm:spPr/>
    </dgm:pt>
    <dgm:pt modelId="{E851C39E-3399-4CDC-BFD4-73902462D915}" type="pres">
      <dgm:prSet presAssocID="{20853E87-B99B-4979-B6D9-78B63C9AD302}" presName="rectComp" presStyleCnt="0"/>
      <dgm:spPr/>
    </dgm:pt>
    <dgm:pt modelId="{CEAD9B24-B0B2-437A-9929-34051F47A36D}" type="pres">
      <dgm:prSet presAssocID="{20853E87-B99B-4979-B6D9-78B63C9AD302}" presName="bgRect" presStyleLbl="bgShp" presStyleIdx="1" presStyleCnt="3"/>
      <dgm:spPr/>
    </dgm:pt>
    <dgm:pt modelId="{DC332078-5202-49BB-92EB-9AC16503B066}" type="pres">
      <dgm:prSet presAssocID="{20853E87-B99B-4979-B6D9-78B63C9AD302}" presName="bgRectTx" presStyleLbl="bgShp" presStyleIdx="1" presStyleCnt="3">
        <dgm:presLayoutVars>
          <dgm:bulletEnabled val="1"/>
        </dgm:presLayoutVars>
      </dgm:prSet>
      <dgm:spPr/>
    </dgm:pt>
    <dgm:pt modelId="{771BD4B5-5EA2-4E7F-B050-F0AC64A6D071}" type="pres">
      <dgm:prSet presAssocID="{20853E87-B99B-4979-B6D9-78B63C9AD302}" presName="spComp" presStyleCnt="0"/>
      <dgm:spPr/>
    </dgm:pt>
    <dgm:pt modelId="{42BC4C1E-B327-4FB7-A084-D70C14F300B7}" type="pres">
      <dgm:prSet presAssocID="{20853E87-B99B-4979-B6D9-78B63C9AD302}" presName="hSp" presStyleCnt="0"/>
      <dgm:spPr/>
    </dgm:pt>
    <dgm:pt modelId="{A14F8743-7486-48CB-9E98-2A563D290234}" type="pres">
      <dgm:prSet presAssocID="{17D94737-61D3-45F6-B0BE-7F4743AFF68A}" presName="rectComp" presStyleCnt="0"/>
      <dgm:spPr/>
    </dgm:pt>
    <dgm:pt modelId="{0B21B06C-FFF3-47FC-939C-81690AD66F3C}" type="pres">
      <dgm:prSet presAssocID="{17D94737-61D3-45F6-B0BE-7F4743AFF68A}" presName="bgRect" presStyleLbl="bgShp" presStyleIdx="2" presStyleCnt="3" custLinFactNeighborX="-1174"/>
      <dgm:spPr/>
    </dgm:pt>
    <dgm:pt modelId="{8A6CB566-2401-4730-A94B-635F4A092000}" type="pres">
      <dgm:prSet presAssocID="{17D94737-61D3-45F6-B0BE-7F4743AFF68A}" presName="bgRectTx" presStyleLbl="bgShp" presStyleIdx="2" presStyleCnt="3">
        <dgm:presLayoutVars>
          <dgm:bulletEnabled val="1"/>
        </dgm:presLayoutVars>
      </dgm:prSet>
      <dgm:spPr/>
    </dgm:pt>
  </dgm:ptLst>
  <dgm:cxnLst>
    <dgm:cxn modelId="{B30C780A-5E5C-430A-811C-9AC7523AA35B}" type="presOf" srcId="{DEBCDFB5-A0D5-497A-AA78-D783B316A8C1}" destId="{98E878F5-2E5C-4F66-A808-A0005AF30B19}" srcOrd="1" destOrd="0" presId="urn:microsoft.com/office/officeart/2005/8/layout/hierarchy5"/>
    <dgm:cxn modelId="{C3BFA21E-E23E-41A3-BFCE-65847A9CB01D}" type="presOf" srcId="{6360BD2E-E873-4766-91A2-9D849D088AFD}" destId="{FD262496-5562-4CA2-8B23-C4C2CDAAC86D}" srcOrd="0" destOrd="0" presId="urn:microsoft.com/office/officeart/2005/8/layout/hierarchy5"/>
    <dgm:cxn modelId="{879D5D23-8159-411F-A91D-CF45FCBBD119}" srcId="{C1458B38-22C6-46F2-9C57-9995ECECB8C9}" destId="{09F315C8-43D6-4752-B97F-551AA4F1D62C}" srcOrd="0" destOrd="0" parTransId="{E5A08F71-5413-4012-A57D-87D74C967B41}" sibTransId="{3CAEB333-274D-4D1D-8FED-84A1686EDFC6}"/>
    <dgm:cxn modelId="{2F7B7B24-F945-4E91-B46D-7E8140B8B392}" type="presOf" srcId="{F61E395D-6332-4BCE-81B8-909CF8EF9832}" destId="{90E04B64-1918-4F02-9EDA-8BB50269A7EF}" srcOrd="1" destOrd="0" presId="urn:microsoft.com/office/officeart/2005/8/layout/hierarchy5"/>
    <dgm:cxn modelId="{C5E22325-F961-4289-BC8F-A0216B076ECC}" srcId="{C1458B38-22C6-46F2-9C57-9995ECECB8C9}" destId="{17D94737-61D3-45F6-B0BE-7F4743AFF68A}" srcOrd="3" destOrd="0" parTransId="{84254A53-683F-42CB-BA0C-27CFF7F73457}" sibTransId="{A7C287CB-ACE1-4639-8E06-7901048C0723}"/>
    <dgm:cxn modelId="{1E687725-F4ED-46BB-BFBE-DAB9916B4590}" type="presOf" srcId="{6360BD2E-E873-4766-91A2-9D849D088AFD}" destId="{0EEF65F2-4BF7-47B8-893C-3C7BC9617864}" srcOrd="1" destOrd="0" presId="urn:microsoft.com/office/officeart/2005/8/layout/hierarchy5"/>
    <dgm:cxn modelId="{A60A282C-45C5-4F75-B8AE-19919B20E53B}" type="presOf" srcId="{09F315C8-43D6-4752-B97F-551AA4F1D62C}" destId="{479E6CC3-2382-49D6-8E96-F7BFF6AE515D}" srcOrd="0" destOrd="0" presId="urn:microsoft.com/office/officeart/2005/8/layout/hierarchy5"/>
    <dgm:cxn modelId="{B39DDC3D-A9A1-48A6-A7E1-993FEA117CE2}" type="presOf" srcId="{C1458B38-22C6-46F2-9C57-9995ECECB8C9}" destId="{B186BA1C-5938-4814-B0DF-F35F447D0B43}" srcOrd="0" destOrd="0" presId="urn:microsoft.com/office/officeart/2005/8/layout/hierarchy5"/>
    <dgm:cxn modelId="{E87DBC3E-41F1-4C02-BFEB-FD70A0FEC2FE}" srcId="{09F315C8-43D6-4752-B97F-551AA4F1D62C}" destId="{536D355F-280B-4948-B895-01E3E1D2CF0F}" srcOrd="0" destOrd="0" parTransId="{DEBCDFB5-A0D5-497A-AA78-D783B316A8C1}" sibTransId="{9BAB0839-C64C-4490-8976-C53BBAD86DA8}"/>
    <dgm:cxn modelId="{563C6E44-99CF-4CD1-A663-7D4D44545F34}" type="presOf" srcId="{78AAA3D3-256B-45C4-91FF-7DDF525AE5E5}" destId="{5AD83A0F-4945-426B-9224-9435E5A58D3E}" srcOrd="0" destOrd="0" presId="urn:microsoft.com/office/officeart/2005/8/layout/hierarchy5"/>
    <dgm:cxn modelId="{AF44B170-5D69-457B-9D37-9C2F118C489C}" type="presOf" srcId="{DEBCDFB5-A0D5-497A-AA78-D783B316A8C1}" destId="{BB7E9970-EE70-45F6-9165-654F2E7B2559}" srcOrd="0" destOrd="0" presId="urn:microsoft.com/office/officeart/2005/8/layout/hierarchy5"/>
    <dgm:cxn modelId="{605AE95A-7F37-42C3-A606-16E9D95BCA49}" type="presOf" srcId="{20853E87-B99B-4979-B6D9-78B63C9AD302}" destId="{DC332078-5202-49BB-92EB-9AC16503B066}" srcOrd="1" destOrd="0" presId="urn:microsoft.com/office/officeart/2005/8/layout/hierarchy5"/>
    <dgm:cxn modelId="{F020F384-78E8-4F77-9BE8-E80C4088E20C}" type="presOf" srcId="{20853E87-B99B-4979-B6D9-78B63C9AD302}" destId="{CEAD9B24-B0B2-437A-9929-34051F47A36D}" srcOrd="0" destOrd="0" presId="urn:microsoft.com/office/officeart/2005/8/layout/hierarchy5"/>
    <dgm:cxn modelId="{A7135F86-AC1F-49D1-B6E7-51C91DAA86B9}" type="presOf" srcId="{F61E395D-6332-4BCE-81B8-909CF8EF9832}" destId="{68F9E906-D9DE-47EF-BA30-67448CF5FCC1}" srcOrd="0" destOrd="0" presId="urn:microsoft.com/office/officeart/2005/8/layout/hierarchy5"/>
    <dgm:cxn modelId="{FC9E5287-2AAD-4F3C-8522-743927222BCA}" type="presOf" srcId="{B0C5E1F9-EC66-40D7-9B03-E9E1E01B4B31}" destId="{FDDF3B44-1C43-4CD8-8FAA-F049BF6CDD35}" srcOrd="0" destOrd="0" presId="urn:microsoft.com/office/officeart/2005/8/layout/hierarchy5"/>
    <dgm:cxn modelId="{77D1F08D-1024-4C36-8F3D-ACEC70A3AADA}" type="presOf" srcId="{BCA62A00-3ADF-40A4-950C-A1D55525C3AA}" destId="{B197049F-8898-4E12-B188-DD716255574D}" srcOrd="0" destOrd="0" presId="urn:microsoft.com/office/officeart/2005/8/layout/hierarchy5"/>
    <dgm:cxn modelId="{B5DE6998-8FA7-4828-BFCC-38782400A92E}" srcId="{FCA21654-5BDA-406D-A3B6-96B2528A6E35}" destId="{37E19157-56E8-45C9-A046-FEEF82C77F3A}" srcOrd="1" destOrd="0" parTransId="{78AAA3D3-256B-45C4-91FF-7DDF525AE5E5}" sibTransId="{00C531AA-F22D-4DEC-BDE8-B6896AC3E184}"/>
    <dgm:cxn modelId="{AC982CA1-06DD-497B-9457-A51FEC1BC2E9}" srcId="{C1458B38-22C6-46F2-9C57-9995ECECB8C9}" destId="{B0C5E1F9-EC66-40D7-9B03-E9E1E01B4B31}" srcOrd="1" destOrd="0" parTransId="{A62CF119-7316-479A-92B4-AB5D9CA139CE}" sibTransId="{DF2FDDA7-BB70-46C9-9E6B-5183D797AFB0}"/>
    <dgm:cxn modelId="{91209CA6-ED02-4C60-B8B5-A014A30F1DCE}" type="presOf" srcId="{B0C5E1F9-EC66-40D7-9B03-E9E1E01B4B31}" destId="{F53573FC-D366-4526-AC23-BA0389579C7A}" srcOrd="1" destOrd="0" presId="urn:microsoft.com/office/officeart/2005/8/layout/hierarchy5"/>
    <dgm:cxn modelId="{EACE65AC-A5E2-44C5-A8CE-74169BEFA12B}" type="presOf" srcId="{17D94737-61D3-45F6-B0BE-7F4743AFF68A}" destId="{8A6CB566-2401-4730-A94B-635F4A092000}" srcOrd="1" destOrd="0" presId="urn:microsoft.com/office/officeart/2005/8/layout/hierarchy5"/>
    <dgm:cxn modelId="{AAA156B0-BF6C-47F4-9315-E931CBDEE779}" type="presOf" srcId="{17D94737-61D3-45F6-B0BE-7F4743AFF68A}" destId="{0B21B06C-FFF3-47FC-939C-81690AD66F3C}" srcOrd="0" destOrd="0" presId="urn:microsoft.com/office/officeart/2005/8/layout/hierarchy5"/>
    <dgm:cxn modelId="{6A49F3B3-E500-4AF5-8E67-C7F6D208A8EF}" type="presOf" srcId="{FCA21654-5BDA-406D-A3B6-96B2528A6E35}" destId="{089FF91C-AE77-4788-BDED-F8E19A518E55}" srcOrd="0" destOrd="0" presId="urn:microsoft.com/office/officeart/2005/8/layout/hierarchy5"/>
    <dgm:cxn modelId="{097BDDC0-94D7-45A0-9706-7DB4993E072E}" type="presOf" srcId="{37E19157-56E8-45C9-A046-FEEF82C77F3A}" destId="{E8C0F1CD-8E91-494E-8A10-5856595ED693}" srcOrd="0" destOrd="0" presId="urn:microsoft.com/office/officeart/2005/8/layout/hierarchy5"/>
    <dgm:cxn modelId="{6AA2BED3-35E1-4052-A055-F01264B14869}" type="presOf" srcId="{78AAA3D3-256B-45C4-91FF-7DDF525AE5E5}" destId="{17ACECB5-E66A-479F-85D9-717EA806C362}" srcOrd="1" destOrd="0" presId="urn:microsoft.com/office/officeart/2005/8/layout/hierarchy5"/>
    <dgm:cxn modelId="{5CB3ECE8-B72F-400D-AF71-CB7EB76EA127}" srcId="{09F315C8-43D6-4752-B97F-551AA4F1D62C}" destId="{FCA21654-5BDA-406D-A3B6-96B2528A6E35}" srcOrd="1" destOrd="0" parTransId="{6360BD2E-E873-4766-91A2-9D849D088AFD}" sibTransId="{715232CF-207E-4CB2-B8BC-553120A30E29}"/>
    <dgm:cxn modelId="{49CF92E9-C9D1-41C0-AA57-3D1F13347198}" srcId="{C1458B38-22C6-46F2-9C57-9995ECECB8C9}" destId="{20853E87-B99B-4979-B6D9-78B63C9AD302}" srcOrd="2" destOrd="0" parTransId="{7237445D-F4B8-484C-A06D-55096A473FC7}" sibTransId="{825DB672-E7B4-4FCC-B433-8713DE0A7267}"/>
    <dgm:cxn modelId="{ACF3A9F0-745C-44B0-93D5-F2091119E3E7}" srcId="{FCA21654-5BDA-406D-A3B6-96B2528A6E35}" destId="{BCA62A00-3ADF-40A4-950C-A1D55525C3AA}" srcOrd="0" destOrd="0" parTransId="{F61E395D-6332-4BCE-81B8-909CF8EF9832}" sibTransId="{14485EEB-E9D2-47B1-B307-099E16C43004}"/>
    <dgm:cxn modelId="{96B098F8-1858-425B-8D51-CBCE0538E7F4}" type="presOf" srcId="{536D355F-280B-4948-B895-01E3E1D2CF0F}" destId="{E8652EE2-5ED6-4255-ADEB-0681972EEBE7}" srcOrd="0" destOrd="0" presId="urn:microsoft.com/office/officeart/2005/8/layout/hierarchy5"/>
    <dgm:cxn modelId="{97C3E220-2305-42B8-B337-BE1CD548FECA}" type="presParOf" srcId="{B186BA1C-5938-4814-B0DF-F35F447D0B43}" destId="{BEB1BCD8-7B08-4B05-8DC1-D37B52136F08}" srcOrd="0" destOrd="0" presId="urn:microsoft.com/office/officeart/2005/8/layout/hierarchy5"/>
    <dgm:cxn modelId="{3A08FB66-7C4E-4024-8425-945E387E0C9F}" type="presParOf" srcId="{BEB1BCD8-7B08-4B05-8DC1-D37B52136F08}" destId="{20AED7D0-3568-42BF-9B7D-2F6D33479C41}" srcOrd="0" destOrd="0" presId="urn:microsoft.com/office/officeart/2005/8/layout/hierarchy5"/>
    <dgm:cxn modelId="{0D4FA3A6-BCA0-4238-9B7E-AB7D9D600832}" type="presParOf" srcId="{BEB1BCD8-7B08-4B05-8DC1-D37B52136F08}" destId="{2F7FE862-257A-45E1-9A21-C6B46C02AFBD}" srcOrd="1" destOrd="0" presId="urn:microsoft.com/office/officeart/2005/8/layout/hierarchy5"/>
    <dgm:cxn modelId="{74671907-B890-4384-8A86-D52ECAF83617}" type="presParOf" srcId="{2F7FE862-257A-45E1-9A21-C6B46C02AFBD}" destId="{AB93DF37-B2D3-4DAF-95D9-BE6BBB33FFCF}" srcOrd="0" destOrd="0" presId="urn:microsoft.com/office/officeart/2005/8/layout/hierarchy5"/>
    <dgm:cxn modelId="{6BA1028F-1646-468F-8C24-2DB5F08B2E03}" type="presParOf" srcId="{AB93DF37-B2D3-4DAF-95D9-BE6BBB33FFCF}" destId="{479E6CC3-2382-49D6-8E96-F7BFF6AE515D}" srcOrd="0" destOrd="0" presId="urn:microsoft.com/office/officeart/2005/8/layout/hierarchy5"/>
    <dgm:cxn modelId="{8D1DC140-3035-48D8-8B66-4A3470FE4074}" type="presParOf" srcId="{AB93DF37-B2D3-4DAF-95D9-BE6BBB33FFCF}" destId="{2F9B26B5-EC63-4C55-B9AC-738FC332F47F}" srcOrd="1" destOrd="0" presId="urn:microsoft.com/office/officeart/2005/8/layout/hierarchy5"/>
    <dgm:cxn modelId="{9300CA83-5A90-4E70-8E25-B2D11AD1752C}" type="presParOf" srcId="{2F9B26B5-EC63-4C55-B9AC-738FC332F47F}" destId="{BB7E9970-EE70-45F6-9165-654F2E7B2559}" srcOrd="0" destOrd="0" presId="urn:microsoft.com/office/officeart/2005/8/layout/hierarchy5"/>
    <dgm:cxn modelId="{81FE836E-6830-4F06-8E34-AB07004ECB97}" type="presParOf" srcId="{BB7E9970-EE70-45F6-9165-654F2E7B2559}" destId="{98E878F5-2E5C-4F66-A808-A0005AF30B19}" srcOrd="0" destOrd="0" presId="urn:microsoft.com/office/officeart/2005/8/layout/hierarchy5"/>
    <dgm:cxn modelId="{54CD14F6-8269-4C0C-A2F3-8B74484F0021}" type="presParOf" srcId="{2F9B26B5-EC63-4C55-B9AC-738FC332F47F}" destId="{5BD567FA-4163-40D7-A3A6-BCED433F7725}" srcOrd="1" destOrd="0" presId="urn:microsoft.com/office/officeart/2005/8/layout/hierarchy5"/>
    <dgm:cxn modelId="{396247E7-E267-4BA8-BF63-FC5C779BE85B}" type="presParOf" srcId="{5BD567FA-4163-40D7-A3A6-BCED433F7725}" destId="{E8652EE2-5ED6-4255-ADEB-0681972EEBE7}" srcOrd="0" destOrd="0" presId="urn:microsoft.com/office/officeart/2005/8/layout/hierarchy5"/>
    <dgm:cxn modelId="{9033202B-F39D-4C68-A7D3-F0BA0C29BEFC}" type="presParOf" srcId="{5BD567FA-4163-40D7-A3A6-BCED433F7725}" destId="{4D1CAFA1-21D4-4111-BC56-DF8D32EE45C5}" srcOrd="1" destOrd="0" presId="urn:microsoft.com/office/officeart/2005/8/layout/hierarchy5"/>
    <dgm:cxn modelId="{7F8F3C9B-09C0-42AE-835D-E666003A25D3}" type="presParOf" srcId="{2F9B26B5-EC63-4C55-B9AC-738FC332F47F}" destId="{FD262496-5562-4CA2-8B23-C4C2CDAAC86D}" srcOrd="2" destOrd="0" presId="urn:microsoft.com/office/officeart/2005/8/layout/hierarchy5"/>
    <dgm:cxn modelId="{58182C5A-C297-4A28-A3EF-EBB978B5D631}" type="presParOf" srcId="{FD262496-5562-4CA2-8B23-C4C2CDAAC86D}" destId="{0EEF65F2-4BF7-47B8-893C-3C7BC9617864}" srcOrd="0" destOrd="0" presId="urn:microsoft.com/office/officeart/2005/8/layout/hierarchy5"/>
    <dgm:cxn modelId="{6CB11A3A-53DF-4198-98E0-BDA4463D04EB}" type="presParOf" srcId="{2F9B26B5-EC63-4C55-B9AC-738FC332F47F}" destId="{BEDBFF33-9EB4-4285-BD15-455629045AB0}" srcOrd="3" destOrd="0" presId="urn:microsoft.com/office/officeart/2005/8/layout/hierarchy5"/>
    <dgm:cxn modelId="{64C90C8B-3E6B-48A5-8ECE-A6FC7D7A741C}" type="presParOf" srcId="{BEDBFF33-9EB4-4285-BD15-455629045AB0}" destId="{089FF91C-AE77-4788-BDED-F8E19A518E55}" srcOrd="0" destOrd="0" presId="urn:microsoft.com/office/officeart/2005/8/layout/hierarchy5"/>
    <dgm:cxn modelId="{0A760FBF-8834-4776-9ED1-E9190C60BC68}" type="presParOf" srcId="{BEDBFF33-9EB4-4285-BD15-455629045AB0}" destId="{C4F3607D-DAD1-4DDC-A004-8E66F0DFBA60}" srcOrd="1" destOrd="0" presId="urn:microsoft.com/office/officeart/2005/8/layout/hierarchy5"/>
    <dgm:cxn modelId="{AD871A61-743F-461A-B2F3-D5E49DA5E799}" type="presParOf" srcId="{C4F3607D-DAD1-4DDC-A004-8E66F0DFBA60}" destId="{68F9E906-D9DE-47EF-BA30-67448CF5FCC1}" srcOrd="0" destOrd="0" presId="urn:microsoft.com/office/officeart/2005/8/layout/hierarchy5"/>
    <dgm:cxn modelId="{7D01F881-4047-40A5-8C98-F8535F043082}" type="presParOf" srcId="{68F9E906-D9DE-47EF-BA30-67448CF5FCC1}" destId="{90E04B64-1918-4F02-9EDA-8BB50269A7EF}" srcOrd="0" destOrd="0" presId="urn:microsoft.com/office/officeart/2005/8/layout/hierarchy5"/>
    <dgm:cxn modelId="{E873A96D-D375-4882-A8A0-DE7484B5CDF6}" type="presParOf" srcId="{C4F3607D-DAD1-4DDC-A004-8E66F0DFBA60}" destId="{F50319D8-D902-4908-97AB-D76DECA734D7}" srcOrd="1" destOrd="0" presId="urn:microsoft.com/office/officeart/2005/8/layout/hierarchy5"/>
    <dgm:cxn modelId="{C8C41C1A-1A21-4358-88E1-85506DCE27D7}" type="presParOf" srcId="{F50319D8-D902-4908-97AB-D76DECA734D7}" destId="{B197049F-8898-4E12-B188-DD716255574D}" srcOrd="0" destOrd="0" presId="urn:microsoft.com/office/officeart/2005/8/layout/hierarchy5"/>
    <dgm:cxn modelId="{A1BEF970-46D3-4FA5-ADD0-3696ADDE1AF4}" type="presParOf" srcId="{F50319D8-D902-4908-97AB-D76DECA734D7}" destId="{27C6D8B7-FF01-4EA4-9F1B-A67A784ABE1F}" srcOrd="1" destOrd="0" presId="urn:microsoft.com/office/officeart/2005/8/layout/hierarchy5"/>
    <dgm:cxn modelId="{777D2D3A-69B8-42A6-A1BC-6CCC6C273A86}" type="presParOf" srcId="{C4F3607D-DAD1-4DDC-A004-8E66F0DFBA60}" destId="{5AD83A0F-4945-426B-9224-9435E5A58D3E}" srcOrd="2" destOrd="0" presId="urn:microsoft.com/office/officeart/2005/8/layout/hierarchy5"/>
    <dgm:cxn modelId="{EC809B0B-EE2A-4C80-9CC8-0871873589CB}" type="presParOf" srcId="{5AD83A0F-4945-426B-9224-9435E5A58D3E}" destId="{17ACECB5-E66A-479F-85D9-717EA806C362}" srcOrd="0" destOrd="0" presId="urn:microsoft.com/office/officeart/2005/8/layout/hierarchy5"/>
    <dgm:cxn modelId="{3FA9F797-6DFE-49AF-80C0-614869B3D238}" type="presParOf" srcId="{C4F3607D-DAD1-4DDC-A004-8E66F0DFBA60}" destId="{96430211-03A7-475D-99A6-D9D18FDA979E}" srcOrd="3" destOrd="0" presId="urn:microsoft.com/office/officeart/2005/8/layout/hierarchy5"/>
    <dgm:cxn modelId="{D690E70B-DD4F-4AEB-B22C-C3F768281B87}" type="presParOf" srcId="{96430211-03A7-475D-99A6-D9D18FDA979E}" destId="{E8C0F1CD-8E91-494E-8A10-5856595ED693}" srcOrd="0" destOrd="0" presId="urn:microsoft.com/office/officeart/2005/8/layout/hierarchy5"/>
    <dgm:cxn modelId="{20042F18-3235-4E99-A77B-BDE9D5A5E2B6}" type="presParOf" srcId="{96430211-03A7-475D-99A6-D9D18FDA979E}" destId="{032B922E-4AE1-468D-91DA-A1B5C7F1725B}" srcOrd="1" destOrd="0" presId="urn:microsoft.com/office/officeart/2005/8/layout/hierarchy5"/>
    <dgm:cxn modelId="{4F29CDA4-875F-48C3-BD28-678E8E10F812}" type="presParOf" srcId="{B186BA1C-5938-4814-B0DF-F35F447D0B43}" destId="{C87EEA24-BBAC-4E63-8E27-C23FC03CDD9D}" srcOrd="1" destOrd="0" presId="urn:microsoft.com/office/officeart/2005/8/layout/hierarchy5"/>
    <dgm:cxn modelId="{28743B96-0E12-4987-AB79-5E8F3637E602}" type="presParOf" srcId="{C87EEA24-BBAC-4E63-8E27-C23FC03CDD9D}" destId="{A19D5DF0-9D02-447C-8029-57C579F78505}" srcOrd="0" destOrd="0" presId="urn:microsoft.com/office/officeart/2005/8/layout/hierarchy5"/>
    <dgm:cxn modelId="{EEBB25CD-7014-4888-993B-17E0A653EFD9}" type="presParOf" srcId="{A19D5DF0-9D02-447C-8029-57C579F78505}" destId="{FDDF3B44-1C43-4CD8-8FAA-F049BF6CDD35}" srcOrd="0" destOrd="0" presId="urn:microsoft.com/office/officeart/2005/8/layout/hierarchy5"/>
    <dgm:cxn modelId="{9E750C64-E229-44D2-9F46-31132C6E50D9}" type="presParOf" srcId="{A19D5DF0-9D02-447C-8029-57C579F78505}" destId="{F53573FC-D366-4526-AC23-BA0389579C7A}" srcOrd="1" destOrd="0" presId="urn:microsoft.com/office/officeart/2005/8/layout/hierarchy5"/>
    <dgm:cxn modelId="{7FC1D3A3-2233-4A54-BB86-607D850C6CF4}" type="presParOf" srcId="{C87EEA24-BBAC-4E63-8E27-C23FC03CDD9D}" destId="{8E99737E-7900-487E-9174-CB31672DCEE7}" srcOrd="1" destOrd="0" presId="urn:microsoft.com/office/officeart/2005/8/layout/hierarchy5"/>
    <dgm:cxn modelId="{637813C7-9241-4D7F-BD93-5FA916966B0D}" type="presParOf" srcId="{8E99737E-7900-487E-9174-CB31672DCEE7}" destId="{455E6ED6-4BA5-46EE-9441-50C52D752DFB}" srcOrd="0" destOrd="0" presId="urn:microsoft.com/office/officeart/2005/8/layout/hierarchy5"/>
    <dgm:cxn modelId="{7A7E768A-6B8E-4DE2-8D2D-84C8E343A3D6}" type="presParOf" srcId="{C87EEA24-BBAC-4E63-8E27-C23FC03CDD9D}" destId="{E851C39E-3399-4CDC-BFD4-73902462D915}" srcOrd="2" destOrd="0" presId="urn:microsoft.com/office/officeart/2005/8/layout/hierarchy5"/>
    <dgm:cxn modelId="{5791993C-583F-496E-9FA0-B5FCC15A7A58}" type="presParOf" srcId="{E851C39E-3399-4CDC-BFD4-73902462D915}" destId="{CEAD9B24-B0B2-437A-9929-34051F47A36D}" srcOrd="0" destOrd="0" presId="urn:microsoft.com/office/officeart/2005/8/layout/hierarchy5"/>
    <dgm:cxn modelId="{01381BAF-6BC3-4F22-86F9-83A31B341219}" type="presParOf" srcId="{E851C39E-3399-4CDC-BFD4-73902462D915}" destId="{DC332078-5202-49BB-92EB-9AC16503B066}" srcOrd="1" destOrd="0" presId="urn:microsoft.com/office/officeart/2005/8/layout/hierarchy5"/>
    <dgm:cxn modelId="{FFEEA748-FF6C-4470-BEF4-9314798FE59E}" type="presParOf" srcId="{C87EEA24-BBAC-4E63-8E27-C23FC03CDD9D}" destId="{771BD4B5-5EA2-4E7F-B050-F0AC64A6D071}" srcOrd="3" destOrd="0" presId="urn:microsoft.com/office/officeart/2005/8/layout/hierarchy5"/>
    <dgm:cxn modelId="{39C40847-2002-44F3-AAAA-5267B4B37E69}" type="presParOf" srcId="{771BD4B5-5EA2-4E7F-B050-F0AC64A6D071}" destId="{42BC4C1E-B327-4FB7-A084-D70C14F300B7}" srcOrd="0" destOrd="0" presId="urn:microsoft.com/office/officeart/2005/8/layout/hierarchy5"/>
    <dgm:cxn modelId="{077F5312-B534-450F-82D5-576C36FF7488}" type="presParOf" srcId="{C87EEA24-BBAC-4E63-8E27-C23FC03CDD9D}" destId="{A14F8743-7486-48CB-9E98-2A563D290234}" srcOrd="4" destOrd="0" presId="urn:microsoft.com/office/officeart/2005/8/layout/hierarchy5"/>
    <dgm:cxn modelId="{304973BD-8704-40AA-B917-E4F330F28B40}" type="presParOf" srcId="{A14F8743-7486-48CB-9E98-2A563D290234}" destId="{0B21B06C-FFF3-47FC-939C-81690AD66F3C}" srcOrd="0" destOrd="0" presId="urn:microsoft.com/office/officeart/2005/8/layout/hierarchy5"/>
    <dgm:cxn modelId="{3CFDC7D0-7E2D-4D19-80A5-8C0ED260E2D3}" type="presParOf" srcId="{A14F8743-7486-48CB-9E98-2A563D290234}" destId="{8A6CB566-2401-4730-A94B-635F4A09200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1B06C-FFF3-47FC-939C-81690AD66F3C}">
      <dsp:nvSpPr>
        <dsp:cNvPr id="0" name=""/>
        <dsp:cNvSpPr/>
      </dsp:nvSpPr>
      <dsp:spPr>
        <a:xfrm>
          <a:off x="4089184" y="0"/>
          <a:ext cx="1759673" cy="324158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NZ" sz="1700" kern="1200" dirty="0"/>
            <a:t>NLTF vs Local funding  </a:t>
          </a:r>
        </a:p>
      </dsp:txBody>
      <dsp:txXfrm>
        <a:off x="4089184" y="0"/>
        <a:ext cx="1759673" cy="972474"/>
      </dsp:txXfrm>
    </dsp:sp>
    <dsp:sp modelId="{CEAD9B24-B0B2-437A-9929-34051F47A36D}">
      <dsp:nvSpPr>
        <dsp:cNvPr id="0" name=""/>
        <dsp:cNvSpPr/>
      </dsp:nvSpPr>
      <dsp:spPr>
        <a:xfrm>
          <a:off x="2055451" y="0"/>
          <a:ext cx="1759673" cy="324158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NZ" sz="1700" kern="1200"/>
            <a:t>User vs public pays</a:t>
          </a:r>
        </a:p>
      </dsp:txBody>
      <dsp:txXfrm>
        <a:off x="2055451" y="0"/>
        <a:ext cx="1759673" cy="972474"/>
      </dsp:txXfrm>
    </dsp:sp>
    <dsp:sp modelId="{FDDF3B44-1C43-4CD8-8FAA-F049BF6CDD35}">
      <dsp:nvSpPr>
        <dsp:cNvPr id="0" name=""/>
        <dsp:cNvSpPr/>
      </dsp:nvSpPr>
      <dsp:spPr>
        <a:xfrm>
          <a:off x="0" y="0"/>
          <a:ext cx="1759673" cy="324158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NZ" sz="1700" kern="1200" dirty="0"/>
            <a:t>Total cost of service (gross cost)</a:t>
          </a:r>
        </a:p>
      </dsp:txBody>
      <dsp:txXfrm>
        <a:off x="0" y="0"/>
        <a:ext cx="1759673" cy="972474"/>
      </dsp:txXfrm>
    </dsp:sp>
    <dsp:sp modelId="{479E6CC3-2382-49D6-8E96-F7BFF6AE515D}">
      <dsp:nvSpPr>
        <dsp:cNvPr id="0" name=""/>
        <dsp:cNvSpPr/>
      </dsp:nvSpPr>
      <dsp:spPr>
        <a:xfrm>
          <a:off x="148418" y="1461970"/>
          <a:ext cx="1473589" cy="7367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kern="1200"/>
            <a:t>100%</a:t>
          </a:r>
        </a:p>
      </dsp:txBody>
      <dsp:txXfrm>
        <a:off x="169998" y="1483550"/>
        <a:ext cx="1430429" cy="693634"/>
      </dsp:txXfrm>
    </dsp:sp>
    <dsp:sp modelId="{BB7E9970-EE70-45F6-9165-654F2E7B2559}">
      <dsp:nvSpPr>
        <dsp:cNvPr id="0" name=""/>
        <dsp:cNvSpPr/>
      </dsp:nvSpPr>
      <dsp:spPr>
        <a:xfrm rot="19457599">
          <a:off x="1553780" y="1598082"/>
          <a:ext cx="725892" cy="40913"/>
        </a:xfrm>
        <a:custGeom>
          <a:avLst/>
          <a:gdLst/>
          <a:ahLst/>
          <a:cxnLst/>
          <a:rect l="0" t="0" r="0" b="0"/>
          <a:pathLst>
            <a:path>
              <a:moveTo>
                <a:pt x="0" y="20456"/>
              </a:moveTo>
              <a:lnTo>
                <a:pt x="725892" y="20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1898579" y="1600391"/>
        <a:ext cx="36294" cy="36294"/>
      </dsp:txXfrm>
    </dsp:sp>
    <dsp:sp modelId="{E8652EE2-5ED6-4255-ADEB-0681972EEBE7}">
      <dsp:nvSpPr>
        <dsp:cNvPr id="0" name=""/>
        <dsp:cNvSpPr/>
      </dsp:nvSpPr>
      <dsp:spPr>
        <a:xfrm>
          <a:off x="2211444" y="1038312"/>
          <a:ext cx="1473589" cy="7367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kern="1200" dirty="0"/>
            <a:t>User/fares (20%)</a:t>
          </a:r>
        </a:p>
      </dsp:txBody>
      <dsp:txXfrm>
        <a:off x="2233024" y="1059892"/>
        <a:ext cx="1430429" cy="693634"/>
      </dsp:txXfrm>
    </dsp:sp>
    <dsp:sp modelId="{FD262496-5562-4CA2-8B23-C4C2CDAAC86D}">
      <dsp:nvSpPr>
        <dsp:cNvPr id="0" name=""/>
        <dsp:cNvSpPr/>
      </dsp:nvSpPr>
      <dsp:spPr>
        <a:xfrm rot="2142401">
          <a:off x="1553780" y="2021739"/>
          <a:ext cx="725892" cy="40913"/>
        </a:xfrm>
        <a:custGeom>
          <a:avLst/>
          <a:gdLst/>
          <a:ahLst/>
          <a:cxnLst/>
          <a:rect l="0" t="0" r="0" b="0"/>
          <a:pathLst>
            <a:path>
              <a:moveTo>
                <a:pt x="0" y="20456"/>
              </a:moveTo>
              <a:lnTo>
                <a:pt x="725892" y="20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1898579" y="2024048"/>
        <a:ext cx="36294" cy="36294"/>
      </dsp:txXfrm>
    </dsp:sp>
    <dsp:sp modelId="{089FF91C-AE77-4788-BDED-F8E19A518E55}">
      <dsp:nvSpPr>
        <dsp:cNvPr id="0" name=""/>
        <dsp:cNvSpPr/>
      </dsp:nvSpPr>
      <dsp:spPr>
        <a:xfrm>
          <a:off x="2211444" y="1885627"/>
          <a:ext cx="1473589" cy="7367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kern="1200"/>
            <a:t>Public (80%)</a:t>
          </a:r>
        </a:p>
      </dsp:txBody>
      <dsp:txXfrm>
        <a:off x="2233024" y="1907207"/>
        <a:ext cx="1430429" cy="693634"/>
      </dsp:txXfrm>
    </dsp:sp>
    <dsp:sp modelId="{68F9E906-D9DE-47EF-BA30-67448CF5FCC1}">
      <dsp:nvSpPr>
        <dsp:cNvPr id="0" name=""/>
        <dsp:cNvSpPr/>
      </dsp:nvSpPr>
      <dsp:spPr>
        <a:xfrm rot="19457599">
          <a:off x="3616806" y="2021739"/>
          <a:ext cx="725892" cy="40913"/>
        </a:xfrm>
        <a:custGeom>
          <a:avLst/>
          <a:gdLst/>
          <a:ahLst/>
          <a:cxnLst/>
          <a:rect l="0" t="0" r="0" b="0"/>
          <a:pathLst>
            <a:path>
              <a:moveTo>
                <a:pt x="0" y="20456"/>
              </a:moveTo>
              <a:lnTo>
                <a:pt x="725892" y="2045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3961605" y="2024048"/>
        <a:ext cx="36294" cy="36294"/>
      </dsp:txXfrm>
    </dsp:sp>
    <dsp:sp modelId="{B197049F-8898-4E12-B188-DD716255574D}">
      <dsp:nvSpPr>
        <dsp:cNvPr id="0" name=""/>
        <dsp:cNvSpPr/>
      </dsp:nvSpPr>
      <dsp:spPr>
        <a:xfrm>
          <a:off x="4274470" y="1461970"/>
          <a:ext cx="1473589" cy="736794"/>
        </a:xfrm>
        <a:prstGeom prst="roundRect">
          <a:avLst>
            <a:gd name="adj" fmla="val 10000"/>
          </a:avLst>
        </a:prstGeom>
        <a:solidFill>
          <a:schemeClr val="lt1">
            <a:hueOff val="0"/>
            <a:satOff val="0"/>
            <a:lumOff val="0"/>
            <a:alphaOff val="0"/>
          </a:schemeClr>
        </a:solidFill>
        <a:ln w="38100" cap="flat" cmpd="sng" algn="ctr">
          <a:solidFill>
            <a:srgbClr val="FF000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kern="1200"/>
            <a:t>Rates (49%)</a:t>
          </a:r>
        </a:p>
      </dsp:txBody>
      <dsp:txXfrm>
        <a:off x="4296050" y="1483550"/>
        <a:ext cx="1430429" cy="693634"/>
      </dsp:txXfrm>
    </dsp:sp>
    <dsp:sp modelId="{5AD83A0F-4945-426B-9224-9435E5A58D3E}">
      <dsp:nvSpPr>
        <dsp:cNvPr id="0" name=""/>
        <dsp:cNvSpPr/>
      </dsp:nvSpPr>
      <dsp:spPr>
        <a:xfrm rot="2142401">
          <a:off x="3616806" y="2445396"/>
          <a:ext cx="725892" cy="40913"/>
        </a:xfrm>
        <a:custGeom>
          <a:avLst/>
          <a:gdLst/>
          <a:ahLst/>
          <a:cxnLst/>
          <a:rect l="0" t="0" r="0" b="0"/>
          <a:pathLst>
            <a:path>
              <a:moveTo>
                <a:pt x="0" y="20456"/>
              </a:moveTo>
              <a:lnTo>
                <a:pt x="725892" y="2045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a:p>
      </dsp:txBody>
      <dsp:txXfrm>
        <a:off x="3961605" y="2447705"/>
        <a:ext cx="36294" cy="36294"/>
      </dsp:txXfrm>
    </dsp:sp>
    <dsp:sp modelId="{E8C0F1CD-8E91-494E-8A10-5856595ED693}">
      <dsp:nvSpPr>
        <dsp:cNvPr id="0" name=""/>
        <dsp:cNvSpPr/>
      </dsp:nvSpPr>
      <dsp:spPr>
        <a:xfrm>
          <a:off x="4274470" y="2309284"/>
          <a:ext cx="1473589" cy="73679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kern="1200"/>
            <a:t>NLTF (51%)</a:t>
          </a:r>
        </a:p>
        <a:p>
          <a:pPr marL="0" lvl="0" indent="0" algn="ctr" defTabSz="889000">
            <a:lnSpc>
              <a:spcPct val="90000"/>
            </a:lnSpc>
            <a:spcBef>
              <a:spcPct val="0"/>
            </a:spcBef>
            <a:spcAft>
              <a:spcPct val="35000"/>
            </a:spcAft>
            <a:buNone/>
          </a:pPr>
          <a:endParaRPr lang="en-NZ" sz="2000" kern="1200"/>
        </a:p>
      </dsp:txBody>
      <dsp:txXfrm>
        <a:off x="4296050" y="2330864"/>
        <a:ext cx="1430429" cy="6936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3FB708-26FF-7733-5EA6-014936985B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a:extLst>
              <a:ext uri="{FF2B5EF4-FFF2-40B4-BE49-F238E27FC236}">
                <a16:creationId xmlns:a16="http://schemas.microsoft.com/office/drawing/2014/main" id="{AE285974-60D9-0E5C-09F1-9D87FACBC5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7B331-1F92-4075-A7C8-12DF7CDD3859}" type="datetimeFigureOut">
              <a:rPr lang="en-NZ" smtClean="0"/>
              <a:t>30/01/2024</a:t>
            </a:fld>
            <a:endParaRPr lang="en-NZ" dirty="0"/>
          </a:p>
        </p:txBody>
      </p:sp>
      <p:sp>
        <p:nvSpPr>
          <p:cNvPr id="4" name="Footer Placeholder 3">
            <a:extLst>
              <a:ext uri="{FF2B5EF4-FFF2-40B4-BE49-F238E27FC236}">
                <a16:creationId xmlns:a16="http://schemas.microsoft.com/office/drawing/2014/main" id="{87E00406-AB4F-CC9E-52BA-C17AE6D44C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a:extLst>
              <a:ext uri="{FF2B5EF4-FFF2-40B4-BE49-F238E27FC236}">
                <a16:creationId xmlns:a16="http://schemas.microsoft.com/office/drawing/2014/main" id="{5DEB211A-CA90-E6C1-FEFC-69CAB94B90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7E4FC-793D-4BD6-B392-F77432DC2A69}" type="slidenum">
              <a:rPr lang="en-NZ" smtClean="0"/>
              <a:t>‹#›</a:t>
            </a:fld>
            <a:endParaRPr lang="en-NZ" dirty="0"/>
          </a:p>
        </p:txBody>
      </p:sp>
    </p:spTree>
    <p:extLst>
      <p:ext uri="{BB962C8B-B14F-4D97-AF65-F5344CB8AC3E}">
        <p14:creationId xmlns:p14="http://schemas.microsoft.com/office/powerpoint/2010/main" val="1369332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F1C32-E17A-4D54-B8D7-8D661CD80DB8}" type="datetimeFigureOut">
              <a:rPr lang="en-NZ" smtClean="0"/>
              <a:t>30/01/2024</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30781-717B-419D-AB24-854E72B33FBE}" type="slidenum">
              <a:rPr lang="en-NZ" smtClean="0"/>
              <a:t>‹#›</a:t>
            </a:fld>
            <a:endParaRPr lang="en-NZ" dirty="0"/>
          </a:p>
        </p:txBody>
      </p:sp>
    </p:spTree>
    <p:extLst>
      <p:ext uri="{BB962C8B-B14F-4D97-AF65-F5344CB8AC3E}">
        <p14:creationId xmlns:p14="http://schemas.microsoft.com/office/powerpoint/2010/main" val="197333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some of the Region Waikato RC already funds public transport.</a:t>
            </a:r>
          </a:p>
          <a:p>
            <a:r>
              <a:rPr lang="en-NZ" dirty="0"/>
              <a:t>It has been long-standing in Hamilton City, and from 1 July 2022 in Hauraki, Matamata </a:t>
            </a:r>
            <a:r>
              <a:rPr lang="en-NZ" dirty="0" err="1"/>
              <a:t>Piako</a:t>
            </a:r>
            <a:r>
              <a:rPr lang="en-NZ" dirty="0"/>
              <a:t>, and Thames Coromandel.</a:t>
            </a:r>
          </a:p>
          <a:p>
            <a:endParaRPr lang="en-NZ" dirty="0"/>
          </a:p>
        </p:txBody>
      </p:sp>
      <p:sp>
        <p:nvSpPr>
          <p:cNvPr id="4" name="Slide Number Placeholder 3"/>
          <p:cNvSpPr>
            <a:spLocks noGrp="1"/>
          </p:cNvSpPr>
          <p:nvPr>
            <p:ph type="sldNum" sz="quarter" idx="5"/>
          </p:nvPr>
        </p:nvSpPr>
        <p:spPr/>
        <p:txBody>
          <a:bodyPr/>
          <a:lstStyle/>
          <a:p>
            <a:fld id="{14C30781-717B-419D-AB24-854E72B33FBE}" type="slidenum">
              <a:rPr lang="en-NZ" smtClean="0"/>
              <a:t>5</a:t>
            </a:fld>
            <a:endParaRPr lang="en-NZ" dirty="0"/>
          </a:p>
        </p:txBody>
      </p:sp>
    </p:spTree>
    <p:extLst>
      <p:ext uri="{BB962C8B-B14F-4D97-AF65-F5344CB8AC3E}">
        <p14:creationId xmlns:p14="http://schemas.microsoft.com/office/powerpoint/2010/main" val="11391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Coordinating Regional Council and Land Transport Management Fund investment is already a significant challenge – particularly when new, or trial services are involved. Adding the need to coordinate Territorial Authority investment amplifies this complexity and introduces new challenges.</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As the Region’s network expands, more ‘connector’ services cross district and regional boundaries, and we look more proactively to other partners to fund and benefit from public transport, the system become excessively complex and unwieldy. </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Without change, an example of the kinds of deals we will need to make more of is the South Waikato Connector:</a:t>
            </a:r>
          </a:p>
          <a:p>
            <a:pPr marL="171450" indent="-171450">
              <a:lnSpc>
                <a:spcPct val="107000"/>
              </a:lnSpc>
              <a:spcAft>
                <a:spcPts val="800"/>
              </a:spcAft>
              <a:buFont typeface="Arial" panose="020B0604020202020204" pitchFamily="34" charset="0"/>
              <a:buChar char="•"/>
            </a:pPr>
            <a:r>
              <a:rPr lang="en-NZ" sz="1200" dirty="0">
                <a:effectLst/>
                <a:latin typeface="Calibri" panose="020F0502020204030204" pitchFamily="34" charset="0"/>
                <a:ea typeface="Calibri" panose="020F0502020204030204" pitchFamily="34" charset="0"/>
                <a:cs typeface="Arial" panose="020B0604020202020204" pitchFamily="34" charset="0"/>
              </a:rPr>
              <a:t>The South Waikato Connector runs from Te </a:t>
            </a:r>
            <a:r>
              <a:rPr lang="en-NZ" sz="1200" dirty="0" err="1">
                <a:effectLst/>
                <a:latin typeface="Calibri" panose="020F0502020204030204" pitchFamily="34" charset="0"/>
                <a:ea typeface="Calibri" panose="020F0502020204030204" pitchFamily="34" charset="0"/>
                <a:cs typeface="Arial" panose="020B0604020202020204" pitchFamily="34" charset="0"/>
              </a:rPr>
              <a:t>Kuiti</a:t>
            </a:r>
            <a:r>
              <a:rPr lang="en-NZ" sz="1200" dirty="0">
                <a:effectLst/>
                <a:latin typeface="Calibri" panose="020F0502020204030204" pitchFamily="34" charset="0"/>
                <a:ea typeface="Calibri" panose="020F0502020204030204" pitchFamily="34" charset="0"/>
                <a:cs typeface="Arial" panose="020B0604020202020204" pitchFamily="34" charset="0"/>
              </a:rPr>
              <a:t> in the Waitomo District to Hamilton, running through </a:t>
            </a:r>
            <a:r>
              <a:rPr lang="en-NZ" sz="1200" dirty="0" err="1">
                <a:effectLst/>
                <a:latin typeface="Calibri" panose="020F0502020204030204" pitchFamily="34" charset="0"/>
                <a:ea typeface="Calibri" panose="020F0502020204030204" pitchFamily="34" charset="0"/>
                <a:cs typeface="Arial" panose="020B0604020202020204" pitchFamily="34" charset="0"/>
              </a:rPr>
              <a:t>Otorohanga</a:t>
            </a:r>
            <a:r>
              <a:rPr lang="en-NZ" sz="1200" dirty="0">
                <a:effectLst/>
                <a:latin typeface="Calibri" panose="020F0502020204030204" pitchFamily="34" charset="0"/>
                <a:ea typeface="Calibri" panose="020F0502020204030204" pitchFamily="34" charset="0"/>
                <a:cs typeface="Arial" panose="020B0604020202020204" pitchFamily="34" charset="0"/>
              </a:rPr>
              <a:t>, </a:t>
            </a:r>
            <a:r>
              <a:rPr lang="en-NZ" sz="1200" dirty="0" err="1">
                <a:effectLst/>
                <a:latin typeface="Calibri" panose="020F0502020204030204" pitchFamily="34" charset="0"/>
                <a:ea typeface="Calibri" panose="020F0502020204030204" pitchFamily="34" charset="0"/>
                <a:cs typeface="Arial" panose="020B0604020202020204" pitchFamily="34" charset="0"/>
              </a:rPr>
              <a:t>Waipa</a:t>
            </a:r>
            <a:r>
              <a:rPr lang="en-NZ" sz="1200" dirty="0">
                <a:effectLst/>
                <a:latin typeface="Calibri" panose="020F0502020204030204" pitchFamily="34" charset="0"/>
                <a:ea typeface="Calibri" panose="020F0502020204030204" pitchFamily="34" charset="0"/>
                <a:cs typeface="Arial" panose="020B0604020202020204" pitchFamily="34" charset="0"/>
              </a:rPr>
              <a:t>, Waikato Districts. </a:t>
            </a:r>
          </a:p>
          <a:p>
            <a:pPr marL="171450" indent="-171450">
              <a:lnSpc>
                <a:spcPct val="107000"/>
              </a:lnSpc>
              <a:spcAft>
                <a:spcPts val="800"/>
              </a:spcAft>
              <a:buFont typeface="Arial" panose="020B0604020202020204" pitchFamily="34" charset="0"/>
              <a:buChar char="•"/>
            </a:pPr>
            <a:r>
              <a:rPr lang="en-NZ" sz="1200" dirty="0">
                <a:effectLst/>
                <a:latin typeface="Calibri" panose="020F0502020204030204" pitchFamily="34" charset="0"/>
                <a:ea typeface="Calibri" panose="020F0502020204030204" pitchFamily="34" charset="0"/>
                <a:cs typeface="Arial" panose="020B0604020202020204" pitchFamily="34" charset="0"/>
              </a:rPr>
              <a:t>The service is funded by the Waikato Regional Council, Waitomo District Council, </a:t>
            </a:r>
            <a:r>
              <a:rPr lang="en-NZ" sz="1200" dirty="0" err="1">
                <a:effectLst/>
                <a:latin typeface="Calibri" panose="020F0502020204030204" pitchFamily="34" charset="0"/>
                <a:ea typeface="Calibri" panose="020F0502020204030204" pitchFamily="34" charset="0"/>
                <a:cs typeface="Arial" panose="020B0604020202020204" pitchFamily="34" charset="0"/>
              </a:rPr>
              <a:t>Ōtorohanga</a:t>
            </a:r>
            <a:r>
              <a:rPr lang="en-NZ" sz="1200" dirty="0">
                <a:effectLst/>
                <a:latin typeface="Calibri" panose="020F0502020204030204" pitchFamily="34" charset="0"/>
                <a:ea typeface="Calibri" panose="020F0502020204030204" pitchFamily="34" charset="0"/>
                <a:cs typeface="Arial" panose="020B0604020202020204" pitchFamily="34" charset="0"/>
              </a:rPr>
              <a:t> District Council, </a:t>
            </a:r>
            <a:r>
              <a:rPr lang="en-NZ" sz="1200" dirty="0" err="1">
                <a:effectLst/>
                <a:latin typeface="Calibri" panose="020F0502020204030204" pitchFamily="34" charset="0"/>
                <a:ea typeface="Calibri" panose="020F0502020204030204" pitchFamily="34" charset="0"/>
                <a:cs typeface="Arial" panose="020B0604020202020204" pitchFamily="34" charset="0"/>
              </a:rPr>
              <a:t>Waipā</a:t>
            </a:r>
            <a:r>
              <a:rPr lang="en-NZ" sz="1200" dirty="0">
                <a:effectLst/>
                <a:latin typeface="Calibri" panose="020F0502020204030204" pitchFamily="34" charset="0"/>
                <a:ea typeface="Calibri" panose="020F0502020204030204" pitchFamily="34" charset="0"/>
                <a:cs typeface="Arial" panose="020B0604020202020204" pitchFamily="34" charset="0"/>
              </a:rPr>
              <a:t> District Council and South Waikato District Council, as well as tertiary providers The University of Waikato and Wintec and Waka Kotahi New Zealand Transport Agency.</a:t>
            </a:r>
          </a:p>
          <a:p>
            <a:pPr marL="171450" indent="-171450">
              <a:lnSpc>
                <a:spcPct val="107000"/>
              </a:lnSpc>
              <a:spcAft>
                <a:spcPts val="800"/>
              </a:spcAft>
              <a:buFont typeface="Arial" panose="020B0604020202020204" pitchFamily="34" charset="0"/>
              <a:buChar char="•"/>
            </a:pPr>
            <a:r>
              <a:rPr lang="en-NZ" sz="1200" dirty="0">
                <a:effectLst/>
                <a:latin typeface="Calibri" panose="020F0502020204030204" pitchFamily="34" charset="0"/>
                <a:ea typeface="Calibri" panose="020F0502020204030204" pitchFamily="34" charset="0"/>
                <a:cs typeface="Arial" panose="020B0604020202020204" pitchFamily="34" charset="0"/>
              </a:rPr>
              <a:t>The concept had been around for a while, but it came about opportunistically, through strong advocacy from Waitomo District Council, coincidental alignment between all 8 funders and a concerted effort from WRC staff to take the opportunity when it arose. </a:t>
            </a:r>
          </a:p>
          <a:p>
            <a:pPr marL="0" indent="0">
              <a:lnSpc>
                <a:spcPct val="107000"/>
              </a:lnSpc>
              <a:spcAft>
                <a:spcPts val="800"/>
              </a:spcAft>
              <a:buFont typeface="Arial" panose="020B0604020202020204" pitchFamily="34" charset="0"/>
              <a:buNone/>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r>
              <a:rPr lang="en-NZ" sz="1200" dirty="0">
                <a:effectLst/>
                <a:latin typeface="Calibri" panose="020F0502020204030204" pitchFamily="34" charset="0"/>
                <a:ea typeface="Calibri" panose="020F0502020204030204" pitchFamily="34" charset="0"/>
                <a:cs typeface="Arial" panose="020B0604020202020204" pitchFamily="34" charset="0"/>
              </a:rPr>
              <a:t>While broad collaborations are valuable, the need to establish and maintain eight funding sources in order to deliver a once-daily connection is excessive. It was good timing and a concerted effort that put in it in place. But, it has a high ongoing administrative costs (8 x funders) and is vulnerable to changes in funding from any of the eight investors. </a:t>
            </a:r>
          </a:p>
          <a:p>
            <a:pPr marL="0" indent="0">
              <a:lnSpc>
                <a:spcPct val="107000"/>
              </a:lnSpc>
              <a:spcAft>
                <a:spcPts val="800"/>
              </a:spcAft>
              <a:buFont typeface="Arial" panose="020B0604020202020204" pitchFamily="34" charset="0"/>
              <a:buNone/>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endParaRPr lang="en-NZ" dirty="0"/>
          </a:p>
          <a:p>
            <a:endParaRPr lang="en-NZ" dirty="0"/>
          </a:p>
        </p:txBody>
      </p:sp>
      <p:sp>
        <p:nvSpPr>
          <p:cNvPr id="4" name="Slide Number Placeholder 3"/>
          <p:cNvSpPr>
            <a:spLocks noGrp="1"/>
          </p:cNvSpPr>
          <p:nvPr>
            <p:ph type="sldNum" sz="quarter" idx="5"/>
          </p:nvPr>
        </p:nvSpPr>
        <p:spPr/>
        <p:txBody>
          <a:bodyPr/>
          <a:lstStyle/>
          <a:p>
            <a:fld id="{14C30781-717B-419D-AB24-854E72B33FBE}" type="slidenum">
              <a:rPr lang="en-NZ" smtClean="0"/>
              <a:t>8</a:t>
            </a:fld>
            <a:endParaRPr lang="en-NZ" dirty="0"/>
          </a:p>
        </p:txBody>
      </p:sp>
    </p:spTree>
    <p:extLst>
      <p:ext uri="{BB962C8B-B14F-4D97-AF65-F5344CB8AC3E}">
        <p14:creationId xmlns:p14="http://schemas.microsoft.com/office/powerpoint/2010/main" val="265620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Inter-regional services, have additional complexities - they must have support across regional, not just territorial boundaries.  </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Further, as pressures on the public transport allocation of the National Land Transport fund go unresolved, the council will need to continue to look to less conventional partners in the public and private sectors who see value in investing in public transport. </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In the neighbouring regions of Auckland, Bay of Plenty, Horizons and Taranaki, the regional council is responsible for collecting rates for public transport.</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Unless the Waikato simplifies its funding model along similar lines, this will remain a barrier to improving public transport in the Waikato.</a:t>
            </a:r>
          </a:p>
          <a:p>
            <a:endParaRPr lang="en-NZ" dirty="0"/>
          </a:p>
          <a:p>
            <a:endParaRPr lang="en-NZ" dirty="0"/>
          </a:p>
        </p:txBody>
      </p:sp>
      <p:sp>
        <p:nvSpPr>
          <p:cNvPr id="4" name="Slide Number Placeholder 3"/>
          <p:cNvSpPr>
            <a:spLocks noGrp="1"/>
          </p:cNvSpPr>
          <p:nvPr>
            <p:ph type="sldNum" sz="quarter" idx="5"/>
          </p:nvPr>
        </p:nvSpPr>
        <p:spPr/>
        <p:txBody>
          <a:bodyPr/>
          <a:lstStyle/>
          <a:p>
            <a:fld id="{14C30781-717B-419D-AB24-854E72B33FBE}" type="slidenum">
              <a:rPr lang="en-NZ" smtClean="0"/>
              <a:t>10</a:t>
            </a:fld>
            <a:endParaRPr lang="en-NZ" dirty="0"/>
          </a:p>
        </p:txBody>
      </p:sp>
    </p:spTree>
    <p:extLst>
      <p:ext uri="{BB962C8B-B14F-4D97-AF65-F5344CB8AC3E}">
        <p14:creationId xmlns:p14="http://schemas.microsoft.com/office/powerpoint/2010/main" val="171482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00"/>
              </a:spcBef>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As well as being complicated and administratively inefficient (the need to establish and maintain funding deeds, transfer funding between councils, duplicate reporting for financial transparency etc) the current approach makes it very difficult to respond to local needs – introduce trials and move resources about. A recent example is that the ending of the FLEX Airport connection trial should release a vehicle that could be used to trial a demand responsive services elsewhere – but because the funding is ring-fenced and the operator's contract is for the Hamilton area this is much easier said than done.</a:t>
            </a:r>
          </a:p>
          <a:p>
            <a:pPr>
              <a:lnSpc>
                <a:spcPct val="107000"/>
              </a:lnSpc>
              <a:spcBef>
                <a:spcPts val="1200"/>
              </a:spcBef>
              <a:spcAft>
                <a:spcPts val="800"/>
              </a:spcAft>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The model also creates risks both for Territorial Authorities and the WRC.</a:t>
            </a:r>
          </a:p>
          <a:p>
            <a:pPr>
              <a:lnSpc>
                <a:spcPct val="107000"/>
              </a:lnSpc>
              <a:spcBef>
                <a:spcPts val="1200"/>
              </a:spcBef>
              <a:spcAft>
                <a:spcPts val="800"/>
              </a:spcAft>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For TAs, this system means that when there are adjustments in the costs of services territorial authorities are required to increase their funding to maintain service levels, but have little visibility and no control over the commercial terms of the contracts that WRC holds with bus operators.</a:t>
            </a:r>
          </a:p>
          <a:p>
            <a:pPr>
              <a:lnSpc>
                <a:spcPct val="107000"/>
              </a:lnSpc>
              <a:spcAft>
                <a:spcPts val="800"/>
              </a:spcAft>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It also means that, where there are services that cross district council boundaries, if one council withdraws funding, they will need to cover this additional cost.</a:t>
            </a:r>
          </a:p>
          <a:p>
            <a:pPr>
              <a:lnSpc>
                <a:spcPct val="107000"/>
              </a:lnSpc>
              <a:spcAft>
                <a:spcPts val="800"/>
              </a:spcAft>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When it comes to establishing a new services, there is no ability to compel a neighbouring TA to fund a services who could choose to hold-out resulting in the service being either blocked or them becoming a free rider.</a:t>
            </a:r>
          </a:p>
          <a:p>
            <a:pPr>
              <a:lnSpc>
                <a:spcPct val="107000"/>
              </a:lnSpc>
              <a:spcAft>
                <a:spcPts val="800"/>
              </a:spcAft>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The Regional Council also carries significant financial and contractual risks under this model that can only partially be mitigated by way of funding deeds. Contacts for public transport are between the Regional Council and the Operators. They typically range for a period of between 6 and 12 year, with a previous standard term for bus contracts being 9 years.</a:t>
            </a:r>
          </a:p>
          <a:p>
            <a:pPr>
              <a:lnSpc>
                <a:spcPct val="107000"/>
              </a:lnSpc>
              <a:spcAft>
                <a:spcPts val="800"/>
              </a:spcAft>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These contracts include mechanisms to adjust the contract value throughout their life for inflation – this is known as </a:t>
            </a:r>
            <a:r>
              <a:rPr lang="en-NZ" sz="1200" i="1" dirty="0">
                <a:effectLst/>
                <a:latin typeface="Calibri" panose="020F0502020204030204" pitchFamily="34" charset="0"/>
                <a:ea typeface="Calibri" panose="020F0502020204030204" pitchFamily="34" charset="0"/>
                <a:cs typeface="Arial" panose="020B0604020202020204" pitchFamily="34" charset="0"/>
              </a:rPr>
              <a:t>indexation</a:t>
            </a:r>
            <a:r>
              <a:rPr lang="en-NZ" sz="1200" dirty="0">
                <a:effectLst/>
                <a:latin typeface="Calibri" panose="020F0502020204030204" pitchFamily="34" charset="0"/>
                <a:ea typeface="Calibri" panose="020F0502020204030204" pitchFamily="34" charset="0"/>
                <a:cs typeface="Arial" panose="020B0604020202020204" pitchFamily="34" charset="0"/>
              </a:rPr>
              <a:t> and are also subject to other movements as new technology, labour laws or worker pay expectations shift that are negotiated as required. While the contracts can commit the Regional Council to adjust its funding levels in order to maintain services, it does not have direct control over a TAs rating and funding for these services – especially through multiple elections and Long Term Plan cycles.</a:t>
            </a:r>
          </a:p>
          <a:p>
            <a:pPr>
              <a:lnSpc>
                <a:spcPct val="107000"/>
              </a:lnSpc>
              <a:spcAft>
                <a:spcPts val="800"/>
              </a:spcAft>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Because of the Regional Council’s scale relative to most TAs and strength of its balance sheet – the Regional Council can better withstand revenue and costs shocks by using its balance sheet and reserves to smooth out short-term fluctuations. This was important during COVID-19 where fare revenue fell sharply while the government increased bus driver wage expectations outside of normal council funding cycles. </a:t>
            </a:r>
          </a:p>
          <a:p>
            <a:pPr>
              <a:lnSpc>
                <a:spcPct val="107000"/>
              </a:lnSpc>
              <a:spcAft>
                <a:spcPts val="800"/>
              </a:spcAft>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In the medium-term, a regional rate could be used to fund strategic PT infrastructure that benefits multiple districts – like </a:t>
            </a:r>
            <a:r>
              <a:rPr lang="en-NZ" sz="1200" i="1" dirty="0">
                <a:effectLst/>
                <a:latin typeface="Calibri" panose="020F0502020204030204" pitchFamily="34" charset="0"/>
                <a:ea typeface="Calibri" panose="020F0502020204030204" pitchFamily="34" charset="0"/>
                <a:cs typeface="Arial" panose="020B0604020202020204" pitchFamily="34" charset="0"/>
              </a:rPr>
              <a:t>park n’ ride </a:t>
            </a:r>
            <a:r>
              <a:rPr lang="en-NZ" sz="1200" i="0" dirty="0">
                <a:effectLst/>
                <a:latin typeface="Calibri" panose="020F0502020204030204" pitchFamily="34" charset="0"/>
                <a:ea typeface="Calibri" panose="020F0502020204030204" pitchFamily="34" charset="0"/>
                <a:cs typeface="Arial" panose="020B0604020202020204" pitchFamily="34" charset="0"/>
              </a:rPr>
              <a:t>facilities, busways and mass transit.</a:t>
            </a:r>
          </a:p>
          <a:p>
            <a:pPr>
              <a:lnSpc>
                <a:spcPct val="107000"/>
              </a:lnSpc>
              <a:spcAft>
                <a:spcPts val="800"/>
              </a:spcAft>
            </a:pPr>
            <a:endParaRPr lang="en-NZ" sz="1200" i="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200" i="0" dirty="0">
                <a:effectLst/>
                <a:latin typeface="Calibri" panose="020F0502020204030204" pitchFamily="34" charset="0"/>
                <a:ea typeface="Calibri" panose="020F0502020204030204" pitchFamily="34" charset="0"/>
                <a:cs typeface="Arial" panose="020B0604020202020204" pitchFamily="34" charset="0"/>
              </a:rPr>
              <a:t>A regionalised funding model doesn’t mean that every needs to pays the same. Councils already use rating differentials, targeted rates and other tools to make sure that rates are spread a fairly as possible. </a:t>
            </a:r>
            <a:endParaRPr lang="en-NZ" sz="1200" i="1" dirty="0">
              <a:effectLst/>
              <a:latin typeface="Calibri" panose="020F0502020204030204" pitchFamily="34" charset="0"/>
              <a:ea typeface="Calibri" panose="020F0502020204030204" pitchFamily="34" charset="0"/>
              <a:cs typeface="Arial" panose="020B0604020202020204" pitchFamily="34" charset="0"/>
            </a:endParaRPr>
          </a:p>
          <a:p>
            <a:endParaRPr lang="en-NZ" dirty="0"/>
          </a:p>
          <a:p>
            <a:endParaRPr lang="en-NZ" dirty="0"/>
          </a:p>
        </p:txBody>
      </p:sp>
      <p:sp>
        <p:nvSpPr>
          <p:cNvPr id="4" name="Slide Number Placeholder 3"/>
          <p:cNvSpPr>
            <a:spLocks noGrp="1"/>
          </p:cNvSpPr>
          <p:nvPr>
            <p:ph type="sldNum" sz="quarter" idx="5"/>
          </p:nvPr>
        </p:nvSpPr>
        <p:spPr/>
        <p:txBody>
          <a:bodyPr/>
          <a:lstStyle/>
          <a:p>
            <a:fld id="{14C30781-717B-419D-AB24-854E72B33FBE}" type="slidenum">
              <a:rPr lang="en-NZ" smtClean="0"/>
              <a:t>14</a:t>
            </a:fld>
            <a:endParaRPr lang="en-NZ" dirty="0"/>
          </a:p>
        </p:txBody>
      </p:sp>
    </p:spTree>
    <p:extLst>
      <p:ext uri="{BB962C8B-B14F-4D97-AF65-F5344CB8AC3E}">
        <p14:creationId xmlns:p14="http://schemas.microsoft.com/office/powerpoint/2010/main" val="364115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Informed by the Local Government Act and to address the issues with the current funding system, there are some characteristics that we would want to see in a replacement system and that have informed the options being consulted on.</a:t>
            </a:r>
          </a:p>
          <a:p>
            <a:endParaRPr lang="en-NZ" dirty="0"/>
          </a:p>
          <a:p>
            <a:r>
              <a:rPr lang="en-NZ" dirty="0"/>
              <a:t>Some of these things are in tension with one another. </a:t>
            </a:r>
          </a:p>
          <a:p>
            <a:endParaRPr lang="en-NZ" dirty="0"/>
          </a:p>
          <a:p>
            <a:r>
              <a:rPr lang="en-NZ" dirty="0"/>
              <a:t>For example, we want a model that fairly distributes the cost of public transport, but we also want a system that is easy to understand and as simple as possible to administer.</a:t>
            </a:r>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14C30781-717B-419D-AB24-854E72B33FBE}" type="slidenum">
              <a:rPr lang="en-NZ" smtClean="0"/>
              <a:t>16</a:t>
            </a:fld>
            <a:endParaRPr lang="en-NZ" dirty="0"/>
          </a:p>
        </p:txBody>
      </p:sp>
    </p:spTree>
    <p:extLst>
      <p:ext uri="{BB962C8B-B14F-4D97-AF65-F5344CB8AC3E}">
        <p14:creationId xmlns:p14="http://schemas.microsoft.com/office/powerpoint/2010/main" val="270158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main example used in the council paper – it helps to demonstrate that direct cost application sees significant increases in rating for PT, the metro option would see that increase only in areas where there are metro services, outside of the metro regional service costs are spread over the people within 5km and the District. In the metro defined area the number of services that can be accessed will be higher and therefore the ratings will be higher.  So people lib=</a:t>
            </a:r>
            <a:r>
              <a:rPr lang="en-US" dirty="0" err="1"/>
              <a:t>ving</a:t>
            </a:r>
            <a:r>
              <a:rPr lang="en-US" dirty="0"/>
              <a:t> on the edge of Hamilton will pay more than people living in rural locations with limited services. </a:t>
            </a:r>
            <a:endParaRPr lang="en-NZ" dirty="0"/>
          </a:p>
        </p:txBody>
      </p:sp>
      <p:sp>
        <p:nvSpPr>
          <p:cNvPr id="4" name="Slide Number Placeholder 3"/>
          <p:cNvSpPr>
            <a:spLocks noGrp="1"/>
          </p:cNvSpPr>
          <p:nvPr>
            <p:ph type="sldNum" sz="quarter" idx="5"/>
          </p:nvPr>
        </p:nvSpPr>
        <p:spPr/>
        <p:txBody>
          <a:bodyPr/>
          <a:lstStyle/>
          <a:p>
            <a:fld id="{14C30781-717B-419D-AB24-854E72B33FBE}" type="slidenum">
              <a:rPr lang="en-NZ" smtClean="0"/>
              <a:t>25</a:t>
            </a:fld>
            <a:endParaRPr lang="en-NZ" dirty="0"/>
          </a:p>
        </p:txBody>
      </p:sp>
    </p:spTree>
    <p:extLst>
      <p:ext uri="{BB962C8B-B14F-4D97-AF65-F5344CB8AC3E}">
        <p14:creationId xmlns:p14="http://schemas.microsoft.com/office/powerpoint/2010/main" val="316596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Options 1: </a:t>
            </a:r>
            <a:r>
              <a:rPr lang="en-NZ" b="0" dirty="0"/>
              <a:t>Most simple option – two rating differentials also makes this easy to administer. Also flexible – but only within areas that already have direct or indirect access – e.g. new rural trials would be difficult to prioritise.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Option 2: </a:t>
            </a:r>
            <a:r>
              <a:rPr lang="en-NZ" b="0" dirty="0"/>
              <a:t>Probably the most </a:t>
            </a:r>
            <a:r>
              <a:rPr lang="en-NZ" b="0" i="1" dirty="0"/>
              <a:t>fair</a:t>
            </a:r>
            <a:r>
              <a:rPr lang="en-NZ" b="0" i="0" dirty="0"/>
              <a:t> option – where the investment comes from the areas that are best serviced by public transport, while recognising that all public transport has region-wide benefits. The most complex of the options with the metro-area being treated separately. Regional integration still enabled because of region-wide coverage. Still fairly flexible, but limited ability to move resource between metro and non-metro areas. The best option for future strategic infrastructure funding (e.g. rapid transit, park n’ ride etc, priority measures etc) as costs most closely connected to area of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dirty="0"/>
          </a:p>
          <a:p>
            <a:endParaRPr lang="en-NZ" dirty="0"/>
          </a:p>
        </p:txBody>
      </p:sp>
      <p:sp>
        <p:nvSpPr>
          <p:cNvPr id="4" name="Slide Number Placeholder 3"/>
          <p:cNvSpPr>
            <a:spLocks noGrp="1"/>
          </p:cNvSpPr>
          <p:nvPr>
            <p:ph type="sldNum" sz="quarter" idx="5"/>
          </p:nvPr>
        </p:nvSpPr>
        <p:spPr/>
        <p:txBody>
          <a:bodyPr/>
          <a:lstStyle/>
          <a:p>
            <a:fld id="{14C30781-717B-419D-AB24-854E72B33FBE}" type="slidenum">
              <a:rPr lang="en-NZ" smtClean="0"/>
              <a:t>27</a:t>
            </a:fld>
            <a:endParaRPr lang="en-NZ" dirty="0"/>
          </a:p>
        </p:txBody>
      </p:sp>
    </p:spTree>
    <p:extLst>
      <p:ext uri="{BB962C8B-B14F-4D97-AF65-F5344CB8AC3E}">
        <p14:creationId xmlns:p14="http://schemas.microsoft.com/office/powerpoint/2010/main" val="256650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There are two committees who are responsible for this:</a:t>
            </a:r>
          </a:p>
          <a:p>
            <a:pPr marL="342900" lvl="0" indent="-342900">
              <a:lnSpc>
                <a:spcPct val="107000"/>
              </a:lnSpc>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Arial" panose="020B0604020202020204" pitchFamily="34" charset="0"/>
              </a:rPr>
              <a:t>The Future Proof Public Transport Subcommittee for </a:t>
            </a:r>
            <a:r>
              <a:rPr lang="en-NZ" sz="1200" dirty="0" err="1">
                <a:effectLst/>
                <a:latin typeface="Calibri" panose="020F0502020204030204" pitchFamily="34" charset="0"/>
                <a:ea typeface="Calibri" panose="020F0502020204030204" pitchFamily="34" charset="0"/>
                <a:cs typeface="Arial" panose="020B0604020202020204" pitchFamily="34" charset="0"/>
              </a:rPr>
              <a:t>Waipa</a:t>
            </a:r>
            <a:r>
              <a:rPr lang="en-NZ" sz="1200" dirty="0">
                <a:effectLst/>
                <a:latin typeface="Calibri" panose="020F0502020204030204" pitchFamily="34" charset="0"/>
                <a:ea typeface="Calibri" panose="020F0502020204030204" pitchFamily="34" charset="0"/>
                <a:cs typeface="Arial" panose="020B0604020202020204" pitchFamily="34" charset="0"/>
              </a:rPr>
              <a:t>, Waikato, Matamata </a:t>
            </a:r>
            <a:r>
              <a:rPr lang="en-NZ" sz="1200" dirty="0" err="1">
                <a:effectLst/>
                <a:latin typeface="Calibri" panose="020F0502020204030204" pitchFamily="34" charset="0"/>
                <a:ea typeface="Calibri" panose="020F0502020204030204" pitchFamily="34" charset="0"/>
                <a:cs typeface="Arial" panose="020B0604020202020204" pitchFamily="34" charset="0"/>
              </a:rPr>
              <a:t>Piako</a:t>
            </a:r>
            <a:r>
              <a:rPr lang="en-NZ" sz="1200" dirty="0">
                <a:effectLst/>
                <a:latin typeface="Calibri" panose="020F0502020204030204" pitchFamily="34" charset="0"/>
                <a:ea typeface="Calibri" panose="020F0502020204030204" pitchFamily="34" charset="0"/>
                <a:cs typeface="Arial" panose="020B0604020202020204" pitchFamily="34" charset="0"/>
              </a:rPr>
              <a:t> Districts and Hamilton City – as well as the accountability function, the committee has the ability to make minor variations to the plan, e.g. a changes in a bus route, timetables or trial service.</a:t>
            </a:r>
          </a:p>
          <a:p>
            <a:pPr marL="457200">
              <a:lnSpc>
                <a:spcPct val="107000"/>
              </a:lnSpc>
            </a:pPr>
            <a:r>
              <a:rPr lang="en-NZ" sz="12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Arial" panose="020B0604020202020204" pitchFamily="34" charset="0"/>
              </a:rPr>
              <a:t>For the rest of the Region and with over-all responsibility for the RPTP is the Regional Transport Committee (RTC).  Wile it acts on advice of the Future Proof PT Subcommittee for that part of the region, it is also the channel for preparing, reviewing and making any significant changes to the RPTP that get recommended to the Regional Council.</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Shifting responsibility out of a core Regional Council committee and into these joint committees where power is shared with Territorial Authorities is unique to the Waikato and ensures that TAs have a real say over public transport in their areas – even if responsibility for funding it is transferred to the Regional Council.</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The three-yearly cycle of reviewing the PT Plan gives regular opportunities to advocate for new services or major changes and service priorities. While it may not seem very often, it can take over 12 months for a services to go from an early concept, be consulted on with the community, timetabled, contracted and implemented. These long lead times can be frustrating, but these can be large multi-year contracts that need to be publicly contested, and where operators will often need to buy vehicles, establish depots, hire and train staff.</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Any changes that increase costs need to be reflected in WRC budgets and rating through their Long Term Plan or by way of changed through an Annual Plan. Despite this, the size of the total public transport expenditure means that there can be some flexibility outside of Long Term Plans and Annual Plans. This is enhanced by pooling investment through a regionalised approach rather than having investment ring-fenced district by district.</a:t>
            </a:r>
          </a:p>
          <a:p>
            <a:endParaRPr lang="en-NZ" dirty="0"/>
          </a:p>
          <a:p>
            <a:endParaRPr lang="en-NZ" dirty="0"/>
          </a:p>
        </p:txBody>
      </p:sp>
      <p:sp>
        <p:nvSpPr>
          <p:cNvPr id="4" name="Slide Number Placeholder 3"/>
          <p:cNvSpPr>
            <a:spLocks noGrp="1"/>
          </p:cNvSpPr>
          <p:nvPr>
            <p:ph type="sldNum" sz="quarter" idx="5"/>
          </p:nvPr>
        </p:nvSpPr>
        <p:spPr/>
        <p:txBody>
          <a:bodyPr/>
          <a:lstStyle/>
          <a:p>
            <a:fld id="{14C30781-717B-419D-AB24-854E72B33FBE}" type="slidenum">
              <a:rPr lang="en-NZ" smtClean="0"/>
              <a:t>30</a:t>
            </a:fld>
            <a:endParaRPr lang="en-NZ" dirty="0"/>
          </a:p>
        </p:txBody>
      </p:sp>
    </p:spTree>
    <p:extLst>
      <p:ext uri="{BB962C8B-B14F-4D97-AF65-F5344CB8AC3E}">
        <p14:creationId xmlns:p14="http://schemas.microsoft.com/office/powerpoint/2010/main" val="2499266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Shape&#10;&#10;Description automatically generated with low confidence">
            <a:extLst>
              <a:ext uri="{FF2B5EF4-FFF2-40B4-BE49-F238E27FC236}">
                <a16:creationId xmlns:a16="http://schemas.microsoft.com/office/drawing/2014/main" id="{A2BE1F4B-A2EA-5D24-E3A3-8DC3C2376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AB08A3-6B52-D6B9-74B4-8BD29B2CC57B}"/>
              </a:ext>
            </a:extLst>
          </p:cNvPr>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US" dirty="0"/>
              <a:t>Click to edit Master title style</a:t>
            </a:r>
            <a:endParaRPr lang="en-NZ" dirty="0"/>
          </a:p>
        </p:txBody>
      </p:sp>
      <p:sp>
        <p:nvSpPr>
          <p:cNvPr id="3" name="Subtitle 2">
            <a:extLst>
              <a:ext uri="{FF2B5EF4-FFF2-40B4-BE49-F238E27FC236}">
                <a16:creationId xmlns:a16="http://schemas.microsoft.com/office/drawing/2014/main" id="{88F719D1-9493-2E7E-52BB-7780E7C4BDA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
        <p:nvSpPr>
          <p:cNvPr id="11" name="Date Placeholder 3">
            <a:extLst>
              <a:ext uri="{FF2B5EF4-FFF2-40B4-BE49-F238E27FC236}">
                <a16:creationId xmlns:a16="http://schemas.microsoft.com/office/drawing/2014/main" id="{1462C75E-500D-6BFD-E0E4-26DEED8032C1}"/>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D7E9BB63-A80C-4354-B163-83C9F5194086}" type="datetimeFigureOut">
              <a:rPr lang="en-NZ" smtClean="0"/>
              <a:pPr/>
              <a:t>30/01/2024</a:t>
            </a:fld>
            <a:endParaRPr lang="en-NZ" dirty="0"/>
          </a:p>
        </p:txBody>
      </p:sp>
      <p:sp>
        <p:nvSpPr>
          <p:cNvPr id="12" name="Footer Placeholder 4">
            <a:extLst>
              <a:ext uri="{FF2B5EF4-FFF2-40B4-BE49-F238E27FC236}">
                <a16:creationId xmlns:a16="http://schemas.microsoft.com/office/drawing/2014/main" id="{CF5BF93D-9844-4F47-F79B-D0B5FC8020F8}"/>
              </a:ext>
            </a:extLst>
          </p:cNvPr>
          <p:cNvSpPr>
            <a:spLocks noGrp="1"/>
          </p:cNvSpPr>
          <p:nvPr>
            <p:ph type="ftr" sz="quarter" idx="11"/>
          </p:nvPr>
        </p:nvSpPr>
        <p:spPr>
          <a:xfrm>
            <a:off x="3660648" y="6356350"/>
            <a:ext cx="2743200" cy="365125"/>
          </a:xfrm>
          <a:prstGeom prst="rect">
            <a:avLst/>
          </a:prstGeom>
        </p:spPr>
        <p:txBody>
          <a:bodyPr/>
          <a:lstStyle>
            <a:lvl1pPr>
              <a:defRPr>
                <a:solidFill>
                  <a:schemeClr val="bg1"/>
                </a:solidFill>
              </a:defRPr>
            </a:lvl1pPr>
          </a:lstStyle>
          <a:p>
            <a:endParaRPr lang="en-NZ" dirty="0"/>
          </a:p>
        </p:txBody>
      </p:sp>
      <p:sp>
        <p:nvSpPr>
          <p:cNvPr id="13" name="Slide Number Placeholder 5">
            <a:extLst>
              <a:ext uri="{FF2B5EF4-FFF2-40B4-BE49-F238E27FC236}">
                <a16:creationId xmlns:a16="http://schemas.microsoft.com/office/drawing/2014/main" id="{11C31F8D-FB0F-B9EB-0272-6ECD2871F788}"/>
              </a:ext>
            </a:extLst>
          </p:cNvPr>
          <p:cNvSpPr>
            <a:spLocks noGrp="1"/>
          </p:cNvSpPr>
          <p:nvPr>
            <p:ph type="sldNum" sz="quarter" idx="12"/>
          </p:nvPr>
        </p:nvSpPr>
        <p:spPr>
          <a:xfrm>
            <a:off x="6483096" y="6356349"/>
            <a:ext cx="679704" cy="365125"/>
          </a:xfrm>
          <a:prstGeom prst="rect">
            <a:avLst/>
          </a:prstGeom>
        </p:spPr>
        <p:txBody>
          <a:bodyPr/>
          <a:lstStyle>
            <a:lvl1pPr>
              <a:defRPr>
                <a:solidFill>
                  <a:schemeClr val="bg1"/>
                </a:solidFill>
              </a:defRPr>
            </a:lvl1pPr>
          </a:lstStyle>
          <a:p>
            <a:fld id="{5B469769-3B4E-4572-9BF5-CE18367E3269}" type="slidenum">
              <a:rPr lang="en-NZ" smtClean="0"/>
              <a:pPr/>
              <a:t>‹#›</a:t>
            </a:fld>
            <a:endParaRPr lang="en-NZ" dirty="0"/>
          </a:p>
        </p:txBody>
      </p:sp>
    </p:spTree>
    <p:extLst>
      <p:ext uri="{BB962C8B-B14F-4D97-AF65-F5344CB8AC3E}">
        <p14:creationId xmlns:p14="http://schemas.microsoft.com/office/powerpoint/2010/main" val="311722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Background pattern&#10;&#10;Description automatically generated with low confidence">
            <a:extLst>
              <a:ext uri="{FF2B5EF4-FFF2-40B4-BE49-F238E27FC236}">
                <a16:creationId xmlns:a16="http://schemas.microsoft.com/office/drawing/2014/main" id="{BF4DE309-19F4-1F1C-0B6A-36E713A40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6AF34A6-CFF2-4C3B-A694-1CAA4FBA8703}"/>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6D408D45-7412-FEFA-F8F3-CFCE21E71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43DF6AD3-E776-4388-87BC-911D2C659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1CBEB-6AAC-3725-1918-ADC3DE6A9C25}"/>
              </a:ext>
            </a:extLst>
          </p:cNvPr>
          <p:cNvSpPr>
            <a:spLocks noGrp="1"/>
          </p:cNvSpPr>
          <p:nvPr>
            <p:ph type="dt" sz="half" idx="10"/>
          </p:nvPr>
        </p:nvSpPr>
        <p:spPr>
          <a:xfrm>
            <a:off x="838200" y="6356350"/>
            <a:ext cx="2743200" cy="365125"/>
          </a:xfrm>
          <a:prstGeom prst="rect">
            <a:avLst/>
          </a:prstGeom>
        </p:spPr>
        <p:txBody>
          <a:bodyPr/>
          <a:lstStyle/>
          <a:p>
            <a:fld id="{D7E9BB63-A80C-4354-B163-83C9F5194086}" type="datetimeFigureOut">
              <a:rPr lang="en-NZ" smtClean="0"/>
              <a:t>30/01/2024</a:t>
            </a:fld>
            <a:endParaRPr lang="en-NZ" dirty="0"/>
          </a:p>
        </p:txBody>
      </p:sp>
      <p:sp>
        <p:nvSpPr>
          <p:cNvPr id="6" name="Footer Placeholder 5">
            <a:extLst>
              <a:ext uri="{FF2B5EF4-FFF2-40B4-BE49-F238E27FC236}">
                <a16:creationId xmlns:a16="http://schemas.microsoft.com/office/drawing/2014/main" id="{AF5771FF-1F54-3341-FBDF-B44B4927F5CE}"/>
              </a:ext>
            </a:extLst>
          </p:cNvPr>
          <p:cNvSpPr>
            <a:spLocks noGrp="1"/>
          </p:cNvSpPr>
          <p:nvPr>
            <p:ph type="ftr" sz="quarter" idx="11"/>
          </p:nvPr>
        </p:nvSpPr>
        <p:spPr>
          <a:xfrm>
            <a:off x="4038600" y="6356350"/>
            <a:ext cx="4114800" cy="365125"/>
          </a:xfrm>
          <a:prstGeom prst="rect">
            <a:avLst/>
          </a:prstGeom>
        </p:spPr>
        <p:txBody>
          <a:bodyPr/>
          <a:lstStyle/>
          <a:p>
            <a:endParaRPr lang="en-NZ" dirty="0"/>
          </a:p>
        </p:txBody>
      </p:sp>
      <p:sp>
        <p:nvSpPr>
          <p:cNvPr id="7" name="Slide Number Placeholder 6">
            <a:extLst>
              <a:ext uri="{FF2B5EF4-FFF2-40B4-BE49-F238E27FC236}">
                <a16:creationId xmlns:a16="http://schemas.microsoft.com/office/drawing/2014/main" id="{0E164C70-59C4-702B-7D07-6FE7279A23DE}"/>
              </a:ext>
            </a:extLst>
          </p:cNvPr>
          <p:cNvSpPr>
            <a:spLocks noGrp="1"/>
          </p:cNvSpPr>
          <p:nvPr>
            <p:ph type="sldNum" sz="quarter" idx="12"/>
          </p:nvPr>
        </p:nvSpPr>
        <p:spPr>
          <a:xfrm>
            <a:off x="8610600" y="6356350"/>
            <a:ext cx="2743200" cy="365125"/>
          </a:xfrm>
          <a:prstGeom prst="rect">
            <a:avLst/>
          </a:prstGeom>
        </p:spPr>
        <p:txBody>
          <a:bodyPr/>
          <a:lstStyle/>
          <a:p>
            <a:fld id="{5B469769-3B4E-4572-9BF5-CE18367E3269}" type="slidenum">
              <a:rPr lang="en-NZ" smtClean="0"/>
              <a:t>‹#›</a:t>
            </a:fld>
            <a:endParaRPr lang="en-NZ" dirty="0"/>
          </a:p>
        </p:txBody>
      </p:sp>
    </p:spTree>
    <p:extLst>
      <p:ext uri="{BB962C8B-B14F-4D97-AF65-F5344CB8AC3E}">
        <p14:creationId xmlns:p14="http://schemas.microsoft.com/office/powerpoint/2010/main" val="45391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Background pattern&#10;&#10;Description automatically generated with low confidence">
            <a:extLst>
              <a:ext uri="{FF2B5EF4-FFF2-40B4-BE49-F238E27FC236}">
                <a16:creationId xmlns:a16="http://schemas.microsoft.com/office/drawing/2014/main" id="{58684343-3DB2-BC60-E946-B1C1125866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104AC6-AD5C-E0AC-64D6-05C31399088F}"/>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dirty="0"/>
              <a:t>Click to edit Master title style</a:t>
            </a:r>
            <a:endParaRPr lang="en-NZ" dirty="0"/>
          </a:p>
        </p:txBody>
      </p:sp>
      <p:sp>
        <p:nvSpPr>
          <p:cNvPr id="3" name="Picture Placeholder 2">
            <a:extLst>
              <a:ext uri="{FF2B5EF4-FFF2-40B4-BE49-F238E27FC236}">
                <a16:creationId xmlns:a16="http://schemas.microsoft.com/office/drawing/2014/main" id="{0A4E1E80-0FD3-EDF5-C673-D0F1759C58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57E260C3-2E06-FAEA-ABA2-83853FAA9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D75B7-67D1-A2DD-83D9-C4C03DD323F7}"/>
              </a:ext>
            </a:extLst>
          </p:cNvPr>
          <p:cNvSpPr>
            <a:spLocks noGrp="1"/>
          </p:cNvSpPr>
          <p:nvPr>
            <p:ph type="dt" sz="half" idx="10"/>
          </p:nvPr>
        </p:nvSpPr>
        <p:spPr>
          <a:xfrm>
            <a:off x="838200" y="6356350"/>
            <a:ext cx="2743200" cy="365125"/>
          </a:xfrm>
          <a:prstGeom prst="rect">
            <a:avLst/>
          </a:prstGeom>
        </p:spPr>
        <p:txBody>
          <a:bodyPr/>
          <a:lstStyle/>
          <a:p>
            <a:fld id="{D7E9BB63-A80C-4354-B163-83C9F5194086}" type="datetimeFigureOut">
              <a:rPr lang="en-NZ" smtClean="0"/>
              <a:t>30/01/2024</a:t>
            </a:fld>
            <a:endParaRPr lang="en-NZ" dirty="0"/>
          </a:p>
        </p:txBody>
      </p:sp>
      <p:sp>
        <p:nvSpPr>
          <p:cNvPr id="6" name="Footer Placeholder 5">
            <a:extLst>
              <a:ext uri="{FF2B5EF4-FFF2-40B4-BE49-F238E27FC236}">
                <a16:creationId xmlns:a16="http://schemas.microsoft.com/office/drawing/2014/main" id="{0E1911C5-6562-27F3-4643-75A6F7FCCC88}"/>
              </a:ext>
            </a:extLst>
          </p:cNvPr>
          <p:cNvSpPr>
            <a:spLocks noGrp="1"/>
          </p:cNvSpPr>
          <p:nvPr>
            <p:ph type="ftr" sz="quarter" idx="11"/>
          </p:nvPr>
        </p:nvSpPr>
        <p:spPr>
          <a:xfrm>
            <a:off x="4038600" y="6356350"/>
            <a:ext cx="4114800" cy="365125"/>
          </a:xfrm>
          <a:prstGeom prst="rect">
            <a:avLst/>
          </a:prstGeom>
        </p:spPr>
        <p:txBody>
          <a:bodyPr/>
          <a:lstStyle/>
          <a:p>
            <a:endParaRPr lang="en-NZ" dirty="0"/>
          </a:p>
        </p:txBody>
      </p:sp>
      <p:sp>
        <p:nvSpPr>
          <p:cNvPr id="7" name="Slide Number Placeholder 6">
            <a:extLst>
              <a:ext uri="{FF2B5EF4-FFF2-40B4-BE49-F238E27FC236}">
                <a16:creationId xmlns:a16="http://schemas.microsoft.com/office/drawing/2014/main" id="{28F92B1E-0F15-CEDE-E4F5-53BA1391B6B2}"/>
              </a:ext>
            </a:extLst>
          </p:cNvPr>
          <p:cNvSpPr>
            <a:spLocks noGrp="1"/>
          </p:cNvSpPr>
          <p:nvPr>
            <p:ph type="sldNum" sz="quarter" idx="12"/>
          </p:nvPr>
        </p:nvSpPr>
        <p:spPr>
          <a:xfrm>
            <a:off x="8610600" y="6356350"/>
            <a:ext cx="2743200" cy="365125"/>
          </a:xfrm>
          <a:prstGeom prst="rect">
            <a:avLst/>
          </a:prstGeom>
        </p:spPr>
        <p:txBody>
          <a:bodyPr/>
          <a:lstStyle/>
          <a:p>
            <a:fld id="{5B469769-3B4E-4572-9BF5-CE18367E3269}" type="slidenum">
              <a:rPr lang="en-NZ" smtClean="0"/>
              <a:t>‹#›</a:t>
            </a:fld>
            <a:endParaRPr lang="en-NZ" dirty="0"/>
          </a:p>
        </p:txBody>
      </p:sp>
    </p:spTree>
    <p:extLst>
      <p:ext uri="{BB962C8B-B14F-4D97-AF65-F5344CB8AC3E}">
        <p14:creationId xmlns:p14="http://schemas.microsoft.com/office/powerpoint/2010/main" val="287831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Background pattern&#10;&#10;Description automatically generated with low confidence">
            <a:extLst>
              <a:ext uri="{FF2B5EF4-FFF2-40B4-BE49-F238E27FC236}">
                <a16:creationId xmlns:a16="http://schemas.microsoft.com/office/drawing/2014/main" id="{38F81B9C-20F4-06F8-E6E5-D4E4A7346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081DFB-B98E-F8F9-1C18-4E5845978BC8}"/>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NZ" dirty="0"/>
          </a:p>
        </p:txBody>
      </p:sp>
      <p:sp>
        <p:nvSpPr>
          <p:cNvPr id="3" name="Vertical Text Placeholder 2">
            <a:extLst>
              <a:ext uri="{FF2B5EF4-FFF2-40B4-BE49-F238E27FC236}">
                <a16:creationId xmlns:a16="http://schemas.microsoft.com/office/drawing/2014/main" id="{6CCBCD4E-0204-15A9-D2E0-582255EC89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D817760-FFE5-D192-61B6-EEDB1ED34DD7}"/>
              </a:ext>
            </a:extLst>
          </p:cNvPr>
          <p:cNvSpPr>
            <a:spLocks noGrp="1"/>
          </p:cNvSpPr>
          <p:nvPr>
            <p:ph type="dt" sz="half" idx="10"/>
          </p:nvPr>
        </p:nvSpPr>
        <p:spPr>
          <a:xfrm>
            <a:off x="838200" y="6356350"/>
            <a:ext cx="2743200" cy="365125"/>
          </a:xfrm>
          <a:prstGeom prst="rect">
            <a:avLst/>
          </a:prstGeom>
        </p:spPr>
        <p:txBody>
          <a:bodyPr/>
          <a:lstStyle/>
          <a:p>
            <a:fld id="{D7E9BB63-A80C-4354-B163-83C9F5194086}" type="datetimeFigureOut">
              <a:rPr lang="en-NZ" smtClean="0"/>
              <a:t>30/01/2024</a:t>
            </a:fld>
            <a:endParaRPr lang="en-NZ" dirty="0"/>
          </a:p>
        </p:txBody>
      </p:sp>
      <p:sp>
        <p:nvSpPr>
          <p:cNvPr id="5" name="Footer Placeholder 4">
            <a:extLst>
              <a:ext uri="{FF2B5EF4-FFF2-40B4-BE49-F238E27FC236}">
                <a16:creationId xmlns:a16="http://schemas.microsoft.com/office/drawing/2014/main" id="{F8387F22-1574-9D7A-83E2-B6520E42E738}"/>
              </a:ext>
            </a:extLst>
          </p:cNvPr>
          <p:cNvSpPr>
            <a:spLocks noGrp="1"/>
          </p:cNvSpPr>
          <p:nvPr>
            <p:ph type="ftr" sz="quarter" idx="11"/>
          </p:nvPr>
        </p:nvSpPr>
        <p:spPr>
          <a:xfrm>
            <a:off x="4038600" y="6356350"/>
            <a:ext cx="4114800" cy="365125"/>
          </a:xfrm>
          <a:prstGeom prst="rect">
            <a:avLst/>
          </a:prstGeom>
        </p:spPr>
        <p:txBody>
          <a:bodyPr/>
          <a:lstStyle/>
          <a:p>
            <a:endParaRPr lang="en-NZ" dirty="0"/>
          </a:p>
        </p:txBody>
      </p:sp>
      <p:sp>
        <p:nvSpPr>
          <p:cNvPr id="6" name="Slide Number Placeholder 5">
            <a:extLst>
              <a:ext uri="{FF2B5EF4-FFF2-40B4-BE49-F238E27FC236}">
                <a16:creationId xmlns:a16="http://schemas.microsoft.com/office/drawing/2014/main" id="{FE79022D-C265-9B47-0FF9-CBD84D773426}"/>
              </a:ext>
            </a:extLst>
          </p:cNvPr>
          <p:cNvSpPr>
            <a:spLocks noGrp="1"/>
          </p:cNvSpPr>
          <p:nvPr>
            <p:ph type="sldNum" sz="quarter" idx="12"/>
          </p:nvPr>
        </p:nvSpPr>
        <p:spPr>
          <a:xfrm>
            <a:off x="8610600" y="6356350"/>
            <a:ext cx="2743200" cy="365125"/>
          </a:xfrm>
          <a:prstGeom prst="rect">
            <a:avLst/>
          </a:prstGeom>
        </p:spPr>
        <p:txBody>
          <a:bodyPr/>
          <a:lstStyle/>
          <a:p>
            <a:fld id="{5B469769-3B4E-4572-9BF5-CE18367E3269}" type="slidenum">
              <a:rPr lang="en-NZ" smtClean="0"/>
              <a:t>‹#›</a:t>
            </a:fld>
            <a:endParaRPr lang="en-NZ" dirty="0"/>
          </a:p>
        </p:txBody>
      </p:sp>
    </p:spTree>
    <p:extLst>
      <p:ext uri="{BB962C8B-B14F-4D97-AF65-F5344CB8AC3E}">
        <p14:creationId xmlns:p14="http://schemas.microsoft.com/office/powerpoint/2010/main" val="3830946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Background pattern&#10;&#10;Description automatically generated with low confidence">
            <a:extLst>
              <a:ext uri="{FF2B5EF4-FFF2-40B4-BE49-F238E27FC236}">
                <a16:creationId xmlns:a16="http://schemas.microsoft.com/office/drawing/2014/main" id="{EB1803F5-90A0-9215-4C07-E357911962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CF62FDC0-7805-74E7-1FC9-3E824EFD6B63}"/>
              </a:ext>
            </a:extLst>
          </p:cNvPr>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dirty="0"/>
              <a:t>Click to edit Master title style</a:t>
            </a:r>
            <a:endParaRPr lang="en-NZ" dirty="0"/>
          </a:p>
        </p:txBody>
      </p:sp>
      <p:sp>
        <p:nvSpPr>
          <p:cNvPr id="3" name="Vertical Text Placeholder 2">
            <a:extLst>
              <a:ext uri="{FF2B5EF4-FFF2-40B4-BE49-F238E27FC236}">
                <a16:creationId xmlns:a16="http://schemas.microsoft.com/office/drawing/2014/main" id="{A49C22C0-E7C1-88BD-F278-BB989BEA8B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CC1B68D-97F1-69CA-6C24-959EDEE53FBC}"/>
              </a:ext>
            </a:extLst>
          </p:cNvPr>
          <p:cNvSpPr>
            <a:spLocks noGrp="1"/>
          </p:cNvSpPr>
          <p:nvPr>
            <p:ph type="dt" sz="half" idx="10"/>
          </p:nvPr>
        </p:nvSpPr>
        <p:spPr>
          <a:xfrm>
            <a:off x="838200" y="6356350"/>
            <a:ext cx="2743200" cy="365125"/>
          </a:xfrm>
          <a:prstGeom prst="rect">
            <a:avLst/>
          </a:prstGeom>
        </p:spPr>
        <p:txBody>
          <a:bodyPr/>
          <a:lstStyle/>
          <a:p>
            <a:fld id="{D7E9BB63-A80C-4354-B163-83C9F5194086}" type="datetimeFigureOut">
              <a:rPr lang="en-NZ" smtClean="0"/>
              <a:t>30/01/2024</a:t>
            </a:fld>
            <a:endParaRPr lang="en-NZ" dirty="0"/>
          </a:p>
        </p:txBody>
      </p:sp>
      <p:sp>
        <p:nvSpPr>
          <p:cNvPr id="5" name="Footer Placeholder 4">
            <a:extLst>
              <a:ext uri="{FF2B5EF4-FFF2-40B4-BE49-F238E27FC236}">
                <a16:creationId xmlns:a16="http://schemas.microsoft.com/office/drawing/2014/main" id="{D399DD74-8051-9AA8-5C32-0722C5F6CE8C}"/>
              </a:ext>
            </a:extLst>
          </p:cNvPr>
          <p:cNvSpPr>
            <a:spLocks noGrp="1"/>
          </p:cNvSpPr>
          <p:nvPr>
            <p:ph type="ftr" sz="quarter" idx="11"/>
          </p:nvPr>
        </p:nvSpPr>
        <p:spPr>
          <a:xfrm>
            <a:off x="4038600" y="6356350"/>
            <a:ext cx="4114800" cy="365125"/>
          </a:xfrm>
          <a:prstGeom prst="rect">
            <a:avLst/>
          </a:prstGeom>
        </p:spPr>
        <p:txBody>
          <a:bodyPr/>
          <a:lstStyle/>
          <a:p>
            <a:endParaRPr lang="en-NZ" dirty="0"/>
          </a:p>
        </p:txBody>
      </p:sp>
      <p:sp>
        <p:nvSpPr>
          <p:cNvPr id="6" name="Slide Number Placeholder 5">
            <a:extLst>
              <a:ext uri="{FF2B5EF4-FFF2-40B4-BE49-F238E27FC236}">
                <a16:creationId xmlns:a16="http://schemas.microsoft.com/office/drawing/2014/main" id="{B1A6B81E-690A-40BC-978A-E409EA61403B}"/>
              </a:ext>
            </a:extLst>
          </p:cNvPr>
          <p:cNvSpPr>
            <a:spLocks noGrp="1"/>
          </p:cNvSpPr>
          <p:nvPr>
            <p:ph type="sldNum" sz="quarter" idx="12"/>
          </p:nvPr>
        </p:nvSpPr>
        <p:spPr>
          <a:xfrm>
            <a:off x="8610600" y="6356350"/>
            <a:ext cx="2743200" cy="365125"/>
          </a:xfrm>
          <a:prstGeom prst="rect">
            <a:avLst/>
          </a:prstGeom>
        </p:spPr>
        <p:txBody>
          <a:bodyPr/>
          <a:lstStyle/>
          <a:p>
            <a:fld id="{5B469769-3B4E-4572-9BF5-CE18367E3269}" type="slidenum">
              <a:rPr lang="en-NZ" smtClean="0"/>
              <a:t>‹#›</a:t>
            </a:fld>
            <a:endParaRPr lang="en-NZ" dirty="0"/>
          </a:p>
        </p:txBody>
      </p:sp>
    </p:spTree>
    <p:extLst>
      <p:ext uri="{BB962C8B-B14F-4D97-AF65-F5344CB8AC3E}">
        <p14:creationId xmlns:p14="http://schemas.microsoft.com/office/powerpoint/2010/main" val="162281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14E9CF1E-9347-D7E9-49FD-7E5FF7E958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29D880-FE4E-8025-4317-1060CF1A71A1}"/>
              </a:ext>
            </a:extLst>
          </p:cNvPr>
          <p:cNvSpPr>
            <a:spLocks noGrp="1"/>
          </p:cNvSpPr>
          <p:nvPr>
            <p:ph type="title"/>
          </p:nvPr>
        </p:nvSpPr>
        <p:spPr>
          <a:xfrm>
            <a:off x="5373370" y="802958"/>
            <a:ext cx="6506210" cy="2852737"/>
          </a:xfrm>
        </p:spPr>
        <p:txBody>
          <a:bodyPr anchor="b"/>
          <a:lstStyle>
            <a:lvl1pPr>
              <a:defRPr sz="6000" b="1">
                <a:solidFill>
                  <a:schemeClr val="bg1"/>
                </a:solidFill>
              </a:defRPr>
            </a:lvl1p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947B5EEC-9CDF-E234-FB70-A7F84F6FC845}"/>
              </a:ext>
            </a:extLst>
          </p:cNvPr>
          <p:cNvSpPr>
            <a:spLocks noGrp="1"/>
          </p:cNvSpPr>
          <p:nvPr>
            <p:ph type="body" idx="1"/>
          </p:nvPr>
        </p:nvSpPr>
        <p:spPr>
          <a:xfrm>
            <a:off x="5373370" y="3682683"/>
            <a:ext cx="650621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5B702B8E-D06E-AE24-2340-144FB1FDE3B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D7E9BB63-A80C-4354-B163-83C9F5194086}" type="datetimeFigureOut">
              <a:rPr lang="en-NZ" smtClean="0"/>
              <a:pPr/>
              <a:t>30/01/2024</a:t>
            </a:fld>
            <a:endParaRPr lang="en-NZ" dirty="0"/>
          </a:p>
        </p:txBody>
      </p:sp>
      <p:sp>
        <p:nvSpPr>
          <p:cNvPr id="10" name="Footer Placeholder 4">
            <a:extLst>
              <a:ext uri="{FF2B5EF4-FFF2-40B4-BE49-F238E27FC236}">
                <a16:creationId xmlns:a16="http://schemas.microsoft.com/office/drawing/2014/main" id="{85B5E5FC-6A58-E16D-0BDF-D791A75F5F28}"/>
              </a:ext>
            </a:extLst>
          </p:cNvPr>
          <p:cNvSpPr>
            <a:spLocks noGrp="1"/>
          </p:cNvSpPr>
          <p:nvPr>
            <p:ph type="ftr" sz="quarter" idx="11"/>
          </p:nvPr>
        </p:nvSpPr>
        <p:spPr>
          <a:xfrm>
            <a:off x="3660648" y="6356350"/>
            <a:ext cx="2743200" cy="365125"/>
          </a:xfrm>
          <a:prstGeom prst="rect">
            <a:avLst/>
          </a:prstGeom>
        </p:spPr>
        <p:txBody>
          <a:bodyPr/>
          <a:lstStyle>
            <a:lvl1pPr>
              <a:defRPr>
                <a:solidFill>
                  <a:schemeClr val="bg1"/>
                </a:solidFill>
              </a:defRPr>
            </a:lvl1pPr>
          </a:lstStyle>
          <a:p>
            <a:endParaRPr lang="en-NZ" dirty="0"/>
          </a:p>
        </p:txBody>
      </p:sp>
      <p:sp>
        <p:nvSpPr>
          <p:cNvPr id="11" name="Slide Number Placeholder 5">
            <a:extLst>
              <a:ext uri="{FF2B5EF4-FFF2-40B4-BE49-F238E27FC236}">
                <a16:creationId xmlns:a16="http://schemas.microsoft.com/office/drawing/2014/main" id="{21F99FC6-487D-9ECC-67CC-0F4CC91C093A}"/>
              </a:ext>
            </a:extLst>
          </p:cNvPr>
          <p:cNvSpPr>
            <a:spLocks noGrp="1"/>
          </p:cNvSpPr>
          <p:nvPr>
            <p:ph type="sldNum" sz="quarter" idx="12"/>
          </p:nvPr>
        </p:nvSpPr>
        <p:spPr>
          <a:xfrm>
            <a:off x="6483096" y="6356349"/>
            <a:ext cx="679704" cy="365125"/>
          </a:xfrm>
          <a:prstGeom prst="rect">
            <a:avLst/>
          </a:prstGeom>
        </p:spPr>
        <p:txBody>
          <a:bodyPr/>
          <a:lstStyle>
            <a:lvl1pPr>
              <a:defRPr>
                <a:solidFill>
                  <a:schemeClr val="bg1"/>
                </a:solidFill>
              </a:defRPr>
            </a:lvl1pPr>
          </a:lstStyle>
          <a:p>
            <a:fld id="{5B469769-3B4E-4572-9BF5-CE18367E3269}" type="slidenum">
              <a:rPr lang="en-NZ" smtClean="0"/>
              <a:pPr/>
              <a:t>‹#›</a:t>
            </a:fld>
            <a:endParaRPr lang="en-NZ" dirty="0"/>
          </a:p>
        </p:txBody>
      </p:sp>
    </p:spTree>
    <p:extLst>
      <p:ext uri="{BB962C8B-B14F-4D97-AF65-F5344CB8AC3E}">
        <p14:creationId xmlns:p14="http://schemas.microsoft.com/office/powerpoint/2010/main" val="82597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85C3855F-1F80-DF05-D0AB-5141F110D5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59F265A-DCC4-0860-D0D5-FCD62DFFC13C}"/>
              </a:ext>
            </a:extLst>
          </p:cNvPr>
          <p:cNvSpPr>
            <a:spLocks noGrp="1"/>
          </p:cNvSpPr>
          <p:nvPr>
            <p:ph idx="1"/>
          </p:nvPr>
        </p:nvSpPr>
        <p:spPr>
          <a:xfrm>
            <a:off x="838200" y="1520042"/>
            <a:ext cx="10515600" cy="4364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63F9D9B6-3FC5-9E21-8C6A-EC2A2F693004}"/>
              </a:ext>
            </a:extLst>
          </p:cNvPr>
          <p:cNvSpPr>
            <a:spLocks noGrp="1"/>
          </p:cNvSpPr>
          <p:nvPr>
            <p:ph type="dt" sz="half" idx="10"/>
          </p:nvPr>
        </p:nvSpPr>
        <p:spPr>
          <a:xfrm>
            <a:off x="838200" y="6356350"/>
            <a:ext cx="2743200" cy="365125"/>
          </a:xfrm>
          <a:prstGeom prst="rect">
            <a:avLst/>
          </a:prstGeom>
        </p:spPr>
        <p:txBody>
          <a:bodyPr/>
          <a:lstStyle/>
          <a:p>
            <a:fld id="{D7E9BB63-A80C-4354-B163-83C9F5194086}" type="datetimeFigureOut">
              <a:rPr lang="en-NZ" smtClean="0"/>
              <a:t>30/01/2024</a:t>
            </a:fld>
            <a:endParaRPr lang="en-NZ" dirty="0"/>
          </a:p>
        </p:txBody>
      </p:sp>
      <p:sp>
        <p:nvSpPr>
          <p:cNvPr id="5" name="Footer Placeholder 4">
            <a:extLst>
              <a:ext uri="{FF2B5EF4-FFF2-40B4-BE49-F238E27FC236}">
                <a16:creationId xmlns:a16="http://schemas.microsoft.com/office/drawing/2014/main" id="{24FED41D-4B60-7612-A12C-C01E3A6D66F0}"/>
              </a:ext>
            </a:extLst>
          </p:cNvPr>
          <p:cNvSpPr>
            <a:spLocks noGrp="1"/>
          </p:cNvSpPr>
          <p:nvPr>
            <p:ph type="ftr" sz="quarter" idx="11"/>
          </p:nvPr>
        </p:nvSpPr>
        <p:spPr>
          <a:xfrm>
            <a:off x="3660648" y="6356350"/>
            <a:ext cx="2743200" cy="365125"/>
          </a:xfrm>
          <a:prstGeom prst="rect">
            <a:avLst/>
          </a:prstGeom>
        </p:spPr>
        <p:txBody>
          <a:bodyPr/>
          <a:lstStyle/>
          <a:p>
            <a:endParaRPr lang="en-NZ" dirty="0"/>
          </a:p>
        </p:txBody>
      </p:sp>
      <p:sp>
        <p:nvSpPr>
          <p:cNvPr id="6" name="Slide Number Placeholder 5">
            <a:extLst>
              <a:ext uri="{FF2B5EF4-FFF2-40B4-BE49-F238E27FC236}">
                <a16:creationId xmlns:a16="http://schemas.microsoft.com/office/drawing/2014/main" id="{79F97E7E-3DF4-5AF5-5A64-3177C8D3C5A2}"/>
              </a:ext>
            </a:extLst>
          </p:cNvPr>
          <p:cNvSpPr>
            <a:spLocks noGrp="1"/>
          </p:cNvSpPr>
          <p:nvPr>
            <p:ph type="sldNum" sz="quarter" idx="12"/>
          </p:nvPr>
        </p:nvSpPr>
        <p:spPr>
          <a:xfrm>
            <a:off x="6483096" y="6356349"/>
            <a:ext cx="679704" cy="365125"/>
          </a:xfrm>
          <a:prstGeom prst="rect">
            <a:avLst/>
          </a:prstGeom>
        </p:spPr>
        <p:txBody>
          <a:bodyPr/>
          <a:lstStyle/>
          <a:p>
            <a:fld id="{5B469769-3B4E-4572-9BF5-CE18367E3269}" type="slidenum">
              <a:rPr lang="en-NZ" smtClean="0"/>
              <a:t>‹#›</a:t>
            </a:fld>
            <a:endParaRPr lang="en-NZ" dirty="0"/>
          </a:p>
        </p:txBody>
      </p:sp>
      <p:sp>
        <p:nvSpPr>
          <p:cNvPr id="9" name="Title 8">
            <a:extLst>
              <a:ext uri="{FF2B5EF4-FFF2-40B4-BE49-F238E27FC236}">
                <a16:creationId xmlns:a16="http://schemas.microsoft.com/office/drawing/2014/main" id="{C35A7ED6-FB4E-4503-F541-2F455E4ECAC8}"/>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451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7072293C-087D-A2C2-2529-95CDC1BFA4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C3A4C67-5E20-0CB6-AE19-52CD29B02CDD}"/>
              </a:ext>
            </a:extLst>
          </p:cNvPr>
          <p:cNvSpPr>
            <a:spLocks noGrp="1"/>
          </p:cNvSpPr>
          <p:nvPr>
            <p:ph sz="half" idx="1"/>
          </p:nvPr>
        </p:nvSpPr>
        <p:spPr>
          <a:xfrm>
            <a:off x="838200" y="150253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463CDF0-636C-8E50-2EE4-0DF1AD88D643}"/>
              </a:ext>
            </a:extLst>
          </p:cNvPr>
          <p:cNvSpPr>
            <a:spLocks noGrp="1"/>
          </p:cNvSpPr>
          <p:nvPr>
            <p:ph sz="half" idx="2"/>
          </p:nvPr>
        </p:nvSpPr>
        <p:spPr>
          <a:xfrm>
            <a:off x="6172200" y="150253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0" name="Date Placeholder 3">
            <a:extLst>
              <a:ext uri="{FF2B5EF4-FFF2-40B4-BE49-F238E27FC236}">
                <a16:creationId xmlns:a16="http://schemas.microsoft.com/office/drawing/2014/main" id="{DFB51CDC-BDD0-7D3C-51B4-4C64474A7909}"/>
              </a:ext>
            </a:extLst>
          </p:cNvPr>
          <p:cNvSpPr>
            <a:spLocks noGrp="1"/>
          </p:cNvSpPr>
          <p:nvPr>
            <p:ph type="dt" sz="half" idx="10"/>
          </p:nvPr>
        </p:nvSpPr>
        <p:spPr>
          <a:xfrm>
            <a:off x="838200" y="6356350"/>
            <a:ext cx="2743200" cy="365125"/>
          </a:xfrm>
          <a:prstGeom prst="rect">
            <a:avLst/>
          </a:prstGeom>
        </p:spPr>
        <p:txBody>
          <a:bodyPr/>
          <a:lstStyle/>
          <a:p>
            <a:fld id="{D7E9BB63-A80C-4354-B163-83C9F5194086}" type="datetimeFigureOut">
              <a:rPr lang="en-NZ" smtClean="0"/>
              <a:t>30/01/2024</a:t>
            </a:fld>
            <a:endParaRPr lang="en-NZ" dirty="0"/>
          </a:p>
        </p:txBody>
      </p:sp>
      <p:sp>
        <p:nvSpPr>
          <p:cNvPr id="11" name="Footer Placeholder 4">
            <a:extLst>
              <a:ext uri="{FF2B5EF4-FFF2-40B4-BE49-F238E27FC236}">
                <a16:creationId xmlns:a16="http://schemas.microsoft.com/office/drawing/2014/main" id="{DD447761-1819-C86D-D574-5687BECE06DE}"/>
              </a:ext>
            </a:extLst>
          </p:cNvPr>
          <p:cNvSpPr>
            <a:spLocks noGrp="1"/>
          </p:cNvSpPr>
          <p:nvPr>
            <p:ph type="ftr" sz="quarter" idx="11"/>
          </p:nvPr>
        </p:nvSpPr>
        <p:spPr>
          <a:xfrm>
            <a:off x="3660648" y="6356350"/>
            <a:ext cx="2743200" cy="365125"/>
          </a:xfrm>
          <a:prstGeom prst="rect">
            <a:avLst/>
          </a:prstGeom>
        </p:spPr>
        <p:txBody>
          <a:bodyPr/>
          <a:lstStyle/>
          <a:p>
            <a:endParaRPr lang="en-NZ" dirty="0"/>
          </a:p>
        </p:txBody>
      </p:sp>
      <p:sp>
        <p:nvSpPr>
          <p:cNvPr id="12" name="Slide Number Placeholder 5">
            <a:extLst>
              <a:ext uri="{FF2B5EF4-FFF2-40B4-BE49-F238E27FC236}">
                <a16:creationId xmlns:a16="http://schemas.microsoft.com/office/drawing/2014/main" id="{3E5C4CB4-C309-557D-2B05-7C1AE0F5856D}"/>
              </a:ext>
            </a:extLst>
          </p:cNvPr>
          <p:cNvSpPr>
            <a:spLocks noGrp="1"/>
          </p:cNvSpPr>
          <p:nvPr>
            <p:ph type="sldNum" sz="quarter" idx="12"/>
          </p:nvPr>
        </p:nvSpPr>
        <p:spPr>
          <a:xfrm>
            <a:off x="6483096" y="6356349"/>
            <a:ext cx="679704" cy="365125"/>
          </a:xfrm>
          <a:prstGeom prst="rect">
            <a:avLst/>
          </a:prstGeom>
        </p:spPr>
        <p:txBody>
          <a:bodyPr/>
          <a:lstStyle/>
          <a:p>
            <a:fld id="{5B469769-3B4E-4572-9BF5-CE18367E3269}" type="slidenum">
              <a:rPr lang="en-NZ" smtClean="0"/>
              <a:t>‹#›</a:t>
            </a:fld>
            <a:endParaRPr lang="en-NZ" dirty="0"/>
          </a:p>
        </p:txBody>
      </p:sp>
      <p:sp>
        <p:nvSpPr>
          <p:cNvPr id="5" name="Title 4">
            <a:extLst>
              <a:ext uri="{FF2B5EF4-FFF2-40B4-BE49-F238E27FC236}">
                <a16:creationId xmlns:a16="http://schemas.microsoft.com/office/drawing/2014/main" id="{2BD5DA82-A35F-9EF4-08A2-47A8F8988DE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680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16A29A1F-FC10-0904-2461-D4C2535664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D7928C3-7D65-E38A-9B6C-431A4699563D}"/>
              </a:ext>
            </a:extLst>
          </p:cNvPr>
          <p:cNvSpPr>
            <a:spLocks noGrp="1"/>
          </p:cNvSpPr>
          <p:nvPr>
            <p:ph type="body" idx="1"/>
          </p:nvPr>
        </p:nvSpPr>
        <p:spPr>
          <a:xfrm>
            <a:off x="839788" y="1492250"/>
            <a:ext cx="5157787" cy="1012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0B1BA01-BDAA-7304-E349-D9759A9E23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3CA4649-AA01-4302-5231-687F93DF0FF8}"/>
              </a:ext>
            </a:extLst>
          </p:cNvPr>
          <p:cNvSpPr>
            <a:spLocks noGrp="1"/>
          </p:cNvSpPr>
          <p:nvPr>
            <p:ph type="body" sz="quarter" idx="3"/>
          </p:nvPr>
        </p:nvSpPr>
        <p:spPr>
          <a:xfrm>
            <a:off x="6172200" y="1492250"/>
            <a:ext cx="5183188" cy="1012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3DDCE-1881-0713-7908-405401AB5D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2" name="Date Placeholder 3">
            <a:extLst>
              <a:ext uri="{FF2B5EF4-FFF2-40B4-BE49-F238E27FC236}">
                <a16:creationId xmlns:a16="http://schemas.microsoft.com/office/drawing/2014/main" id="{E311B90C-60C0-4A12-B9F4-083616E5A58D}"/>
              </a:ext>
            </a:extLst>
          </p:cNvPr>
          <p:cNvSpPr>
            <a:spLocks noGrp="1"/>
          </p:cNvSpPr>
          <p:nvPr>
            <p:ph type="dt" sz="half" idx="10"/>
          </p:nvPr>
        </p:nvSpPr>
        <p:spPr>
          <a:xfrm>
            <a:off x="838200" y="6356350"/>
            <a:ext cx="2743200" cy="365125"/>
          </a:xfrm>
          <a:prstGeom prst="rect">
            <a:avLst/>
          </a:prstGeom>
        </p:spPr>
        <p:txBody>
          <a:bodyPr/>
          <a:lstStyle/>
          <a:p>
            <a:fld id="{D7E9BB63-A80C-4354-B163-83C9F5194086}" type="datetimeFigureOut">
              <a:rPr lang="en-NZ" smtClean="0"/>
              <a:t>30/01/2024</a:t>
            </a:fld>
            <a:endParaRPr lang="en-NZ" dirty="0"/>
          </a:p>
        </p:txBody>
      </p:sp>
      <p:sp>
        <p:nvSpPr>
          <p:cNvPr id="13" name="Footer Placeholder 4">
            <a:extLst>
              <a:ext uri="{FF2B5EF4-FFF2-40B4-BE49-F238E27FC236}">
                <a16:creationId xmlns:a16="http://schemas.microsoft.com/office/drawing/2014/main" id="{9A4BB59C-964E-F4A5-358C-269158879076}"/>
              </a:ext>
            </a:extLst>
          </p:cNvPr>
          <p:cNvSpPr>
            <a:spLocks noGrp="1"/>
          </p:cNvSpPr>
          <p:nvPr>
            <p:ph type="ftr" sz="quarter" idx="11"/>
          </p:nvPr>
        </p:nvSpPr>
        <p:spPr>
          <a:xfrm>
            <a:off x="3660648" y="6356350"/>
            <a:ext cx="2743200" cy="365125"/>
          </a:xfrm>
          <a:prstGeom prst="rect">
            <a:avLst/>
          </a:prstGeom>
        </p:spPr>
        <p:txBody>
          <a:bodyPr/>
          <a:lstStyle/>
          <a:p>
            <a:endParaRPr lang="en-NZ" dirty="0"/>
          </a:p>
        </p:txBody>
      </p:sp>
      <p:sp>
        <p:nvSpPr>
          <p:cNvPr id="14" name="Slide Number Placeholder 5">
            <a:extLst>
              <a:ext uri="{FF2B5EF4-FFF2-40B4-BE49-F238E27FC236}">
                <a16:creationId xmlns:a16="http://schemas.microsoft.com/office/drawing/2014/main" id="{68E454C5-B36C-E606-0B88-74E03498EDBF}"/>
              </a:ext>
            </a:extLst>
          </p:cNvPr>
          <p:cNvSpPr>
            <a:spLocks noGrp="1"/>
          </p:cNvSpPr>
          <p:nvPr>
            <p:ph type="sldNum" sz="quarter" idx="12"/>
          </p:nvPr>
        </p:nvSpPr>
        <p:spPr>
          <a:xfrm>
            <a:off x="6483096" y="6356349"/>
            <a:ext cx="679704" cy="365125"/>
          </a:xfrm>
          <a:prstGeom prst="rect">
            <a:avLst/>
          </a:prstGeom>
        </p:spPr>
        <p:txBody>
          <a:bodyPr/>
          <a:lstStyle/>
          <a:p>
            <a:fld id="{5B469769-3B4E-4572-9BF5-CE18367E3269}" type="slidenum">
              <a:rPr lang="en-NZ" smtClean="0"/>
              <a:t>‹#›</a:t>
            </a:fld>
            <a:endParaRPr lang="en-NZ" dirty="0"/>
          </a:p>
        </p:txBody>
      </p:sp>
      <p:sp>
        <p:nvSpPr>
          <p:cNvPr id="7" name="Title 6">
            <a:extLst>
              <a:ext uri="{FF2B5EF4-FFF2-40B4-BE49-F238E27FC236}">
                <a16:creationId xmlns:a16="http://schemas.microsoft.com/office/drawing/2014/main" id="{7C7D9B7D-6096-E941-ED3D-9FFAEA3F90C9}"/>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87256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8272C4-83D1-18DB-FFD1-5143191982CC}"/>
              </a:ext>
            </a:extLst>
          </p:cNvPr>
          <p:cNvSpPr>
            <a:spLocks noGrp="1"/>
          </p:cNvSpPr>
          <p:nvPr>
            <p:ph type="dt" sz="half" idx="10"/>
          </p:nvPr>
        </p:nvSpPr>
        <p:spPr>
          <a:xfrm>
            <a:off x="838200" y="6356350"/>
            <a:ext cx="2743200" cy="365125"/>
          </a:xfrm>
          <a:prstGeom prst="rect">
            <a:avLst/>
          </a:prstGeom>
        </p:spPr>
        <p:txBody>
          <a:bodyPr/>
          <a:lstStyle/>
          <a:p>
            <a:fld id="{D7E9BB63-A80C-4354-B163-83C9F5194086}" type="datetimeFigureOut">
              <a:rPr lang="en-NZ" smtClean="0"/>
              <a:t>30/01/2024</a:t>
            </a:fld>
            <a:endParaRPr lang="en-NZ" dirty="0"/>
          </a:p>
        </p:txBody>
      </p:sp>
      <p:sp>
        <p:nvSpPr>
          <p:cNvPr id="3" name="Footer Placeholder 2">
            <a:extLst>
              <a:ext uri="{FF2B5EF4-FFF2-40B4-BE49-F238E27FC236}">
                <a16:creationId xmlns:a16="http://schemas.microsoft.com/office/drawing/2014/main" id="{FD435E1A-8360-1BC9-9CED-B06800944E2E}"/>
              </a:ext>
            </a:extLst>
          </p:cNvPr>
          <p:cNvSpPr>
            <a:spLocks noGrp="1"/>
          </p:cNvSpPr>
          <p:nvPr>
            <p:ph type="ftr" sz="quarter" idx="11"/>
          </p:nvPr>
        </p:nvSpPr>
        <p:spPr>
          <a:xfrm>
            <a:off x="4038600" y="6356350"/>
            <a:ext cx="4114800" cy="365125"/>
          </a:xfrm>
          <a:prstGeom prst="rect">
            <a:avLst/>
          </a:prstGeom>
        </p:spPr>
        <p:txBody>
          <a:bodyPr/>
          <a:lstStyle/>
          <a:p>
            <a:endParaRPr lang="en-NZ" dirty="0"/>
          </a:p>
        </p:txBody>
      </p:sp>
      <p:sp>
        <p:nvSpPr>
          <p:cNvPr id="4" name="Slide Number Placeholder 3">
            <a:extLst>
              <a:ext uri="{FF2B5EF4-FFF2-40B4-BE49-F238E27FC236}">
                <a16:creationId xmlns:a16="http://schemas.microsoft.com/office/drawing/2014/main" id="{0537B03A-1132-6B45-2591-17FE347297DE}"/>
              </a:ext>
            </a:extLst>
          </p:cNvPr>
          <p:cNvSpPr>
            <a:spLocks noGrp="1"/>
          </p:cNvSpPr>
          <p:nvPr>
            <p:ph type="sldNum" sz="quarter" idx="12"/>
          </p:nvPr>
        </p:nvSpPr>
        <p:spPr>
          <a:xfrm>
            <a:off x="8610600" y="6356350"/>
            <a:ext cx="2743200" cy="365125"/>
          </a:xfrm>
          <a:prstGeom prst="rect">
            <a:avLst/>
          </a:prstGeom>
        </p:spPr>
        <p:txBody>
          <a:bodyPr/>
          <a:lstStyle/>
          <a:p>
            <a:fld id="{5B469769-3B4E-4572-9BF5-CE18367E3269}" type="slidenum">
              <a:rPr lang="en-NZ" smtClean="0"/>
              <a:t>‹#›</a:t>
            </a:fld>
            <a:endParaRPr lang="en-NZ" dirty="0"/>
          </a:p>
        </p:txBody>
      </p:sp>
      <p:pic>
        <p:nvPicPr>
          <p:cNvPr id="7" name="Picture 6" descr="A picture containing shape&#10;&#10;Description automatically generated">
            <a:extLst>
              <a:ext uri="{FF2B5EF4-FFF2-40B4-BE49-F238E27FC236}">
                <a16:creationId xmlns:a16="http://schemas.microsoft.com/office/drawing/2014/main" id="{B5943654-0205-9543-3A72-461F21DFF3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A3BA3B38-22B1-21FD-735E-9631241882F8}"/>
              </a:ext>
            </a:extLst>
          </p:cNvPr>
          <p:cNvSpPr>
            <a:spLocks noGrp="1"/>
          </p:cNvSpPr>
          <p:nvPr>
            <p:ph type="title"/>
          </p:nvPr>
        </p:nvSpPr>
        <p:spPr/>
        <p:txBody>
          <a:bodyPr/>
          <a:lstStyle/>
          <a:p>
            <a:r>
              <a:rPr lang="en-US"/>
              <a:t>Click to edit Master title style</a:t>
            </a:r>
            <a:endParaRPr lang="en-NZ"/>
          </a:p>
        </p:txBody>
      </p:sp>
      <p:sp>
        <p:nvSpPr>
          <p:cNvPr id="10" name="Text Placeholder 9">
            <a:extLst>
              <a:ext uri="{FF2B5EF4-FFF2-40B4-BE49-F238E27FC236}">
                <a16:creationId xmlns:a16="http://schemas.microsoft.com/office/drawing/2014/main" id="{DEF67D17-58D9-8149-3908-343DC0AB7E39}"/>
              </a:ext>
            </a:extLst>
          </p:cNvPr>
          <p:cNvSpPr>
            <a:spLocks noGrp="1"/>
          </p:cNvSpPr>
          <p:nvPr>
            <p:ph type="body" sz="quarter" idx="13"/>
          </p:nvPr>
        </p:nvSpPr>
        <p:spPr>
          <a:xfrm>
            <a:off x="838199" y="1508166"/>
            <a:ext cx="10515599" cy="4999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7747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EDE085BB-0273-1E66-9744-A3E079401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91F63405-76C4-4BAB-9FA9-BC4B9D9BC5F1}"/>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32652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Background pattern&#10;&#10;Description automatically generated with low confidence">
            <a:extLst>
              <a:ext uri="{FF2B5EF4-FFF2-40B4-BE49-F238E27FC236}">
                <a16:creationId xmlns:a16="http://schemas.microsoft.com/office/drawing/2014/main" id="{E1CA7D10-CCEA-BF4F-C413-66747DA615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554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3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FB0B9DC8-8AAC-280A-CEA6-9B82BE7B7E4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085D0A0-6C38-9B32-4766-FF2AD86B6ACA}"/>
              </a:ext>
            </a:extLst>
          </p:cNvPr>
          <p:cNvSpPr>
            <a:spLocks noGrp="1"/>
          </p:cNvSpPr>
          <p:nvPr>
            <p:ph type="title"/>
          </p:nvPr>
        </p:nvSpPr>
        <p:spPr>
          <a:xfrm>
            <a:off x="838200" y="1825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060E9FD5-5B0B-B5B7-1A11-E40598C18854}"/>
              </a:ext>
            </a:extLst>
          </p:cNvPr>
          <p:cNvSpPr>
            <a:spLocks noGrp="1"/>
          </p:cNvSpPr>
          <p:nvPr>
            <p:ph type="body" idx="1"/>
          </p:nvPr>
        </p:nvSpPr>
        <p:spPr>
          <a:xfrm>
            <a:off x="838200" y="1487424"/>
            <a:ext cx="10515600" cy="4689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9" name="Date Placeholder 3">
            <a:extLst>
              <a:ext uri="{FF2B5EF4-FFF2-40B4-BE49-F238E27FC236}">
                <a16:creationId xmlns:a16="http://schemas.microsoft.com/office/drawing/2014/main" id="{3C679FB8-2D1D-E6CB-01DD-3CF9FF745BB6}"/>
              </a:ext>
            </a:extLst>
          </p:cNvPr>
          <p:cNvSpPr>
            <a:spLocks noGrp="1"/>
          </p:cNvSpPr>
          <p:nvPr>
            <p:ph type="dt" sz="half" idx="2"/>
          </p:nvPr>
        </p:nvSpPr>
        <p:spPr>
          <a:xfrm>
            <a:off x="838200" y="6356350"/>
            <a:ext cx="2743200" cy="365125"/>
          </a:xfrm>
          <a:prstGeom prst="rect">
            <a:avLst/>
          </a:prstGeom>
        </p:spPr>
        <p:txBody>
          <a:bodyPr/>
          <a:lstStyle/>
          <a:p>
            <a:fld id="{D7E9BB63-A80C-4354-B163-83C9F5194086}" type="datetimeFigureOut">
              <a:rPr lang="en-NZ" smtClean="0"/>
              <a:t>30/01/2024</a:t>
            </a:fld>
            <a:endParaRPr lang="en-NZ" dirty="0"/>
          </a:p>
        </p:txBody>
      </p:sp>
      <p:sp>
        <p:nvSpPr>
          <p:cNvPr id="10" name="Footer Placeholder 4">
            <a:extLst>
              <a:ext uri="{FF2B5EF4-FFF2-40B4-BE49-F238E27FC236}">
                <a16:creationId xmlns:a16="http://schemas.microsoft.com/office/drawing/2014/main" id="{5AA7644D-A419-9026-02E7-0741F7A5DE33}"/>
              </a:ext>
            </a:extLst>
          </p:cNvPr>
          <p:cNvSpPr>
            <a:spLocks noGrp="1"/>
          </p:cNvSpPr>
          <p:nvPr>
            <p:ph type="ftr" sz="quarter" idx="3"/>
          </p:nvPr>
        </p:nvSpPr>
        <p:spPr>
          <a:xfrm>
            <a:off x="3660648" y="6356350"/>
            <a:ext cx="2743200" cy="365125"/>
          </a:xfrm>
          <a:prstGeom prst="rect">
            <a:avLst/>
          </a:prstGeom>
        </p:spPr>
        <p:txBody>
          <a:bodyPr/>
          <a:lstStyle/>
          <a:p>
            <a:endParaRPr lang="en-NZ" dirty="0"/>
          </a:p>
        </p:txBody>
      </p:sp>
      <p:sp>
        <p:nvSpPr>
          <p:cNvPr id="11" name="Slide Number Placeholder 5">
            <a:extLst>
              <a:ext uri="{FF2B5EF4-FFF2-40B4-BE49-F238E27FC236}">
                <a16:creationId xmlns:a16="http://schemas.microsoft.com/office/drawing/2014/main" id="{3BA14B4C-A2F1-319F-6974-468660004933}"/>
              </a:ext>
            </a:extLst>
          </p:cNvPr>
          <p:cNvSpPr>
            <a:spLocks noGrp="1"/>
          </p:cNvSpPr>
          <p:nvPr>
            <p:ph type="sldNum" sz="quarter" idx="4"/>
          </p:nvPr>
        </p:nvSpPr>
        <p:spPr>
          <a:xfrm>
            <a:off x="6483096" y="6356349"/>
            <a:ext cx="679704" cy="365125"/>
          </a:xfrm>
          <a:prstGeom prst="rect">
            <a:avLst/>
          </a:prstGeom>
        </p:spPr>
        <p:txBody>
          <a:bodyPr/>
          <a:lstStyle/>
          <a:p>
            <a:fld id="{5B469769-3B4E-4572-9BF5-CE18367E3269}" type="slidenum">
              <a:rPr lang="en-NZ" smtClean="0"/>
              <a:t>‹#›</a:t>
            </a:fld>
            <a:endParaRPr lang="en-NZ" dirty="0"/>
          </a:p>
        </p:txBody>
      </p:sp>
    </p:spTree>
    <p:extLst>
      <p:ext uri="{BB962C8B-B14F-4D97-AF65-F5344CB8AC3E}">
        <p14:creationId xmlns:p14="http://schemas.microsoft.com/office/powerpoint/2010/main" val="405763554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60" r:id="rId6"/>
    <p:sldLayoutId id="2147483654" r:id="rId7"/>
    <p:sldLayoutId id="2147483655" r:id="rId8"/>
    <p:sldLayoutId id="2147483661"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709010-4BC5-737F-5520-E2594300B7FF}"/>
              </a:ext>
            </a:extLst>
          </p:cNvPr>
          <p:cNvSpPr>
            <a:spLocks noGrp="1"/>
          </p:cNvSpPr>
          <p:nvPr>
            <p:ph type="ctrTitle"/>
          </p:nvPr>
        </p:nvSpPr>
        <p:spPr/>
        <p:txBody>
          <a:bodyPr/>
          <a:lstStyle/>
          <a:p>
            <a:r>
              <a:rPr lang="en-US" dirty="0"/>
              <a:t>Simplifying public transport funding</a:t>
            </a:r>
            <a:endParaRPr lang="en-NZ" dirty="0"/>
          </a:p>
        </p:txBody>
      </p:sp>
      <p:sp>
        <p:nvSpPr>
          <p:cNvPr id="5" name="Subtitle 4">
            <a:extLst>
              <a:ext uri="{FF2B5EF4-FFF2-40B4-BE49-F238E27FC236}">
                <a16:creationId xmlns:a16="http://schemas.microsoft.com/office/drawing/2014/main" id="{4E59E3D1-F975-AF9A-1DF9-8F5FDFA1A384}"/>
              </a:ext>
            </a:extLst>
          </p:cNvPr>
          <p:cNvSpPr>
            <a:spLocks noGrp="1"/>
          </p:cNvSpPr>
          <p:nvPr>
            <p:ph type="subTitle" idx="1"/>
          </p:nvPr>
        </p:nvSpPr>
        <p:spPr>
          <a:xfrm>
            <a:off x="1524000" y="3786596"/>
            <a:ext cx="9144000" cy="1655762"/>
          </a:xfrm>
        </p:spPr>
        <p:txBody>
          <a:bodyPr/>
          <a:lstStyle/>
          <a:p>
            <a:r>
              <a:rPr lang="en-US" dirty="0"/>
              <a:t>Regional rates and investment approach</a:t>
            </a:r>
            <a:br>
              <a:rPr lang="en-US" dirty="0"/>
            </a:br>
            <a:endParaRPr lang="en-US" dirty="0"/>
          </a:p>
          <a:p>
            <a:r>
              <a:rPr lang="en-NZ" dirty="0"/>
              <a:t>Waikato District Council 31 January 2024</a:t>
            </a:r>
          </a:p>
        </p:txBody>
      </p:sp>
    </p:spTree>
    <p:extLst>
      <p:ext uri="{BB962C8B-B14F-4D97-AF65-F5344CB8AC3E}">
        <p14:creationId xmlns:p14="http://schemas.microsoft.com/office/powerpoint/2010/main" val="312869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9A3CCA-CBD5-50B1-BDD7-167DE78F07D0}"/>
              </a:ext>
            </a:extLst>
          </p:cNvPr>
          <p:cNvSpPr>
            <a:spLocks noGrp="1"/>
          </p:cNvSpPr>
          <p:nvPr>
            <p:ph type="body" idx="1"/>
          </p:nvPr>
        </p:nvSpPr>
        <p:spPr>
          <a:xfrm>
            <a:off x="6096000" y="1501629"/>
            <a:ext cx="5699760" cy="2759977"/>
          </a:xfrm>
        </p:spPr>
        <p:txBody>
          <a:bodyPr>
            <a:noAutofit/>
          </a:bodyPr>
          <a:lstStyle/>
          <a:p>
            <a:pPr lvl="0" algn="l"/>
            <a:r>
              <a:rPr lang="en-NZ" sz="4400" dirty="0"/>
              <a:t>Relying on this type of arrangement will make it harder to achieve and sustain a regional network</a:t>
            </a:r>
          </a:p>
        </p:txBody>
      </p:sp>
      <p:pic>
        <p:nvPicPr>
          <p:cNvPr id="7" name="Content Placeholder 5">
            <a:extLst>
              <a:ext uri="{FF2B5EF4-FFF2-40B4-BE49-F238E27FC236}">
                <a16:creationId xmlns:a16="http://schemas.microsoft.com/office/drawing/2014/main" id="{9C29BCF4-4174-6248-891A-BA3C96DB93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09020" y="116632"/>
            <a:ext cx="4485498" cy="6624736"/>
          </a:xfrm>
          <a:prstGeom prst="rect">
            <a:avLst/>
          </a:prstGeom>
        </p:spPr>
      </p:pic>
      <p:sp>
        <p:nvSpPr>
          <p:cNvPr id="8" name="TextBox 7">
            <a:extLst>
              <a:ext uri="{FF2B5EF4-FFF2-40B4-BE49-F238E27FC236}">
                <a16:creationId xmlns:a16="http://schemas.microsoft.com/office/drawing/2014/main" id="{0C685DD3-CA0C-2995-ED56-0A40C182FDBC}"/>
              </a:ext>
            </a:extLst>
          </p:cNvPr>
          <p:cNvSpPr txBox="1"/>
          <p:nvPr/>
        </p:nvSpPr>
        <p:spPr>
          <a:xfrm>
            <a:off x="3303302" y="238974"/>
            <a:ext cx="2135560" cy="1200329"/>
          </a:xfrm>
          <a:prstGeom prst="rect">
            <a:avLst/>
          </a:prstGeom>
          <a:noFill/>
        </p:spPr>
        <p:txBody>
          <a:bodyPr wrap="square" rtlCol="0">
            <a:spAutoFit/>
          </a:bodyPr>
          <a:lstStyle/>
          <a:p>
            <a:r>
              <a:rPr lang="en-NZ" dirty="0"/>
              <a:t>Waikato Regional Public Transport Plan – indicative future network</a:t>
            </a:r>
          </a:p>
        </p:txBody>
      </p:sp>
    </p:spTree>
    <p:extLst>
      <p:ext uri="{BB962C8B-B14F-4D97-AF65-F5344CB8AC3E}">
        <p14:creationId xmlns:p14="http://schemas.microsoft.com/office/powerpoint/2010/main" val="277971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B59D9B-29F2-77B8-EFDC-AB349EC6BB48}"/>
              </a:ext>
            </a:extLst>
          </p:cNvPr>
          <p:cNvPicPr>
            <a:picLocks noChangeAspect="1"/>
          </p:cNvPicPr>
          <p:nvPr/>
        </p:nvPicPr>
        <p:blipFill>
          <a:blip r:embed="rId2"/>
          <a:stretch>
            <a:fillRect/>
          </a:stretch>
        </p:blipFill>
        <p:spPr>
          <a:xfrm>
            <a:off x="1729770" y="994783"/>
            <a:ext cx="7941280" cy="4772268"/>
          </a:xfrm>
          <a:prstGeom prst="rect">
            <a:avLst/>
          </a:prstGeom>
        </p:spPr>
      </p:pic>
      <p:sp>
        <p:nvSpPr>
          <p:cNvPr id="3" name="TextBox 2">
            <a:extLst>
              <a:ext uri="{FF2B5EF4-FFF2-40B4-BE49-F238E27FC236}">
                <a16:creationId xmlns:a16="http://schemas.microsoft.com/office/drawing/2014/main" id="{D4C729C1-1073-9FB7-E7B0-317A003DDDC1}"/>
              </a:ext>
            </a:extLst>
          </p:cNvPr>
          <p:cNvSpPr txBox="1"/>
          <p:nvPr/>
        </p:nvSpPr>
        <p:spPr>
          <a:xfrm>
            <a:off x="10090150" y="1739900"/>
            <a:ext cx="2146300" cy="923330"/>
          </a:xfrm>
          <a:prstGeom prst="rect">
            <a:avLst/>
          </a:prstGeom>
          <a:noFill/>
        </p:spPr>
        <p:txBody>
          <a:bodyPr wrap="square" rtlCol="0">
            <a:spAutoFit/>
          </a:bodyPr>
          <a:lstStyle/>
          <a:p>
            <a:r>
              <a:rPr lang="en-US" dirty="0"/>
              <a:t>LOCAL VOICE INCORPORATED INTO RPTP </a:t>
            </a:r>
            <a:endParaRPr lang="en-NZ" dirty="0"/>
          </a:p>
        </p:txBody>
      </p:sp>
      <p:cxnSp>
        <p:nvCxnSpPr>
          <p:cNvPr id="5" name="Straight Arrow Connector 4">
            <a:extLst>
              <a:ext uri="{FF2B5EF4-FFF2-40B4-BE49-F238E27FC236}">
                <a16:creationId xmlns:a16="http://schemas.microsoft.com/office/drawing/2014/main" id="{135FA644-8A25-CCE0-D1B3-59B581B927CA}"/>
              </a:ext>
            </a:extLst>
          </p:cNvPr>
          <p:cNvCxnSpPr>
            <a:stCxn id="3" idx="1"/>
          </p:cNvCxnSpPr>
          <p:nvPr/>
        </p:nvCxnSpPr>
        <p:spPr>
          <a:xfrm flipH="1">
            <a:off x="9442450" y="2201565"/>
            <a:ext cx="647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977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AF7C1-4185-28E2-6A3C-8DD97F936C8B}"/>
              </a:ext>
            </a:extLst>
          </p:cNvPr>
          <p:cNvSpPr>
            <a:spLocks noGrp="1"/>
          </p:cNvSpPr>
          <p:nvPr>
            <p:ph type="title"/>
          </p:nvPr>
        </p:nvSpPr>
        <p:spPr/>
        <p:txBody>
          <a:bodyPr/>
          <a:lstStyle/>
          <a:p>
            <a:r>
              <a:rPr lang="en-US" dirty="0"/>
              <a:t>Current Public Transport Use</a:t>
            </a:r>
            <a:endParaRPr lang="en-NZ" dirty="0"/>
          </a:p>
        </p:txBody>
      </p:sp>
      <p:sp>
        <p:nvSpPr>
          <p:cNvPr id="4" name="Content Placeholder 3">
            <a:extLst>
              <a:ext uri="{FF2B5EF4-FFF2-40B4-BE49-F238E27FC236}">
                <a16:creationId xmlns:a16="http://schemas.microsoft.com/office/drawing/2014/main" id="{673512B7-75AF-FC11-CDA6-673955DBCE37}"/>
              </a:ext>
            </a:extLst>
          </p:cNvPr>
          <p:cNvSpPr>
            <a:spLocks noGrp="1"/>
          </p:cNvSpPr>
          <p:nvPr>
            <p:ph sz="half" idx="1"/>
          </p:nvPr>
        </p:nvSpPr>
        <p:spPr/>
        <p:txBody>
          <a:bodyPr/>
          <a:lstStyle/>
          <a:p>
            <a:r>
              <a:rPr lang="en-US" dirty="0"/>
              <a:t>We also want to change the model to better reflect the benefits of PT, including those related to some existing </a:t>
            </a:r>
            <a:r>
              <a:rPr lang="en-US" dirty="0" err="1"/>
              <a:t>behaviour</a:t>
            </a:r>
            <a:r>
              <a:rPr lang="en-US" dirty="0"/>
              <a:t> </a:t>
            </a:r>
            <a:endParaRPr lang="en-NZ" dirty="0"/>
          </a:p>
        </p:txBody>
      </p:sp>
      <p:sp>
        <p:nvSpPr>
          <p:cNvPr id="5" name="Content Placeholder 4">
            <a:extLst>
              <a:ext uri="{FF2B5EF4-FFF2-40B4-BE49-F238E27FC236}">
                <a16:creationId xmlns:a16="http://schemas.microsoft.com/office/drawing/2014/main" id="{6977C86B-C068-B632-D20D-C32FCAA01BE8}"/>
              </a:ext>
            </a:extLst>
          </p:cNvPr>
          <p:cNvSpPr>
            <a:spLocks noGrp="1"/>
          </p:cNvSpPr>
          <p:nvPr>
            <p:ph sz="half" idx="2"/>
          </p:nvPr>
        </p:nvSpPr>
        <p:spPr/>
        <p:txBody>
          <a:bodyPr>
            <a:normAutofit fontScale="77500" lnSpcReduction="20000"/>
          </a:bodyPr>
          <a:lstStyle/>
          <a:p>
            <a:r>
              <a:rPr lang="en-US" dirty="0" err="1"/>
              <a:t>Eg</a:t>
            </a:r>
            <a:r>
              <a:rPr lang="en-US" dirty="0"/>
              <a:t> in </a:t>
            </a:r>
            <a:r>
              <a:rPr lang="en-US" dirty="0" err="1"/>
              <a:t>Tamahere</a:t>
            </a:r>
            <a:r>
              <a:rPr lang="en-US" dirty="0"/>
              <a:t> – parents drop off children on the edge of the city to catch services in to school </a:t>
            </a:r>
          </a:p>
          <a:p>
            <a:r>
              <a:rPr lang="en-US" dirty="0"/>
              <a:t>The Hospital is now being recommended to use the </a:t>
            </a:r>
            <a:r>
              <a:rPr lang="en-US" dirty="0" err="1"/>
              <a:t>Rotokauri</a:t>
            </a:r>
            <a:r>
              <a:rPr lang="en-US" dirty="0"/>
              <a:t> hub and Glenview Hub as informal Park and Ride </a:t>
            </a:r>
          </a:p>
          <a:p>
            <a:r>
              <a:rPr lang="en-US" dirty="0"/>
              <a:t>High volumes of sub division and growth on the edges of HCC mean that lots more people rely on efficient networks in the city to access, shopping, healthcare, employment and social opportunities. The reduction in traffic as a result of bus users is likley to have significant benefits to every person that travels into Hamilton or surrounds even drivers. </a:t>
            </a:r>
          </a:p>
          <a:p>
            <a:endParaRPr lang="en-NZ" dirty="0"/>
          </a:p>
        </p:txBody>
      </p:sp>
    </p:spTree>
    <p:extLst>
      <p:ext uri="{BB962C8B-B14F-4D97-AF65-F5344CB8AC3E}">
        <p14:creationId xmlns:p14="http://schemas.microsoft.com/office/powerpoint/2010/main" val="233415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FDA0A-58EE-9453-9120-F35C1FAEE278}"/>
              </a:ext>
            </a:extLst>
          </p:cNvPr>
          <p:cNvSpPr>
            <a:spLocks noGrp="1"/>
          </p:cNvSpPr>
          <p:nvPr>
            <p:ph sz="half" idx="2"/>
          </p:nvPr>
        </p:nvSpPr>
        <p:spPr/>
        <p:txBody>
          <a:bodyPr>
            <a:normAutofit fontScale="85000" lnSpcReduction="20000"/>
          </a:bodyPr>
          <a:lstStyle/>
          <a:p>
            <a:r>
              <a:rPr lang="en-US" dirty="0"/>
              <a:t>This looks at significant improvements including 10 minute frequency services that will connect </a:t>
            </a:r>
            <a:r>
              <a:rPr lang="en-US" dirty="0" err="1"/>
              <a:t>Ngaruwahia</a:t>
            </a:r>
            <a:r>
              <a:rPr lang="en-US" dirty="0"/>
              <a:t>/</a:t>
            </a:r>
            <a:r>
              <a:rPr lang="en-US" dirty="0" err="1"/>
              <a:t>Horotiu</a:t>
            </a:r>
            <a:r>
              <a:rPr lang="en-US" dirty="0"/>
              <a:t>, areas around the airport to each other on fast services that bypass traffic. This will mean that somebody living in </a:t>
            </a:r>
            <a:r>
              <a:rPr lang="en-US" dirty="0" err="1"/>
              <a:t>Horotiu</a:t>
            </a:r>
            <a:r>
              <a:rPr lang="en-US" dirty="0"/>
              <a:t> can get to the CBD in 15 minutes by bus or to future jobs at the Airport in 25-30 mins. </a:t>
            </a:r>
          </a:p>
          <a:p>
            <a:r>
              <a:rPr lang="en-US" dirty="0"/>
              <a:t>Equally those living in peri urban locations will be able to drive to the edges of the main towns – park up and jump on a bus – or drop of dependents </a:t>
            </a:r>
            <a:r>
              <a:rPr lang="en-US" dirty="0" err="1"/>
              <a:t>etc</a:t>
            </a:r>
            <a:r>
              <a:rPr lang="en-US" dirty="0"/>
              <a:t>… </a:t>
            </a:r>
            <a:endParaRPr lang="en-NZ" dirty="0"/>
          </a:p>
        </p:txBody>
      </p:sp>
      <p:sp>
        <p:nvSpPr>
          <p:cNvPr id="4" name="Title 3">
            <a:extLst>
              <a:ext uri="{FF2B5EF4-FFF2-40B4-BE49-F238E27FC236}">
                <a16:creationId xmlns:a16="http://schemas.microsoft.com/office/drawing/2014/main" id="{3912053E-4233-349B-9281-7F2E6DB01C4C}"/>
              </a:ext>
            </a:extLst>
          </p:cNvPr>
          <p:cNvSpPr>
            <a:spLocks noGrp="1"/>
          </p:cNvSpPr>
          <p:nvPr>
            <p:ph type="title"/>
          </p:nvPr>
        </p:nvSpPr>
        <p:spPr/>
        <p:txBody>
          <a:bodyPr/>
          <a:lstStyle/>
          <a:p>
            <a:r>
              <a:rPr lang="en-US" dirty="0"/>
              <a:t>And future investment </a:t>
            </a:r>
            <a:endParaRPr lang="en-NZ" dirty="0"/>
          </a:p>
        </p:txBody>
      </p:sp>
      <p:pic>
        <p:nvPicPr>
          <p:cNvPr id="6" name="Picture 5">
            <a:extLst>
              <a:ext uri="{FF2B5EF4-FFF2-40B4-BE49-F238E27FC236}">
                <a16:creationId xmlns:a16="http://schemas.microsoft.com/office/drawing/2014/main" id="{F01AEC1D-7685-36C4-10BB-14EDE1B61C7F}"/>
              </a:ext>
            </a:extLst>
          </p:cNvPr>
          <p:cNvPicPr>
            <a:picLocks noChangeAspect="1"/>
          </p:cNvPicPr>
          <p:nvPr/>
        </p:nvPicPr>
        <p:blipFill>
          <a:blip r:embed="rId2"/>
          <a:stretch>
            <a:fillRect/>
          </a:stretch>
        </p:blipFill>
        <p:spPr>
          <a:xfrm>
            <a:off x="1760818" y="1470526"/>
            <a:ext cx="3517764" cy="5369219"/>
          </a:xfrm>
          <a:prstGeom prst="rect">
            <a:avLst/>
          </a:prstGeom>
        </p:spPr>
      </p:pic>
    </p:spTree>
    <p:extLst>
      <p:ext uri="{BB962C8B-B14F-4D97-AF65-F5344CB8AC3E}">
        <p14:creationId xmlns:p14="http://schemas.microsoft.com/office/powerpoint/2010/main" val="338737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ED68-BA5A-70D7-4109-0D6AD0D353B0}"/>
              </a:ext>
            </a:extLst>
          </p:cNvPr>
          <p:cNvSpPr>
            <a:spLocks noGrp="1"/>
          </p:cNvSpPr>
          <p:nvPr>
            <p:ph type="title"/>
          </p:nvPr>
        </p:nvSpPr>
        <p:spPr>
          <a:xfrm>
            <a:off x="838200" y="17928"/>
            <a:ext cx="10515600" cy="1325563"/>
          </a:xfrm>
        </p:spPr>
        <p:txBody>
          <a:bodyPr/>
          <a:lstStyle/>
          <a:p>
            <a:r>
              <a:rPr lang="en-US" dirty="0"/>
              <a:t>In summary, new regional funding has the potential to:</a:t>
            </a:r>
            <a:endParaRPr lang="en-NZ" dirty="0"/>
          </a:p>
        </p:txBody>
      </p:sp>
      <p:sp>
        <p:nvSpPr>
          <p:cNvPr id="3" name="Content Placeholder 2">
            <a:extLst>
              <a:ext uri="{FF2B5EF4-FFF2-40B4-BE49-F238E27FC236}">
                <a16:creationId xmlns:a16="http://schemas.microsoft.com/office/drawing/2014/main" id="{347243F6-3202-E51E-373C-849D5991BCBB}"/>
              </a:ext>
            </a:extLst>
          </p:cNvPr>
          <p:cNvSpPr txBox="1">
            <a:spLocks/>
          </p:cNvSpPr>
          <p:nvPr/>
        </p:nvSpPr>
        <p:spPr>
          <a:xfrm>
            <a:off x="838200" y="1520042"/>
            <a:ext cx="10515600" cy="4364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Improve efficiency.</a:t>
            </a:r>
          </a:p>
          <a:p>
            <a:r>
              <a:rPr lang="en-US" dirty="0"/>
              <a:t>Support flexibility, innovation and responsiveness.</a:t>
            </a:r>
          </a:p>
          <a:p>
            <a:r>
              <a:rPr lang="en-US" dirty="0"/>
              <a:t>Better enable inter-district and inter-regional services.</a:t>
            </a:r>
          </a:p>
          <a:p>
            <a:r>
              <a:rPr lang="en-US" dirty="0"/>
              <a:t>Reduce financial and contractual risk to TAs and WRC.</a:t>
            </a:r>
          </a:p>
          <a:p>
            <a:r>
              <a:rPr lang="en-US" dirty="0"/>
              <a:t>Improve resilience.</a:t>
            </a:r>
          </a:p>
          <a:p>
            <a:r>
              <a:rPr lang="en-US" dirty="0"/>
              <a:t>Enable investment in strategic public transport infrastructure.</a:t>
            </a:r>
          </a:p>
          <a:p>
            <a:r>
              <a:rPr lang="en-US" dirty="0"/>
              <a:t>Improve equity of funding obligations.</a:t>
            </a:r>
          </a:p>
        </p:txBody>
      </p:sp>
    </p:spTree>
    <p:extLst>
      <p:ext uri="{BB962C8B-B14F-4D97-AF65-F5344CB8AC3E}">
        <p14:creationId xmlns:p14="http://schemas.microsoft.com/office/powerpoint/2010/main" val="172803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C08A-026D-F618-ABD0-6E29FC4CD837}"/>
              </a:ext>
            </a:extLst>
          </p:cNvPr>
          <p:cNvSpPr>
            <a:spLocks noGrp="1"/>
          </p:cNvSpPr>
          <p:nvPr>
            <p:ph type="title"/>
          </p:nvPr>
        </p:nvSpPr>
        <p:spPr/>
        <p:txBody>
          <a:bodyPr/>
          <a:lstStyle/>
          <a:p>
            <a:r>
              <a:rPr lang="en-GB" dirty="0"/>
              <a:t>How?</a:t>
            </a:r>
            <a:endParaRPr lang="en-NZ" dirty="0"/>
          </a:p>
        </p:txBody>
      </p:sp>
      <p:sp>
        <p:nvSpPr>
          <p:cNvPr id="4" name="Text Placeholder 3">
            <a:extLst>
              <a:ext uri="{FF2B5EF4-FFF2-40B4-BE49-F238E27FC236}">
                <a16:creationId xmlns:a16="http://schemas.microsoft.com/office/drawing/2014/main" id="{7ABCB388-7BAC-36F2-AEB9-B9C22BA5A89F}"/>
              </a:ext>
            </a:extLst>
          </p:cNvPr>
          <p:cNvSpPr>
            <a:spLocks noGrp="1"/>
          </p:cNvSpPr>
          <p:nvPr>
            <p:ph type="body" idx="1"/>
          </p:nvPr>
        </p:nvSpPr>
        <p:spPr/>
        <p:txBody>
          <a:bodyPr/>
          <a:lstStyle/>
          <a:p>
            <a:r>
              <a:rPr lang="en-US" dirty="0"/>
              <a:t>How did we develop the options for rating?</a:t>
            </a:r>
            <a:endParaRPr lang="en-NZ" dirty="0"/>
          </a:p>
        </p:txBody>
      </p:sp>
    </p:spTree>
    <p:extLst>
      <p:ext uri="{BB962C8B-B14F-4D97-AF65-F5344CB8AC3E}">
        <p14:creationId xmlns:p14="http://schemas.microsoft.com/office/powerpoint/2010/main" val="26523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D1ACB-3C59-D3D4-731B-004834B9FBED}"/>
              </a:ext>
            </a:extLst>
          </p:cNvPr>
          <p:cNvSpPr>
            <a:spLocks noGrp="1"/>
          </p:cNvSpPr>
          <p:nvPr>
            <p:ph type="title"/>
          </p:nvPr>
        </p:nvSpPr>
        <p:spPr>
          <a:xfrm>
            <a:off x="6803161" y="1782430"/>
            <a:ext cx="5699760" cy="1333850"/>
          </a:xfrm>
        </p:spPr>
        <p:txBody>
          <a:bodyPr>
            <a:normAutofit fontScale="90000"/>
          </a:bodyPr>
          <a:lstStyle/>
          <a:p>
            <a:r>
              <a:rPr lang="en-NZ" dirty="0"/>
              <a:t>Desirable characteristics</a:t>
            </a:r>
          </a:p>
        </p:txBody>
      </p:sp>
      <p:sp>
        <p:nvSpPr>
          <p:cNvPr id="5" name="Text Placeholder 4">
            <a:extLst>
              <a:ext uri="{FF2B5EF4-FFF2-40B4-BE49-F238E27FC236}">
                <a16:creationId xmlns:a16="http://schemas.microsoft.com/office/drawing/2014/main" id="{DD9A3CCA-CBD5-50B1-BDD7-167DE78F07D0}"/>
              </a:ext>
            </a:extLst>
          </p:cNvPr>
          <p:cNvSpPr>
            <a:spLocks noGrp="1"/>
          </p:cNvSpPr>
          <p:nvPr>
            <p:ph type="body" idx="1"/>
          </p:nvPr>
        </p:nvSpPr>
        <p:spPr>
          <a:xfrm>
            <a:off x="6803161" y="3334854"/>
            <a:ext cx="5042094" cy="1333850"/>
          </a:xfrm>
        </p:spPr>
        <p:txBody>
          <a:bodyPr>
            <a:normAutofit fontScale="62500" lnSpcReduction="20000"/>
          </a:bodyPr>
          <a:lstStyle/>
          <a:p>
            <a:r>
              <a:rPr lang="en-NZ" sz="4400" dirty="0"/>
              <a:t>Factors that informed the options. Some options are better at doing some things than others.</a:t>
            </a:r>
          </a:p>
          <a:p>
            <a:endParaRPr lang="en-NZ" dirty="0"/>
          </a:p>
        </p:txBody>
      </p:sp>
      <p:sp>
        <p:nvSpPr>
          <p:cNvPr id="2" name="Text Placeholder 4">
            <a:extLst>
              <a:ext uri="{FF2B5EF4-FFF2-40B4-BE49-F238E27FC236}">
                <a16:creationId xmlns:a16="http://schemas.microsoft.com/office/drawing/2014/main" id="{91D79923-CF6D-5846-23FC-767C0C1F304F}"/>
              </a:ext>
            </a:extLst>
          </p:cNvPr>
          <p:cNvSpPr txBox="1">
            <a:spLocks/>
          </p:cNvSpPr>
          <p:nvPr/>
        </p:nvSpPr>
        <p:spPr>
          <a:xfrm>
            <a:off x="655429" y="467217"/>
            <a:ext cx="5699760" cy="6168475"/>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l">
              <a:lnSpc>
                <a:spcPct val="120000"/>
              </a:lnSpc>
            </a:pPr>
            <a:r>
              <a:rPr lang="en-NZ" sz="6000" b="1" dirty="0">
                <a:effectLst/>
                <a:latin typeface="Calibri" panose="020F0502020204030204" pitchFamily="34" charset="0"/>
                <a:ea typeface="Times New Roman" panose="02020603050405020304" pitchFamily="18" charset="0"/>
                <a:cs typeface="Calibri" panose="020F0502020204030204" pitchFamily="34" charset="0"/>
              </a:rPr>
              <a:t>Fairness:</a:t>
            </a:r>
          </a:p>
          <a:p>
            <a:pPr lvl="0" algn="l">
              <a:lnSpc>
                <a:spcPct val="120000"/>
              </a:lnSpc>
            </a:pPr>
            <a:r>
              <a:rPr lang="en-NZ" sz="6000" dirty="0">
                <a:effectLst/>
                <a:latin typeface="Calibri" panose="020F0502020204030204" pitchFamily="34" charset="0"/>
                <a:ea typeface="Times New Roman" panose="02020603050405020304" pitchFamily="18" charset="0"/>
                <a:cs typeface="Calibri" panose="020F0502020204030204" pitchFamily="34" charset="0"/>
              </a:rPr>
              <a:t>Costs can be allocated between direct and indirect beneficiaries.</a:t>
            </a:r>
            <a:endParaRPr lang="en-NZ" sz="6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a:lnSpc>
                <a:spcPct val="120000"/>
              </a:lnSpc>
            </a:pPr>
            <a:r>
              <a:rPr lang="en-NZ" sz="6000" b="1" dirty="0">
                <a:effectLst/>
                <a:latin typeface="Calibri" panose="020F0502020204030204" pitchFamily="34" charset="0"/>
                <a:ea typeface="Times New Roman" panose="02020603050405020304" pitchFamily="18" charset="0"/>
                <a:cs typeface="Calibri" panose="020F0502020204030204" pitchFamily="34" charset="0"/>
              </a:rPr>
              <a:t>Ease of administration:</a:t>
            </a:r>
            <a:endParaRPr lang="en-NZ" sz="6000" b="1" dirty="0">
              <a:latin typeface="Calibri" panose="020F0502020204030204" pitchFamily="34" charset="0"/>
              <a:ea typeface="Times New Roman" panose="02020603050405020304" pitchFamily="18" charset="0"/>
              <a:cs typeface="Calibri" panose="020F0502020204030204" pitchFamily="34" charset="0"/>
            </a:endParaRPr>
          </a:p>
          <a:p>
            <a:pPr lvl="0" algn="l">
              <a:lnSpc>
                <a:spcPct val="120000"/>
              </a:lnSpc>
            </a:pPr>
            <a:r>
              <a:rPr lang="en-NZ" sz="6000" dirty="0">
                <a:effectLst/>
                <a:latin typeface="Calibri" panose="020F0502020204030204" pitchFamily="34" charset="0"/>
                <a:ea typeface="Times New Roman" panose="02020603050405020304" pitchFamily="18" charset="0"/>
                <a:cs typeface="Calibri" panose="020F0502020204030204" pitchFamily="34" charset="0"/>
              </a:rPr>
              <a:t>Minimise administrative burden. </a:t>
            </a:r>
            <a:endParaRPr lang="en-NZ" sz="6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a:lnSpc>
                <a:spcPct val="120000"/>
              </a:lnSpc>
            </a:pPr>
            <a:r>
              <a:rPr lang="en-NZ" sz="6000" b="1" dirty="0">
                <a:effectLst/>
                <a:latin typeface="Calibri" panose="020F0502020204030204" pitchFamily="34" charset="0"/>
                <a:ea typeface="Times New Roman" panose="02020603050405020304" pitchFamily="18" charset="0"/>
                <a:cs typeface="Calibri" panose="020F0502020204030204" pitchFamily="34" charset="0"/>
              </a:rPr>
              <a:t>Enabling integrated planning and operation:</a:t>
            </a:r>
            <a:endParaRPr lang="en-NZ" sz="6000" b="1" dirty="0">
              <a:latin typeface="Calibri" panose="020F0502020204030204" pitchFamily="34" charset="0"/>
              <a:ea typeface="Times New Roman" panose="02020603050405020304" pitchFamily="18" charset="0"/>
              <a:cs typeface="Calibri" panose="020F0502020204030204" pitchFamily="34" charset="0"/>
            </a:endParaRPr>
          </a:p>
          <a:p>
            <a:pPr lvl="0" algn="l">
              <a:lnSpc>
                <a:spcPct val="120000"/>
              </a:lnSpc>
            </a:pPr>
            <a:r>
              <a:rPr lang="en-NZ" sz="6000" dirty="0">
                <a:effectLst/>
                <a:latin typeface="Calibri" panose="020F0502020204030204" pitchFamily="34" charset="0"/>
                <a:ea typeface="Times New Roman" panose="02020603050405020304" pitchFamily="18" charset="0"/>
                <a:cs typeface="Calibri" panose="020F0502020204030204" pitchFamily="34" charset="0"/>
              </a:rPr>
              <a:t>Avoids barriers and creates opportunities for integrated planning and delivery of the network.</a:t>
            </a:r>
          </a:p>
          <a:p>
            <a:pPr lvl="0" algn="l">
              <a:lnSpc>
                <a:spcPct val="120000"/>
              </a:lnSpc>
            </a:pPr>
            <a:r>
              <a:rPr lang="en-NZ" sz="6000" b="1" dirty="0">
                <a:effectLst/>
                <a:latin typeface="Calibri" panose="020F0502020204030204" pitchFamily="34" charset="0"/>
                <a:ea typeface="Times New Roman" panose="02020603050405020304" pitchFamily="18" charset="0"/>
                <a:cs typeface="Calibri" panose="020F0502020204030204" pitchFamily="34" charset="0"/>
              </a:rPr>
              <a:t>Flexibility:</a:t>
            </a:r>
            <a:endParaRPr lang="en-NZ" sz="6000" b="1" dirty="0">
              <a:latin typeface="Calibri" panose="020F0502020204030204" pitchFamily="34" charset="0"/>
              <a:ea typeface="Times New Roman" panose="02020603050405020304" pitchFamily="18" charset="0"/>
              <a:cs typeface="Calibri" panose="020F0502020204030204" pitchFamily="34" charset="0"/>
            </a:endParaRPr>
          </a:p>
          <a:p>
            <a:pPr lvl="0" algn="l">
              <a:lnSpc>
                <a:spcPct val="120000"/>
              </a:lnSpc>
            </a:pPr>
            <a:r>
              <a:rPr lang="en-NZ" sz="6000" dirty="0">
                <a:effectLst/>
                <a:latin typeface="Calibri" panose="020F0502020204030204" pitchFamily="34" charset="0"/>
                <a:ea typeface="Times New Roman" panose="02020603050405020304" pitchFamily="18" charset="0"/>
                <a:cs typeface="Calibri" panose="020F0502020204030204" pitchFamily="34" charset="0"/>
              </a:rPr>
              <a:t>Enables the reallocation of funds between services during an LTP.</a:t>
            </a:r>
            <a:endParaRPr lang="en-NZ" sz="6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a:lnSpc>
                <a:spcPct val="120000"/>
              </a:lnSpc>
            </a:pPr>
            <a:r>
              <a:rPr lang="en-NZ" sz="6000" b="1" dirty="0">
                <a:effectLst/>
                <a:latin typeface="Calibri" panose="020F0502020204030204" pitchFamily="34" charset="0"/>
                <a:ea typeface="Times New Roman" panose="02020603050405020304" pitchFamily="18" charset="0"/>
                <a:cs typeface="Calibri" panose="020F0502020204030204" pitchFamily="34" charset="0"/>
              </a:rPr>
              <a:t>Infrastructure enabled: </a:t>
            </a:r>
          </a:p>
          <a:p>
            <a:pPr lvl="0" algn="l">
              <a:lnSpc>
                <a:spcPct val="120000"/>
              </a:lnSpc>
            </a:pPr>
            <a:r>
              <a:rPr lang="en-NZ" sz="6000" dirty="0">
                <a:effectLst/>
                <a:latin typeface="Calibri" panose="020F0502020204030204" pitchFamily="34" charset="0"/>
                <a:ea typeface="Times New Roman" panose="02020603050405020304" pitchFamily="18" charset="0"/>
                <a:cs typeface="Calibri" panose="020F0502020204030204" pitchFamily="34" charset="0"/>
              </a:rPr>
              <a:t>Could accommodate funding infrastructure in the future.</a:t>
            </a:r>
            <a:endParaRPr lang="en-NZ" sz="6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NZ" dirty="0"/>
          </a:p>
        </p:txBody>
      </p:sp>
    </p:spTree>
    <p:extLst>
      <p:ext uri="{BB962C8B-B14F-4D97-AF65-F5344CB8AC3E}">
        <p14:creationId xmlns:p14="http://schemas.microsoft.com/office/powerpoint/2010/main" val="105600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87CAF2-1542-2C1E-38E5-F8CBEA993AA3}"/>
              </a:ext>
            </a:extLst>
          </p:cNvPr>
          <p:cNvSpPr>
            <a:spLocks noGrp="1"/>
          </p:cNvSpPr>
          <p:nvPr>
            <p:ph type="title"/>
          </p:nvPr>
        </p:nvSpPr>
        <p:spPr/>
        <p:txBody>
          <a:bodyPr>
            <a:normAutofit fontScale="90000"/>
          </a:bodyPr>
          <a:lstStyle/>
          <a:p>
            <a:r>
              <a:rPr lang="en-NZ" dirty="0"/>
              <a:t>Benefits range from very local, immediate and individual to global, public and inter-generational</a:t>
            </a:r>
          </a:p>
        </p:txBody>
      </p:sp>
      <p:pic>
        <p:nvPicPr>
          <p:cNvPr id="2" name="Content Placeholder 3">
            <a:extLst>
              <a:ext uri="{FF2B5EF4-FFF2-40B4-BE49-F238E27FC236}">
                <a16:creationId xmlns:a16="http://schemas.microsoft.com/office/drawing/2014/main" id="{87FC7A8E-9EEC-B698-667A-0C5F8FD783B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1120" y="1824931"/>
            <a:ext cx="9509760" cy="4281288"/>
          </a:xfrm>
          <a:prstGeom prst="rect">
            <a:avLst/>
          </a:prstGeom>
          <a:noFill/>
        </p:spPr>
      </p:pic>
    </p:spTree>
    <p:extLst>
      <p:ext uri="{BB962C8B-B14F-4D97-AF65-F5344CB8AC3E}">
        <p14:creationId xmlns:p14="http://schemas.microsoft.com/office/powerpoint/2010/main" val="216417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87CAF2-1542-2C1E-38E5-F8CBEA993AA3}"/>
              </a:ext>
            </a:extLst>
          </p:cNvPr>
          <p:cNvSpPr>
            <a:spLocks noGrp="1"/>
          </p:cNvSpPr>
          <p:nvPr>
            <p:ph type="title"/>
          </p:nvPr>
        </p:nvSpPr>
        <p:spPr/>
        <p:txBody>
          <a:bodyPr/>
          <a:lstStyle/>
          <a:p>
            <a:r>
              <a:rPr lang="en-NZ" dirty="0"/>
              <a:t>Assumptions across all options</a:t>
            </a:r>
          </a:p>
        </p:txBody>
      </p:sp>
      <p:sp>
        <p:nvSpPr>
          <p:cNvPr id="2" name="Content Placeholder 2">
            <a:extLst>
              <a:ext uri="{FF2B5EF4-FFF2-40B4-BE49-F238E27FC236}">
                <a16:creationId xmlns:a16="http://schemas.microsoft.com/office/drawing/2014/main" id="{7094B798-F797-19E0-5495-8ABC57E7EE49}"/>
              </a:ext>
            </a:extLst>
          </p:cNvPr>
          <p:cNvSpPr txBox="1">
            <a:spLocks/>
          </p:cNvSpPr>
          <p:nvPr/>
        </p:nvSpPr>
        <p:spPr>
          <a:xfrm>
            <a:off x="838200" y="1683838"/>
            <a:ext cx="9509760" cy="4127627"/>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NZ" dirty="0"/>
              <a:t>All numbers are per annum, indicative &amp; conservatively high – there is around $3m net of LCLR funding in Year 2 (this would be close to a third on top of our continuous programme) </a:t>
            </a:r>
          </a:p>
          <a:p>
            <a:pPr>
              <a:lnSpc>
                <a:spcPct val="120000"/>
              </a:lnSpc>
            </a:pPr>
            <a:r>
              <a:rPr lang="en-NZ" dirty="0"/>
              <a:t>Direct access is walking distance ~800m</a:t>
            </a:r>
          </a:p>
          <a:p>
            <a:pPr>
              <a:lnSpc>
                <a:spcPct val="120000"/>
              </a:lnSpc>
            </a:pPr>
            <a:r>
              <a:rPr lang="en-NZ" dirty="0"/>
              <a:t>Indirect access is bike/scoot/drive to connect ~5km</a:t>
            </a:r>
          </a:p>
          <a:p>
            <a:pPr>
              <a:lnSpc>
                <a:spcPct val="120000"/>
              </a:lnSpc>
            </a:pPr>
            <a:r>
              <a:rPr lang="en-NZ" dirty="0"/>
              <a:t>The ‘Metro area’ is the area covered by the Metro Spatial Plan Transport Programme Business Case.</a:t>
            </a:r>
          </a:p>
          <a:p>
            <a:pPr>
              <a:lnSpc>
                <a:spcPct val="120000"/>
              </a:lnSpc>
            </a:pPr>
            <a:r>
              <a:rPr lang="en-NZ" dirty="0"/>
              <a:t>PT IS ALREADY RATED IN SOME WAY BY THE DISTRICT – SO UNDER THE CURRENT MODEL WAIKATO DISTRICT WILL BE RATING IN LINE WITH THE COSTS SET OUT IN OUR MODEL. </a:t>
            </a:r>
          </a:p>
          <a:p>
            <a:pPr>
              <a:lnSpc>
                <a:spcPct val="120000"/>
              </a:lnSpc>
            </a:pPr>
            <a:r>
              <a:rPr lang="en-NZ" dirty="0"/>
              <a:t>This is a more transparent approach as the rating for PT will be identified in the Regional Council bill. </a:t>
            </a:r>
          </a:p>
        </p:txBody>
      </p:sp>
    </p:spTree>
    <p:extLst>
      <p:ext uri="{BB962C8B-B14F-4D97-AF65-F5344CB8AC3E}">
        <p14:creationId xmlns:p14="http://schemas.microsoft.com/office/powerpoint/2010/main" val="159534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C7E61-D465-A6CF-70F1-96DE343351DC}"/>
              </a:ext>
            </a:extLst>
          </p:cNvPr>
          <p:cNvSpPr>
            <a:spLocks noGrp="1"/>
          </p:cNvSpPr>
          <p:nvPr>
            <p:ph sz="half" idx="1"/>
          </p:nvPr>
        </p:nvSpPr>
        <p:spPr/>
        <p:txBody>
          <a:bodyPr/>
          <a:lstStyle/>
          <a:p>
            <a:r>
              <a:rPr lang="en-US" dirty="0"/>
              <a:t>Cost allocation undertaken by routes</a:t>
            </a:r>
          </a:p>
          <a:p>
            <a:r>
              <a:rPr lang="en-US" dirty="0"/>
              <a:t>Allocating those costs to the areas served</a:t>
            </a:r>
          </a:p>
          <a:p>
            <a:r>
              <a:rPr lang="en-NZ" dirty="0"/>
              <a:t>Costs are allocated by district and level of service</a:t>
            </a:r>
          </a:p>
        </p:txBody>
      </p:sp>
      <p:sp>
        <p:nvSpPr>
          <p:cNvPr id="2" name="Title 1">
            <a:extLst>
              <a:ext uri="{FF2B5EF4-FFF2-40B4-BE49-F238E27FC236}">
                <a16:creationId xmlns:a16="http://schemas.microsoft.com/office/drawing/2014/main" id="{5F52EFB0-EE94-7FEB-9104-BBF400D8E563}"/>
              </a:ext>
            </a:extLst>
          </p:cNvPr>
          <p:cNvSpPr>
            <a:spLocks noGrp="1"/>
          </p:cNvSpPr>
          <p:nvPr>
            <p:ph type="title"/>
          </p:nvPr>
        </p:nvSpPr>
        <p:spPr/>
        <p:txBody>
          <a:bodyPr/>
          <a:lstStyle/>
          <a:p>
            <a:r>
              <a:rPr lang="en-US" dirty="0"/>
              <a:t>Option 1 –  Step 1: Cost Allocation</a:t>
            </a:r>
            <a:endParaRPr lang="en-NZ" dirty="0"/>
          </a:p>
        </p:txBody>
      </p:sp>
      <p:pic>
        <p:nvPicPr>
          <p:cNvPr id="5" name="Picture 4">
            <a:extLst>
              <a:ext uri="{FF2B5EF4-FFF2-40B4-BE49-F238E27FC236}">
                <a16:creationId xmlns:a16="http://schemas.microsoft.com/office/drawing/2014/main" id="{F04E0B29-92B6-C83C-2EC3-E9F2BD5095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5552" y="1502537"/>
            <a:ext cx="3636530" cy="4586907"/>
          </a:xfrm>
          <a:prstGeom prst="rect">
            <a:avLst/>
          </a:prstGeom>
          <a:noFill/>
        </p:spPr>
      </p:pic>
    </p:spTree>
    <p:extLst>
      <p:ext uri="{BB962C8B-B14F-4D97-AF65-F5344CB8AC3E}">
        <p14:creationId xmlns:p14="http://schemas.microsoft.com/office/powerpoint/2010/main" val="411930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D1ACB-3C59-D3D4-731B-004834B9FBED}"/>
              </a:ext>
            </a:extLst>
          </p:cNvPr>
          <p:cNvSpPr>
            <a:spLocks noGrp="1"/>
          </p:cNvSpPr>
          <p:nvPr>
            <p:ph type="title"/>
          </p:nvPr>
        </p:nvSpPr>
        <p:spPr>
          <a:xfrm>
            <a:off x="6096000" y="654341"/>
            <a:ext cx="5699760" cy="1333850"/>
          </a:xfrm>
        </p:spPr>
        <p:txBody>
          <a:bodyPr/>
          <a:lstStyle/>
          <a:p>
            <a:r>
              <a:rPr lang="en-US" dirty="0"/>
              <a:t>Contents</a:t>
            </a:r>
            <a:endParaRPr lang="en-NZ" dirty="0"/>
          </a:p>
        </p:txBody>
      </p:sp>
      <p:sp>
        <p:nvSpPr>
          <p:cNvPr id="5" name="Text Placeholder 4">
            <a:extLst>
              <a:ext uri="{FF2B5EF4-FFF2-40B4-BE49-F238E27FC236}">
                <a16:creationId xmlns:a16="http://schemas.microsoft.com/office/drawing/2014/main" id="{DD9A3CCA-CBD5-50B1-BDD7-167DE78F07D0}"/>
              </a:ext>
            </a:extLst>
          </p:cNvPr>
          <p:cNvSpPr>
            <a:spLocks noGrp="1"/>
          </p:cNvSpPr>
          <p:nvPr>
            <p:ph type="body" idx="1"/>
          </p:nvPr>
        </p:nvSpPr>
        <p:spPr>
          <a:xfrm>
            <a:off x="6096000" y="2272914"/>
            <a:ext cx="5699760" cy="2785647"/>
          </a:xfrm>
        </p:spPr>
        <p:txBody>
          <a:bodyPr>
            <a:normAutofit fontScale="40000" lnSpcReduction="20000"/>
          </a:bodyPr>
          <a:lstStyle/>
          <a:p>
            <a:pPr marL="342900" lvl="0" indent="-342900" algn="l">
              <a:lnSpc>
                <a:spcPct val="120000"/>
              </a:lnSpc>
              <a:buFont typeface="Arial" panose="020B0604020202020204" pitchFamily="34" charset="0"/>
              <a:buChar char="•"/>
            </a:pPr>
            <a:r>
              <a:rPr lang="en-US" sz="7400" dirty="0"/>
              <a:t>Scope</a:t>
            </a:r>
          </a:p>
          <a:p>
            <a:pPr marL="342900" lvl="0" indent="-342900" algn="l">
              <a:lnSpc>
                <a:spcPct val="120000"/>
              </a:lnSpc>
              <a:buFont typeface="Arial" panose="020B0604020202020204" pitchFamily="34" charset="0"/>
              <a:buChar char="•"/>
            </a:pPr>
            <a:r>
              <a:rPr lang="en-US" sz="7400" dirty="0"/>
              <a:t>Why?</a:t>
            </a:r>
          </a:p>
          <a:p>
            <a:pPr marL="342900" lvl="0" indent="-342900" algn="l">
              <a:lnSpc>
                <a:spcPct val="120000"/>
              </a:lnSpc>
              <a:buFont typeface="Arial" panose="020B0604020202020204" pitchFamily="34" charset="0"/>
              <a:buChar char="•"/>
            </a:pPr>
            <a:r>
              <a:rPr lang="en-US" sz="7400" dirty="0"/>
              <a:t>Rating options?</a:t>
            </a:r>
          </a:p>
          <a:p>
            <a:pPr marL="342900" lvl="0" indent="-342900" algn="l">
              <a:lnSpc>
                <a:spcPct val="120000"/>
              </a:lnSpc>
              <a:buFont typeface="Arial" panose="020B0604020202020204" pitchFamily="34" charset="0"/>
              <a:buChar char="•"/>
            </a:pPr>
            <a:r>
              <a:rPr lang="en-US" sz="7400" dirty="0"/>
              <a:t>Protecting local voices in public transport.</a:t>
            </a:r>
          </a:p>
          <a:p>
            <a:pPr>
              <a:lnSpc>
                <a:spcPct val="120000"/>
              </a:lnSpc>
            </a:pPr>
            <a:endParaRPr lang="en-NZ" dirty="0"/>
          </a:p>
        </p:txBody>
      </p:sp>
      <p:pic>
        <p:nvPicPr>
          <p:cNvPr id="6" name="Picture 5">
            <a:extLst>
              <a:ext uri="{FF2B5EF4-FFF2-40B4-BE49-F238E27FC236}">
                <a16:creationId xmlns:a16="http://schemas.microsoft.com/office/drawing/2014/main" id="{69A553C0-0939-DCA7-75AE-E77D5B25CE5A}"/>
              </a:ext>
            </a:extLst>
          </p:cNvPr>
          <p:cNvPicPr>
            <a:picLocks noChangeAspect="1"/>
          </p:cNvPicPr>
          <p:nvPr/>
        </p:nvPicPr>
        <p:blipFill rotWithShape="1">
          <a:blip r:embed="rId2">
            <a:extLst>
              <a:ext uri="{28A0092B-C50C-407E-A947-70E740481C1C}">
                <a14:useLocalDpi xmlns:a14="http://schemas.microsoft.com/office/drawing/2010/main" val="0"/>
              </a:ext>
            </a:extLst>
          </a:blip>
          <a:srcRect l="16879" t="15185" r="1371"/>
          <a:stretch/>
        </p:blipFill>
        <p:spPr>
          <a:xfrm>
            <a:off x="396241" y="323480"/>
            <a:ext cx="5699759" cy="5594720"/>
          </a:xfrm>
          <a:prstGeom prst="rect">
            <a:avLst/>
          </a:prstGeom>
        </p:spPr>
      </p:pic>
    </p:spTree>
    <p:extLst>
      <p:ext uri="{BB962C8B-B14F-4D97-AF65-F5344CB8AC3E}">
        <p14:creationId xmlns:p14="http://schemas.microsoft.com/office/powerpoint/2010/main" val="1866570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C7E61-D465-A6CF-70F1-96DE343351DC}"/>
              </a:ext>
            </a:extLst>
          </p:cNvPr>
          <p:cNvSpPr>
            <a:spLocks noGrp="1"/>
          </p:cNvSpPr>
          <p:nvPr>
            <p:ph sz="half" idx="1"/>
          </p:nvPr>
        </p:nvSpPr>
        <p:spPr/>
        <p:txBody>
          <a:bodyPr/>
          <a:lstStyle/>
          <a:p>
            <a:r>
              <a:rPr lang="en-US" dirty="0"/>
              <a:t>Need to identify who benefits and therefore who pays</a:t>
            </a:r>
          </a:p>
          <a:p>
            <a:r>
              <a:rPr lang="en-US" dirty="0"/>
              <a:t>Separation between properties with access to services based on distance (800m) = direct benefit 80% of costs</a:t>
            </a:r>
          </a:p>
          <a:p>
            <a:r>
              <a:rPr lang="en-US" dirty="0"/>
              <a:t>Properties outside 5km = indirect benefit 20% of costs</a:t>
            </a:r>
          </a:p>
          <a:p>
            <a:endParaRPr lang="en-US" dirty="0"/>
          </a:p>
        </p:txBody>
      </p:sp>
      <p:sp>
        <p:nvSpPr>
          <p:cNvPr id="2" name="Title 1">
            <a:extLst>
              <a:ext uri="{FF2B5EF4-FFF2-40B4-BE49-F238E27FC236}">
                <a16:creationId xmlns:a16="http://schemas.microsoft.com/office/drawing/2014/main" id="{5F52EFB0-EE94-7FEB-9104-BBF400D8E563}"/>
              </a:ext>
            </a:extLst>
          </p:cNvPr>
          <p:cNvSpPr>
            <a:spLocks noGrp="1"/>
          </p:cNvSpPr>
          <p:nvPr>
            <p:ph type="title"/>
          </p:nvPr>
        </p:nvSpPr>
        <p:spPr/>
        <p:txBody>
          <a:bodyPr/>
          <a:lstStyle/>
          <a:p>
            <a:r>
              <a:rPr lang="en-US" dirty="0"/>
              <a:t>Option 1 –  Step 2: Benefit Allocation</a:t>
            </a:r>
            <a:endParaRPr lang="en-NZ" dirty="0"/>
          </a:p>
        </p:txBody>
      </p:sp>
      <p:pic>
        <p:nvPicPr>
          <p:cNvPr id="5" name="Picture 4">
            <a:extLst>
              <a:ext uri="{FF2B5EF4-FFF2-40B4-BE49-F238E27FC236}">
                <a16:creationId xmlns:a16="http://schemas.microsoft.com/office/drawing/2014/main" id="{F04E0B29-92B6-C83C-2EC3-E9F2BD5095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5552" y="1502537"/>
            <a:ext cx="3636530" cy="4586907"/>
          </a:xfrm>
          <a:prstGeom prst="rect">
            <a:avLst/>
          </a:prstGeom>
          <a:noFill/>
        </p:spPr>
      </p:pic>
    </p:spTree>
    <p:extLst>
      <p:ext uri="{BB962C8B-B14F-4D97-AF65-F5344CB8AC3E}">
        <p14:creationId xmlns:p14="http://schemas.microsoft.com/office/powerpoint/2010/main" val="2604988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C7E61-D465-A6CF-70F1-96DE343351DC}"/>
              </a:ext>
            </a:extLst>
          </p:cNvPr>
          <p:cNvSpPr>
            <a:spLocks noGrp="1"/>
          </p:cNvSpPr>
          <p:nvPr>
            <p:ph sz="half" idx="1"/>
          </p:nvPr>
        </p:nvSpPr>
        <p:spPr/>
        <p:txBody>
          <a:bodyPr/>
          <a:lstStyle/>
          <a:p>
            <a:r>
              <a:rPr lang="en-US" dirty="0"/>
              <a:t>Metro costs are separated from other areas</a:t>
            </a:r>
          </a:p>
          <a:p>
            <a:r>
              <a:rPr lang="en-US" dirty="0"/>
              <a:t>Cost </a:t>
            </a:r>
            <a:r>
              <a:rPr lang="en-GB" dirty="0"/>
              <a:t>is spread among all properties within the metro area</a:t>
            </a:r>
            <a:endParaRPr lang="en-NZ" dirty="0"/>
          </a:p>
        </p:txBody>
      </p:sp>
      <p:sp>
        <p:nvSpPr>
          <p:cNvPr id="2" name="Title 1">
            <a:extLst>
              <a:ext uri="{FF2B5EF4-FFF2-40B4-BE49-F238E27FC236}">
                <a16:creationId xmlns:a16="http://schemas.microsoft.com/office/drawing/2014/main" id="{5F52EFB0-EE94-7FEB-9104-BBF400D8E563}"/>
              </a:ext>
            </a:extLst>
          </p:cNvPr>
          <p:cNvSpPr>
            <a:spLocks noGrp="1"/>
          </p:cNvSpPr>
          <p:nvPr>
            <p:ph type="title"/>
          </p:nvPr>
        </p:nvSpPr>
        <p:spPr/>
        <p:txBody>
          <a:bodyPr/>
          <a:lstStyle/>
          <a:p>
            <a:r>
              <a:rPr lang="en-US" dirty="0"/>
              <a:t>Option 2 –  Step 1: Cost Allocation</a:t>
            </a:r>
            <a:endParaRPr lang="en-NZ" dirty="0"/>
          </a:p>
        </p:txBody>
      </p:sp>
      <p:pic>
        <p:nvPicPr>
          <p:cNvPr id="4" name="Picture 3">
            <a:extLst>
              <a:ext uri="{FF2B5EF4-FFF2-40B4-BE49-F238E27FC236}">
                <a16:creationId xmlns:a16="http://schemas.microsoft.com/office/drawing/2014/main" id="{56574774-E59A-2E45-9EB0-18D31DB73FC5}"/>
              </a:ext>
            </a:extLst>
          </p:cNvPr>
          <p:cNvPicPr>
            <a:picLocks noChangeAspect="1"/>
          </p:cNvPicPr>
          <p:nvPr/>
        </p:nvPicPr>
        <p:blipFill>
          <a:blip r:embed="rId2"/>
          <a:stretch>
            <a:fillRect/>
          </a:stretch>
        </p:blipFill>
        <p:spPr>
          <a:xfrm>
            <a:off x="6712527" y="1515527"/>
            <a:ext cx="3709554" cy="4613118"/>
          </a:xfrm>
          <a:prstGeom prst="rect">
            <a:avLst/>
          </a:prstGeom>
        </p:spPr>
      </p:pic>
    </p:spTree>
    <p:extLst>
      <p:ext uri="{BB962C8B-B14F-4D97-AF65-F5344CB8AC3E}">
        <p14:creationId xmlns:p14="http://schemas.microsoft.com/office/powerpoint/2010/main" val="139843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C7E61-D465-A6CF-70F1-96DE343351DC}"/>
              </a:ext>
            </a:extLst>
          </p:cNvPr>
          <p:cNvSpPr>
            <a:spLocks noGrp="1"/>
          </p:cNvSpPr>
          <p:nvPr>
            <p:ph sz="half" idx="1"/>
          </p:nvPr>
        </p:nvSpPr>
        <p:spPr/>
        <p:txBody>
          <a:bodyPr>
            <a:normAutofit/>
          </a:bodyPr>
          <a:lstStyle/>
          <a:p>
            <a:r>
              <a:rPr lang="en-US" dirty="0"/>
              <a:t>Within metro area no differentiation between properties within 5km</a:t>
            </a:r>
          </a:p>
          <a:p>
            <a:r>
              <a:rPr lang="en-US" dirty="0"/>
              <a:t>Acknowledges network benefits to all users including drivers</a:t>
            </a:r>
          </a:p>
          <a:p>
            <a:r>
              <a:rPr lang="en-US" dirty="0"/>
              <a:t>Outside metro area, 80% direct  recovery – properties within 5km, 20% indirect across district.</a:t>
            </a:r>
          </a:p>
          <a:p>
            <a:endParaRPr lang="en-US" dirty="0"/>
          </a:p>
        </p:txBody>
      </p:sp>
      <p:sp>
        <p:nvSpPr>
          <p:cNvPr id="2" name="Title 1">
            <a:extLst>
              <a:ext uri="{FF2B5EF4-FFF2-40B4-BE49-F238E27FC236}">
                <a16:creationId xmlns:a16="http://schemas.microsoft.com/office/drawing/2014/main" id="{5F52EFB0-EE94-7FEB-9104-BBF400D8E563}"/>
              </a:ext>
            </a:extLst>
          </p:cNvPr>
          <p:cNvSpPr>
            <a:spLocks noGrp="1"/>
          </p:cNvSpPr>
          <p:nvPr>
            <p:ph type="title"/>
          </p:nvPr>
        </p:nvSpPr>
        <p:spPr/>
        <p:txBody>
          <a:bodyPr/>
          <a:lstStyle/>
          <a:p>
            <a:r>
              <a:rPr lang="en-US" dirty="0"/>
              <a:t>Option 2 –  Step 2: Benefit Allocation</a:t>
            </a:r>
            <a:endParaRPr lang="en-NZ" dirty="0"/>
          </a:p>
        </p:txBody>
      </p:sp>
      <p:pic>
        <p:nvPicPr>
          <p:cNvPr id="4" name="Picture 3">
            <a:extLst>
              <a:ext uri="{FF2B5EF4-FFF2-40B4-BE49-F238E27FC236}">
                <a16:creationId xmlns:a16="http://schemas.microsoft.com/office/drawing/2014/main" id="{48F1C9F3-5A2D-B606-7376-9877409E8BE9}"/>
              </a:ext>
            </a:extLst>
          </p:cNvPr>
          <p:cNvPicPr>
            <a:picLocks noChangeAspect="1"/>
          </p:cNvPicPr>
          <p:nvPr/>
        </p:nvPicPr>
        <p:blipFill>
          <a:blip r:embed="rId2"/>
          <a:stretch>
            <a:fillRect/>
          </a:stretch>
        </p:blipFill>
        <p:spPr>
          <a:xfrm>
            <a:off x="6712527" y="1515527"/>
            <a:ext cx="3709554" cy="4613118"/>
          </a:xfrm>
          <a:prstGeom prst="rect">
            <a:avLst/>
          </a:prstGeom>
        </p:spPr>
      </p:pic>
    </p:spTree>
    <p:extLst>
      <p:ext uri="{BB962C8B-B14F-4D97-AF65-F5344CB8AC3E}">
        <p14:creationId xmlns:p14="http://schemas.microsoft.com/office/powerpoint/2010/main" val="166230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D1ACB-3C59-D3D4-731B-004834B9FBED}"/>
              </a:ext>
            </a:extLst>
          </p:cNvPr>
          <p:cNvSpPr>
            <a:spLocks noGrp="1"/>
          </p:cNvSpPr>
          <p:nvPr>
            <p:ph type="title"/>
          </p:nvPr>
        </p:nvSpPr>
        <p:spPr>
          <a:xfrm>
            <a:off x="7028328" y="1417739"/>
            <a:ext cx="4767431" cy="1333850"/>
          </a:xfrm>
        </p:spPr>
        <p:txBody>
          <a:bodyPr>
            <a:noAutofit/>
          </a:bodyPr>
          <a:lstStyle/>
          <a:p>
            <a:r>
              <a:rPr lang="en-NZ" sz="4800" dirty="0"/>
              <a:t>Option 1</a:t>
            </a:r>
          </a:p>
        </p:txBody>
      </p:sp>
      <p:sp>
        <p:nvSpPr>
          <p:cNvPr id="5" name="Text Placeholder 4">
            <a:extLst>
              <a:ext uri="{FF2B5EF4-FFF2-40B4-BE49-F238E27FC236}">
                <a16:creationId xmlns:a16="http://schemas.microsoft.com/office/drawing/2014/main" id="{DD9A3CCA-CBD5-50B1-BDD7-167DE78F07D0}"/>
              </a:ext>
            </a:extLst>
          </p:cNvPr>
          <p:cNvSpPr>
            <a:spLocks noGrp="1"/>
          </p:cNvSpPr>
          <p:nvPr>
            <p:ph type="body" idx="1"/>
          </p:nvPr>
        </p:nvSpPr>
        <p:spPr>
          <a:xfrm>
            <a:off x="7028328" y="3036312"/>
            <a:ext cx="4767432" cy="1963526"/>
          </a:xfrm>
        </p:spPr>
        <p:txBody>
          <a:bodyPr>
            <a:normAutofit lnSpcReduction="10000"/>
          </a:bodyPr>
          <a:lstStyle/>
          <a:p>
            <a:r>
              <a:rPr lang="en-NZ" sz="3200" dirty="0"/>
              <a:t>80 % targeted to areas with direct access</a:t>
            </a:r>
          </a:p>
          <a:p>
            <a:r>
              <a:rPr lang="en-NZ" sz="3200" dirty="0"/>
              <a:t>20 % targeted to areas with indirect access</a:t>
            </a:r>
          </a:p>
          <a:p>
            <a:endParaRPr lang="en-NZ" dirty="0"/>
          </a:p>
        </p:txBody>
      </p:sp>
      <p:pic>
        <p:nvPicPr>
          <p:cNvPr id="2" name="Graphic 304">
            <a:extLst>
              <a:ext uri="{FF2B5EF4-FFF2-40B4-BE49-F238E27FC236}">
                <a16:creationId xmlns:a16="http://schemas.microsoft.com/office/drawing/2014/main" id="{BB071968-61EC-E2B7-8879-5DF4824E424F}"/>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5021" r="7840"/>
          <a:stretch/>
        </p:blipFill>
        <p:spPr>
          <a:xfrm>
            <a:off x="396239" y="1084729"/>
            <a:ext cx="6632089" cy="4491317"/>
          </a:xfrm>
          <a:prstGeom prst="rect">
            <a:avLst/>
          </a:prstGeom>
        </p:spPr>
      </p:pic>
    </p:spTree>
    <p:extLst>
      <p:ext uri="{BB962C8B-B14F-4D97-AF65-F5344CB8AC3E}">
        <p14:creationId xmlns:p14="http://schemas.microsoft.com/office/powerpoint/2010/main" val="214516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D1ACB-3C59-D3D4-731B-004834B9FBED}"/>
              </a:ext>
            </a:extLst>
          </p:cNvPr>
          <p:cNvSpPr>
            <a:spLocks noGrp="1"/>
          </p:cNvSpPr>
          <p:nvPr>
            <p:ph type="title"/>
          </p:nvPr>
        </p:nvSpPr>
        <p:spPr>
          <a:xfrm>
            <a:off x="7028328" y="1417739"/>
            <a:ext cx="4767431" cy="1333850"/>
          </a:xfrm>
        </p:spPr>
        <p:txBody>
          <a:bodyPr>
            <a:noAutofit/>
          </a:bodyPr>
          <a:lstStyle/>
          <a:p>
            <a:r>
              <a:rPr lang="en-NZ" sz="4800" dirty="0"/>
              <a:t>Option 2</a:t>
            </a:r>
            <a:br>
              <a:rPr lang="en-NZ" sz="4800" dirty="0"/>
            </a:br>
            <a:r>
              <a:rPr lang="en-NZ" sz="3600" dirty="0"/>
              <a:t>(preferred)</a:t>
            </a:r>
          </a:p>
        </p:txBody>
      </p:sp>
      <p:sp>
        <p:nvSpPr>
          <p:cNvPr id="5" name="Text Placeholder 4">
            <a:extLst>
              <a:ext uri="{FF2B5EF4-FFF2-40B4-BE49-F238E27FC236}">
                <a16:creationId xmlns:a16="http://schemas.microsoft.com/office/drawing/2014/main" id="{DD9A3CCA-CBD5-50B1-BDD7-167DE78F07D0}"/>
              </a:ext>
            </a:extLst>
          </p:cNvPr>
          <p:cNvSpPr>
            <a:spLocks noGrp="1"/>
          </p:cNvSpPr>
          <p:nvPr>
            <p:ph type="body" idx="1"/>
          </p:nvPr>
        </p:nvSpPr>
        <p:spPr>
          <a:xfrm>
            <a:off x="7028328" y="3036312"/>
            <a:ext cx="4767432" cy="1963526"/>
          </a:xfrm>
        </p:spPr>
        <p:txBody>
          <a:bodyPr>
            <a:normAutofit/>
          </a:bodyPr>
          <a:lstStyle/>
          <a:p>
            <a:r>
              <a:rPr lang="en-NZ" sz="2000" dirty="0"/>
              <a:t>80 % targeted to areas with direct + indirect access (yellow areas) </a:t>
            </a:r>
          </a:p>
          <a:p>
            <a:r>
              <a:rPr lang="en-NZ" sz="2000" dirty="0"/>
              <a:t>20% regional benefit</a:t>
            </a:r>
          </a:p>
          <a:p>
            <a:r>
              <a:rPr lang="en-NZ" sz="2000" dirty="0"/>
              <a:t>Hamilton/Waikato metro-area ring-fenced. (all properties in here pay the same) </a:t>
            </a:r>
          </a:p>
          <a:p>
            <a:endParaRPr lang="en-NZ" dirty="0"/>
          </a:p>
        </p:txBody>
      </p:sp>
      <p:pic>
        <p:nvPicPr>
          <p:cNvPr id="3" name="Graphic 306">
            <a:extLst>
              <a:ext uri="{FF2B5EF4-FFF2-40B4-BE49-F238E27FC236}">
                <a16:creationId xmlns:a16="http://schemas.microsoft.com/office/drawing/2014/main" id="{59CFC9C2-0E3B-1B47-A17A-CDDA7BD859F3}"/>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5449" r="9063"/>
          <a:stretch/>
        </p:blipFill>
        <p:spPr>
          <a:xfrm>
            <a:off x="396240" y="1130899"/>
            <a:ext cx="6560372" cy="4596202"/>
          </a:xfrm>
          <a:prstGeom prst="rect">
            <a:avLst/>
          </a:prstGeom>
        </p:spPr>
      </p:pic>
    </p:spTree>
    <p:extLst>
      <p:ext uri="{BB962C8B-B14F-4D97-AF65-F5344CB8AC3E}">
        <p14:creationId xmlns:p14="http://schemas.microsoft.com/office/powerpoint/2010/main" val="1331821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87CAF2-1542-2C1E-38E5-F8CBEA993AA3}"/>
              </a:ext>
            </a:extLst>
          </p:cNvPr>
          <p:cNvSpPr>
            <a:spLocks noGrp="1"/>
          </p:cNvSpPr>
          <p:nvPr>
            <p:ph type="title"/>
          </p:nvPr>
        </p:nvSpPr>
        <p:spPr/>
        <p:txBody>
          <a:bodyPr/>
          <a:lstStyle/>
          <a:p>
            <a:r>
              <a:rPr lang="en-US" dirty="0"/>
              <a:t>How does each approach affect the rating profile?</a:t>
            </a:r>
            <a:endParaRPr lang="en-NZ" dirty="0"/>
          </a:p>
        </p:txBody>
      </p:sp>
      <p:pic>
        <p:nvPicPr>
          <p:cNvPr id="2" name="Picture 1">
            <a:extLst>
              <a:ext uri="{FF2B5EF4-FFF2-40B4-BE49-F238E27FC236}">
                <a16:creationId xmlns:a16="http://schemas.microsoft.com/office/drawing/2014/main" id="{9CAE5A63-8DE1-7B52-EE7A-E77AAE9CD7D8}"/>
              </a:ext>
            </a:extLst>
          </p:cNvPr>
          <p:cNvPicPr>
            <a:picLocks noChangeAspect="1"/>
          </p:cNvPicPr>
          <p:nvPr/>
        </p:nvPicPr>
        <p:blipFill>
          <a:blip r:embed="rId3"/>
          <a:stretch>
            <a:fillRect/>
          </a:stretch>
        </p:blipFill>
        <p:spPr>
          <a:xfrm>
            <a:off x="1090997" y="1864994"/>
            <a:ext cx="7495406" cy="4237866"/>
          </a:xfrm>
          <a:prstGeom prst="rect">
            <a:avLst/>
          </a:prstGeom>
        </p:spPr>
      </p:pic>
    </p:spTree>
    <p:extLst>
      <p:ext uri="{BB962C8B-B14F-4D97-AF65-F5344CB8AC3E}">
        <p14:creationId xmlns:p14="http://schemas.microsoft.com/office/powerpoint/2010/main" val="128336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EFB0-EE94-7FEB-9104-BBF400D8E563}"/>
              </a:ext>
            </a:extLst>
          </p:cNvPr>
          <p:cNvSpPr>
            <a:spLocks noGrp="1"/>
          </p:cNvSpPr>
          <p:nvPr>
            <p:ph type="title"/>
          </p:nvPr>
        </p:nvSpPr>
        <p:spPr/>
        <p:txBody>
          <a:bodyPr/>
          <a:lstStyle/>
          <a:p>
            <a:r>
              <a:rPr lang="en-US" dirty="0"/>
              <a:t>Raglan example </a:t>
            </a:r>
            <a:endParaRPr lang="en-NZ" dirty="0"/>
          </a:p>
        </p:txBody>
      </p:sp>
      <p:sp>
        <p:nvSpPr>
          <p:cNvPr id="3" name="Text Placeholder 2">
            <a:extLst>
              <a:ext uri="{FF2B5EF4-FFF2-40B4-BE49-F238E27FC236}">
                <a16:creationId xmlns:a16="http://schemas.microsoft.com/office/drawing/2014/main" id="{42BC7E61-D465-A6CF-70F1-96DE343351DC}"/>
              </a:ext>
            </a:extLst>
          </p:cNvPr>
          <p:cNvSpPr>
            <a:spLocks noGrp="1"/>
          </p:cNvSpPr>
          <p:nvPr>
            <p:ph type="body" sz="quarter" idx="13"/>
          </p:nvPr>
        </p:nvSpPr>
        <p:spPr>
          <a:xfrm>
            <a:off x="838199" y="1508166"/>
            <a:ext cx="10515599" cy="528452"/>
          </a:xfrm>
        </p:spPr>
        <p:txBody>
          <a:bodyPr/>
          <a:lstStyle/>
          <a:p>
            <a:r>
              <a:rPr lang="en-US" dirty="0"/>
              <a:t>For a property in Raglan within 800m of a Bus Stop, CV $2m</a:t>
            </a:r>
            <a:endParaRPr lang="en-NZ" dirty="0"/>
          </a:p>
        </p:txBody>
      </p:sp>
      <p:graphicFrame>
        <p:nvGraphicFramePr>
          <p:cNvPr id="7" name="Table 6">
            <a:extLst>
              <a:ext uri="{FF2B5EF4-FFF2-40B4-BE49-F238E27FC236}">
                <a16:creationId xmlns:a16="http://schemas.microsoft.com/office/drawing/2014/main" id="{941B50A2-2F24-F535-2972-644C89BBD336}"/>
              </a:ext>
            </a:extLst>
          </p:cNvPr>
          <p:cNvGraphicFramePr>
            <a:graphicFrameLocks noGrp="1"/>
          </p:cNvGraphicFramePr>
          <p:nvPr>
            <p:extLst>
              <p:ext uri="{D42A27DB-BD31-4B8C-83A1-F6EECF244321}">
                <p14:modId xmlns:p14="http://schemas.microsoft.com/office/powerpoint/2010/main" val="465146264"/>
              </p:ext>
            </p:extLst>
          </p:nvPr>
        </p:nvGraphicFramePr>
        <p:xfrm>
          <a:off x="2573019" y="2251075"/>
          <a:ext cx="7045961" cy="3162300"/>
        </p:xfrm>
        <a:graphic>
          <a:graphicData uri="http://schemas.openxmlformats.org/drawingml/2006/table">
            <a:tbl>
              <a:tblPr firstRow="1" firstCol="1" bandRow="1"/>
              <a:tblGrid>
                <a:gridCol w="2078102">
                  <a:extLst>
                    <a:ext uri="{9D8B030D-6E8A-4147-A177-3AD203B41FA5}">
                      <a16:colId xmlns:a16="http://schemas.microsoft.com/office/drawing/2014/main" val="1545776982"/>
                    </a:ext>
                  </a:extLst>
                </a:gridCol>
                <a:gridCol w="1458532">
                  <a:extLst>
                    <a:ext uri="{9D8B030D-6E8A-4147-A177-3AD203B41FA5}">
                      <a16:colId xmlns:a16="http://schemas.microsoft.com/office/drawing/2014/main" val="3884664109"/>
                    </a:ext>
                  </a:extLst>
                </a:gridCol>
                <a:gridCol w="1295636">
                  <a:extLst>
                    <a:ext uri="{9D8B030D-6E8A-4147-A177-3AD203B41FA5}">
                      <a16:colId xmlns:a16="http://schemas.microsoft.com/office/drawing/2014/main" val="3439824455"/>
                    </a:ext>
                  </a:extLst>
                </a:gridCol>
                <a:gridCol w="1578114">
                  <a:extLst>
                    <a:ext uri="{9D8B030D-6E8A-4147-A177-3AD203B41FA5}">
                      <a16:colId xmlns:a16="http://schemas.microsoft.com/office/drawing/2014/main" val="842120282"/>
                    </a:ext>
                  </a:extLst>
                </a:gridCol>
                <a:gridCol w="635577">
                  <a:extLst>
                    <a:ext uri="{9D8B030D-6E8A-4147-A177-3AD203B41FA5}">
                      <a16:colId xmlns:a16="http://schemas.microsoft.com/office/drawing/2014/main" val="2090280615"/>
                    </a:ext>
                  </a:extLst>
                </a:gridCol>
              </a:tblGrid>
              <a:tr h="180975">
                <a:tc gridSpan="5">
                  <a:txBody>
                    <a:bodyPr/>
                    <a:lstStyle/>
                    <a:p>
                      <a:pPr algn="just">
                        <a:lnSpc>
                          <a:spcPct val="107000"/>
                        </a:lnSpc>
                      </a:pP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92528489"/>
                  </a:ext>
                </a:extLst>
              </a:tr>
              <a:tr h="180975">
                <a:tc>
                  <a:txBody>
                    <a:bodyPr/>
                    <a:lstStyle/>
                    <a:p>
                      <a:pPr algn="just">
                        <a:lnSpc>
                          <a:spcPct val="107000"/>
                        </a:lnSpc>
                      </a:pPr>
                      <a:r>
                        <a:rPr lang="en-NZ"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CV/$100k</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NZ" sz="11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175630"/>
                  </a:ext>
                </a:extLst>
              </a:tr>
              <a:tr h="180975">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STATUS QUO</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OPTION 1</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OPTION 2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gridSpan="2">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 Option 1, the cost of Waikato services is spread over the TLA, this means that Raglan properties would pay the same as those in Huntly and Pokeno. Under the metro approach, services going to into Hamilton from the metro area (including Huntly, Te Kowhai, Tamahere etc are paid for through property in the Metro area. This leaves Raglan paying for more rural services along with Pokeno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hMerge="1">
                  <a:txBody>
                    <a:bodyPr/>
                    <a:lstStyle/>
                    <a:p>
                      <a:endParaRPr lang="en-NZ"/>
                    </a:p>
                  </a:txBody>
                  <a:tcPr/>
                </a:tc>
                <a:extLst>
                  <a:ext uri="{0D108BD9-81ED-4DB2-BD59-A6C34878D82A}">
                    <a16:rowId xmlns:a16="http://schemas.microsoft.com/office/drawing/2014/main" val="3949938530"/>
                  </a:ext>
                </a:extLst>
              </a:tr>
              <a:tr h="180975">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Walk up 800m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800m walk up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Within 5km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gridSpan="2" vMerge="1">
                  <a:txBody>
                    <a:bodyPr/>
                    <a:lstStyle/>
                    <a:p>
                      <a:endParaRPr lang="en-NZ"/>
                    </a:p>
                  </a:txBody>
                  <a:tcPr/>
                </a:tc>
                <a:tc hMerge="1" vMerge="1">
                  <a:txBody>
                    <a:bodyPr/>
                    <a:lstStyle/>
                    <a:p>
                      <a:endParaRPr lang="en-NZ"/>
                    </a:p>
                  </a:txBody>
                  <a:tcPr/>
                </a:tc>
                <a:extLst>
                  <a:ext uri="{0D108BD9-81ED-4DB2-BD59-A6C34878D82A}">
                    <a16:rowId xmlns:a16="http://schemas.microsoft.com/office/drawing/2014/main" val="2761058803"/>
                  </a:ext>
                </a:extLst>
              </a:tr>
              <a:tr h="781050">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UNKNOWN RATED LOCALLY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$42.35</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$3.46</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NZ"/>
                    </a:p>
                  </a:txBody>
                  <a:tcPr/>
                </a:tc>
                <a:tc hMerge="1" vMerge="1">
                  <a:txBody>
                    <a:bodyPr/>
                    <a:lstStyle/>
                    <a:p>
                      <a:endParaRPr lang="en-NZ"/>
                    </a:p>
                  </a:txBody>
                  <a:tcPr/>
                </a:tc>
                <a:extLst>
                  <a:ext uri="{0D108BD9-81ED-4DB2-BD59-A6C34878D82A}">
                    <a16:rowId xmlns:a16="http://schemas.microsoft.com/office/drawing/2014/main" val="1890736153"/>
                  </a:ext>
                </a:extLst>
              </a:tr>
              <a:tr h="180975">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vMerge="1">
                  <a:txBody>
                    <a:bodyPr/>
                    <a:lstStyle/>
                    <a:p>
                      <a:endParaRPr lang="en-NZ"/>
                    </a:p>
                  </a:txBody>
                  <a:tcPr/>
                </a:tc>
                <a:tc hMerge="1" vMerge="1">
                  <a:txBody>
                    <a:bodyPr/>
                    <a:lstStyle/>
                    <a:p>
                      <a:endParaRPr lang="en-NZ"/>
                    </a:p>
                  </a:txBody>
                  <a:tcPr/>
                </a:tc>
                <a:extLst>
                  <a:ext uri="{0D108BD9-81ED-4DB2-BD59-A6C34878D82A}">
                    <a16:rowId xmlns:a16="http://schemas.microsoft.com/office/drawing/2014/main" val="448324585"/>
                  </a:ext>
                </a:extLst>
              </a:tr>
              <a:tr h="180975">
                <a:tc gridSpan="2">
                  <a:txBody>
                    <a:bodyPr/>
                    <a:lstStyle/>
                    <a:p>
                      <a:pPr algn="just">
                        <a:lnSpc>
                          <a:spcPct val="107000"/>
                        </a:lnSpc>
                      </a:pPr>
                      <a:r>
                        <a:rPr lang="en-NZ"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a property worth $2m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NZ"/>
                    </a:p>
                  </a:txBody>
                  <a:tcPr/>
                </a:tc>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vMerge="1">
                  <a:txBody>
                    <a:bodyPr/>
                    <a:lstStyle/>
                    <a:p>
                      <a:endParaRPr lang="en-NZ"/>
                    </a:p>
                  </a:txBody>
                  <a:tcPr/>
                </a:tc>
                <a:tc hMerge="1" vMerge="1">
                  <a:txBody>
                    <a:bodyPr/>
                    <a:lstStyle/>
                    <a:p>
                      <a:endParaRPr lang="en-NZ"/>
                    </a:p>
                  </a:txBody>
                  <a:tcPr/>
                </a:tc>
                <a:extLst>
                  <a:ext uri="{0D108BD9-81ED-4DB2-BD59-A6C34878D82A}">
                    <a16:rowId xmlns:a16="http://schemas.microsoft.com/office/drawing/2014/main" val="932860178"/>
                  </a:ext>
                </a:extLst>
              </a:tr>
              <a:tr h="180975">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STATUS QUO</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OPTION 1</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OPTION 2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NZ"/>
                    </a:p>
                  </a:txBody>
                  <a:tcPr/>
                </a:tc>
                <a:tc hMerge="1" vMerge="1">
                  <a:txBody>
                    <a:bodyPr/>
                    <a:lstStyle/>
                    <a:p>
                      <a:endParaRPr lang="en-NZ"/>
                    </a:p>
                  </a:txBody>
                  <a:tcPr/>
                </a:tc>
                <a:extLst>
                  <a:ext uri="{0D108BD9-81ED-4DB2-BD59-A6C34878D82A}">
                    <a16:rowId xmlns:a16="http://schemas.microsoft.com/office/drawing/2014/main" val="2438561969"/>
                  </a:ext>
                </a:extLst>
              </a:tr>
              <a:tr h="180975">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Walk up 800m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800m walk up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Within 5km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gridSpan="2" vMerge="1">
                  <a:txBody>
                    <a:bodyPr/>
                    <a:lstStyle/>
                    <a:p>
                      <a:endParaRPr lang="en-NZ"/>
                    </a:p>
                  </a:txBody>
                  <a:tcPr/>
                </a:tc>
                <a:tc hMerge="1" vMerge="1">
                  <a:txBody>
                    <a:bodyPr/>
                    <a:lstStyle/>
                    <a:p>
                      <a:endParaRPr lang="en-NZ"/>
                    </a:p>
                  </a:txBody>
                  <a:tcPr/>
                </a:tc>
                <a:extLst>
                  <a:ext uri="{0D108BD9-81ED-4DB2-BD59-A6C34878D82A}">
                    <a16:rowId xmlns:a16="http://schemas.microsoft.com/office/drawing/2014/main" val="1667157427"/>
                  </a:ext>
                </a:extLst>
              </a:tr>
              <a:tr h="752475">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UNKNOWN RATED LOCALLY </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$847.02</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NZ"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$69.10</a:t>
                      </a:r>
                      <a:endParaRPr lang="en-N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NZ"/>
                    </a:p>
                  </a:txBody>
                  <a:tcPr/>
                </a:tc>
                <a:tc hMerge="1" vMerge="1">
                  <a:txBody>
                    <a:bodyPr/>
                    <a:lstStyle/>
                    <a:p>
                      <a:endParaRPr lang="en-NZ"/>
                    </a:p>
                  </a:txBody>
                  <a:tcPr/>
                </a:tc>
                <a:extLst>
                  <a:ext uri="{0D108BD9-81ED-4DB2-BD59-A6C34878D82A}">
                    <a16:rowId xmlns:a16="http://schemas.microsoft.com/office/drawing/2014/main" val="1671761422"/>
                  </a:ext>
                </a:extLst>
              </a:tr>
              <a:tr h="180975">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NZ" sz="1100">
                        <a:effectLst/>
                        <a:latin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pPr>
                      <a:r>
                        <a:rPr lang="en-NZ"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60202807"/>
                  </a:ext>
                </a:extLst>
              </a:tr>
            </a:tbl>
          </a:graphicData>
        </a:graphic>
      </p:graphicFrame>
    </p:spTree>
    <p:extLst>
      <p:ext uri="{BB962C8B-B14F-4D97-AF65-F5344CB8AC3E}">
        <p14:creationId xmlns:p14="http://schemas.microsoft.com/office/powerpoint/2010/main" val="2048526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87CAF2-1542-2C1E-38E5-F8CBEA993AA3}"/>
              </a:ext>
            </a:extLst>
          </p:cNvPr>
          <p:cNvSpPr>
            <a:spLocks noGrp="1"/>
          </p:cNvSpPr>
          <p:nvPr>
            <p:ph type="title"/>
          </p:nvPr>
        </p:nvSpPr>
        <p:spPr/>
        <p:txBody>
          <a:bodyPr/>
          <a:lstStyle/>
          <a:p>
            <a:r>
              <a:rPr lang="en-NZ" sz="4400" dirty="0"/>
              <a:t>Summary assessment of options against desired characteristics of a funding policy?</a:t>
            </a:r>
            <a:endParaRPr lang="en-NZ" dirty="0"/>
          </a:p>
        </p:txBody>
      </p:sp>
      <p:graphicFrame>
        <p:nvGraphicFramePr>
          <p:cNvPr id="3" name="Table 4">
            <a:extLst>
              <a:ext uri="{FF2B5EF4-FFF2-40B4-BE49-F238E27FC236}">
                <a16:creationId xmlns:a16="http://schemas.microsoft.com/office/drawing/2014/main" id="{A6D26E50-2ED8-5366-0F0E-AE7963044408}"/>
              </a:ext>
            </a:extLst>
          </p:cNvPr>
          <p:cNvGraphicFramePr>
            <a:graphicFrameLocks noGrp="1"/>
          </p:cNvGraphicFramePr>
          <p:nvPr>
            <p:extLst>
              <p:ext uri="{D42A27DB-BD31-4B8C-83A1-F6EECF244321}">
                <p14:modId xmlns:p14="http://schemas.microsoft.com/office/powerpoint/2010/main" val="1435262352"/>
              </p:ext>
            </p:extLst>
          </p:nvPr>
        </p:nvGraphicFramePr>
        <p:xfrm>
          <a:off x="710297" y="1866672"/>
          <a:ext cx="10919320" cy="2365539"/>
        </p:xfrm>
        <a:graphic>
          <a:graphicData uri="http://schemas.openxmlformats.org/drawingml/2006/table">
            <a:tbl>
              <a:tblPr>
                <a:tableStyleId>{073A0DAA-6AF3-43AB-8588-CEC1D06C72B9}</a:tableStyleId>
              </a:tblPr>
              <a:tblGrid>
                <a:gridCol w="1738080">
                  <a:extLst>
                    <a:ext uri="{9D8B030D-6E8A-4147-A177-3AD203B41FA5}">
                      <a16:colId xmlns:a16="http://schemas.microsoft.com/office/drawing/2014/main" val="2340131965"/>
                    </a:ext>
                  </a:extLst>
                </a:gridCol>
                <a:gridCol w="1836248">
                  <a:extLst>
                    <a:ext uri="{9D8B030D-6E8A-4147-A177-3AD203B41FA5}">
                      <a16:colId xmlns:a16="http://schemas.microsoft.com/office/drawing/2014/main" val="353154853"/>
                    </a:ext>
                  </a:extLst>
                </a:gridCol>
                <a:gridCol w="1836248">
                  <a:extLst>
                    <a:ext uri="{9D8B030D-6E8A-4147-A177-3AD203B41FA5}">
                      <a16:colId xmlns:a16="http://schemas.microsoft.com/office/drawing/2014/main" val="1977153636"/>
                    </a:ext>
                  </a:extLst>
                </a:gridCol>
                <a:gridCol w="1836248">
                  <a:extLst>
                    <a:ext uri="{9D8B030D-6E8A-4147-A177-3AD203B41FA5}">
                      <a16:colId xmlns:a16="http://schemas.microsoft.com/office/drawing/2014/main" val="996252778"/>
                    </a:ext>
                  </a:extLst>
                </a:gridCol>
                <a:gridCol w="1836248">
                  <a:extLst>
                    <a:ext uri="{9D8B030D-6E8A-4147-A177-3AD203B41FA5}">
                      <a16:colId xmlns:a16="http://schemas.microsoft.com/office/drawing/2014/main" val="3867226373"/>
                    </a:ext>
                  </a:extLst>
                </a:gridCol>
                <a:gridCol w="1836248">
                  <a:extLst>
                    <a:ext uri="{9D8B030D-6E8A-4147-A177-3AD203B41FA5}">
                      <a16:colId xmlns:a16="http://schemas.microsoft.com/office/drawing/2014/main" val="4285650921"/>
                    </a:ext>
                  </a:extLst>
                </a:gridCol>
              </a:tblGrid>
              <a:tr h="787681">
                <a:tc>
                  <a:txBody>
                    <a:bodyPr/>
                    <a:lstStyle/>
                    <a:p>
                      <a:endParaRPr lang="en-NZ"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effectLst/>
                          <a:latin typeface="Calibri" panose="020F0502020204030204" pitchFamily="34" charset="0"/>
                          <a:ea typeface="Times New Roman" panose="02020603050405020304" pitchFamily="18" charset="0"/>
                          <a:cs typeface="Calibri" panose="020F0502020204030204" pitchFamily="34" charset="0"/>
                        </a:rPr>
                        <a:t>Fairness</a:t>
                      </a:r>
                      <a:endParaRPr lang="en-NZ"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NZ" sz="1800" b="1" dirty="0"/>
                        <a:t>Ease of 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NZ" sz="1800" b="1" dirty="0"/>
                        <a:t>Enabling integration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NZ" sz="1800" b="1" dirty="0"/>
                        <a:t>Flexibility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NZ" sz="1800" b="1" dirty="0"/>
                        <a:t>Infrastructure enabled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08250643"/>
                  </a:ext>
                </a:extLst>
              </a:tr>
              <a:tr h="788929">
                <a:tc>
                  <a:txBody>
                    <a:bodyPr/>
                    <a:lstStyle/>
                    <a:p>
                      <a:r>
                        <a:rPr lang="en-NZ" sz="2000" b="1" dirty="0"/>
                        <a:t>Option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NZ" sz="2000" u="none" dirty="0"/>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dirty="0"/>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kern="1200" dirty="0">
                          <a:solidFill>
                            <a:schemeClr val="dk1"/>
                          </a:solidFill>
                          <a:latin typeface="+mn-lt"/>
                          <a:ea typeface="+mn-ea"/>
                          <a:cs typeface="+mn-cs"/>
                        </a:rPr>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dirty="0"/>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NZ" sz="2000" dirty="0"/>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692779134"/>
                  </a:ext>
                </a:extLst>
              </a:tr>
              <a:tr h="788929">
                <a:tc>
                  <a:txBody>
                    <a:bodyPr/>
                    <a:lstStyle/>
                    <a:p>
                      <a:r>
                        <a:rPr lang="en-NZ" sz="2000" b="1" dirty="0"/>
                        <a:t>Option 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dirty="0"/>
                        <a:t>High</a:t>
                      </a:r>
                    </a:p>
                    <a:p>
                      <a:pPr algn="ctr"/>
                      <a:endParaRPr lang="en-NZ"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algn="ctr"/>
                      <a:r>
                        <a:rPr lang="en-NZ" sz="2000" dirty="0"/>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NZ" sz="2000" dirty="0"/>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dirty="0"/>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dirty="0"/>
                        <a:t>High</a:t>
                      </a:r>
                    </a:p>
                    <a:p>
                      <a:pPr algn="ctr"/>
                      <a:endParaRPr lang="en-NZ"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extLst>
                  <a:ext uri="{0D108BD9-81ED-4DB2-BD59-A6C34878D82A}">
                    <a16:rowId xmlns:a16="http://schemas.microsoft.com/office/drawing/2014/main" val="961865215"/>
                  </a:ext>
                </a:extLst>
              </a:tr>
            </a:tbl>
          </a:graphicData>
        </a:graphic>
      </p:graphicFrame>
    </p:spTree>
    <p:extLst>
      <p:ext uri="{BB962C8B-B14F-4D97-AF65-F5344CB8AC3E}">
        <p14:creationId xmlns:p14="http://schemas.microsoft.com/office/powerpoint/2010/main" val="4080904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C08A-026D-F618-ABD0-6E29FC4CD837}"/>
              </a:ext>
            </a:extLst>
          </p:cNvPr>
          <p:cNvSpPr>
            <a:spLocks noGrp="1"/>
          </p:cNvSpPr>
          <p:nvPr>
            <p:ph type="title"/>
          </p:nvPr>
        </p:nvSpPr>
        <p:spPr>
          <a:xfrm>
            <a:off x="838200" y="18255"/>
            <a:ext cx="5885329" cy="1325563"/>
          </a:xfrm>
        </p:spPr>
        <p:txBody>
          <a:bodyPr/>
          <a:lstStyle/>
          <a:p>
            <a:r>
              <a:rPr lang="en-NZ" dirty="0"/>
              <a:t>The local voice</a:t>
            </a:r>
          </a:p>
        </p:txBody>
      </p:sp>
      <p:sp>
        <p:nvSpPr>
          <p:cNvPr id="3" name="Content Placeholder 2">
            <a:extLst>
              <a:ext uri="{FF2B5EF4-FFF2-40B4-BE49-F238E27FC236}">
                <a16:creationId xmlns:a16="http://schemas.microsoft.com/office/drawing/2014/main" id="{FFEBA041-7370-9CCC-BA2A-DA08E3E614A2}"/>
              </a:ext>
            </a:extLst>
          </p:cNvPr>
          <p:cNvSpPr>
            <a:spLocks noGrp="1"/>
          </p:cNvSpPr>
          <p:nvPr>
            <p:ph idx="1"/>
          </p:nvPr>
        </p:nvSpPr>
        <p:spPr>
          <a:xfrm>
            <a:off x="838200" y="1521995"/>
            <a:ext cx="5885329" cy="4362360"/>
          </a:xfrm>
        </p:spPr>
        <p:txBody>
          <a:bodyPr/>
          <a:lstStyle/>
          <a:p>
            <a:pPr marL="0" indent="0">
              <a:buNone/>
            </a:pPr>
            <a:r>
              <a:rPr lang="en-NZ" dirty="0"/>
              <a:t>How public transport investment will be decided</a:t>
            </a:r>
          </a:p>
          <a:p>
            <a:endParaRPr lang="en-NZ" dirty="0"/>
          </a:p>
        </p:txBody>
      </p:sp>
      <p:pic>
        <p:nvPicPr>
          <p:cNvPr id="5" name="Picture 4">
            <a:extLst>
              <a:ext uri="{FF2B5EF4-FFF2-40B4-BE49-F238E27FC236}">
                <a16:creationId xmlns:a16="http://schemas.microsoft.com/office/drawing/2014/main" id="{B969CF00-C44A-B5BD-39CF-DEE4402BF0D8}"/>
              </a:ext>
            </a:extLst>
          </p:cNvPr>
          <p:cNvPicPr>
            <a:picLocks noChangeAspect="1"/>
          </p:cNvPicPr>
          <p:nvPr/>
        </p:nvPicPr>
        <p:blipFill rotWithShape="1">
          <a:blip r:embed="rId2">
            <a:extLst>
              <a:ext uri="{28A0092B-C50C-407E-A947-70E740481C1C}">
                <a14:useLocalDpi xmlns:a14="http://schemas.microsoft.com/office/drawing/2010/main" val="0"/>
              </a:ext>
            </a:extLst>
          </a:blip>
          <a:srcRect l="34421" t="136" r="-111" b="-136"/>
          <a:stretch/>
        </p:blipFill>
        <p:spPr>
          <a:xfrm>
            <a:off x="6655182" y="10152"/>
            <a:ext cx="5782351"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943590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D1ACB-3C59-D3D4-731B-004834B9FBED}"/>
              </a:ext>
            </a:extLst>
          </p:cNvPr>
          <p:cNvSpPr>
            <a:spLocks noGrp="1"/>
          </p:cNvSpPr>
          <p:nvPr>
            <p:ph type="title"/>
          </p:nvPr>
        </p:nvSpPr>
        <p:spPr>
          <a:xfrm>
            <a:off x="6803161" y="1782430"/>
            <a:ext cx="5699760" cy="1333850"/>
          </a:xfrm>
        </p:spPr>
        <p:txBody>
          <a:bodyPr>
            <a:normAutofit/>
          </a:bodyPr>
          <a:lstStyle/>
          <a:p>
            <a:r>
              <a:rPr lang="en-NZ" dirty="0"/>
              <a:t>The legal basis</a:t>
            </a:r>
          </a:p>
        </p:txBody>
      </p:sp>
      <p:sp>
        <p:nvSpPr>
          <p:cNvPr id="5" name="Text Placeholder 4">
            <a:extLst>
              <a:ext uri="{FF2B5EF4-FFF2-40B4-BE49-F238E27FC236}">
                <a16:creationId xmlns:a16="http://schemas.microsoft.com/office/drawing/2014/main" id="{DD9A3CCA-CBD5-50B1-BDD7-167DE78F07D0}"/>
              </a:ext>
            </a:extLst>
          </p:cNvPr>
          <p:cNvSpPr>
            <a:spLocks noGrp="1"/>
          </p:cNvSpPr>
          <p:nvPr>
            <p:ph type="body" idx="1"/>
          </p:nvPr>
        </p:nvSpPr>
        <p:spPr>
          <a:xfrm>
            <a:off x="6803161" y="3334854"/>
            <a:ext cx="5042094" cy="1333850"/>
          </a:xfrm>
        </p:spPr>
        <p:txBody>
          <a:bodyPr>
            <a:normAutofit/>
          </a:bodyPr>
          <a:lstStyle/>
          <a:p>
            <a:r>
              <a:rPr lang="en-NZ" sz="3200" dirty="0"/>
              <a:t>Land Transport Management Act 2002 </a:t>
            </a:r>
          </a:p>
          <a:p>
            <a:endParaRPr lang="en-NZ" dirty="0"/>
          </a:p>
        </p:txBody>
      </p:sp>
      <p:sp>
        <p:nvSpPr>
          <p:cNvPr id="2" name="Text Placeholder 4">
            <a:extLst>
              <a:ext uri="{FF2B5EF4-FFF2-40B4-BE49-F238E27FC236}">
                <a16:creationId xmlns:a16="http://schemas.microsoft.com/office/drawing/2014/main" id="{91D79923-CF6D-5846-23FC-767C0C1F304F}"/>
              </a:ext>
            </a:extLst>
          </p:cNvPr>
          <p:cNvSpPr txBox="1">
            <a:spLocks/>
          </p:cNvSpPr>
          <p:nvPr/>
        </p:nvSpPr>
        <p:spPr>
          <a:xfrm>
            <a:off x="655429" y="467217"/>
            <a:ext cx="5699760" cy="6168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dirty="0"/>
              <a:t> Regional Councils and Unitary Authorities:</a:t>
            </a:r>
          </a:p>
          <a:p>
            <a:pPr marL="800100" lvl="1" indent="-342900">
              <a:buFont typeface="Arial" panose="020B0604020202020204" pitchFamily="34" charset="0"/>
              <a:buChar char="•"/>
            </a:pPr>
            <a:r>
              <a:rPr lang="en-US" dirty="0">
                <a:solidFill>
                  <a:schemeClr val="bg1"/>
                </a:solidFill>
              </a:rPr>
              <a:t>Eligible for investment from the </a:t>
            </a:r>
            <a:r>
              <a:rPr lang="en-US" b="1" dirty="0">
                <a:solidFill>
                  <a:schemeClr val="bg1"/>
                </a:solidFill>
              </a:rPr>
              <a:t>National Land Transport Fund</a:t>
            </a:r>
            <a:r>
              <a:rPr lang="en-US" dirty="0">
                <a:solidFill>
                  <a:schemeClr val="bg1"/>
                </a:solidFill>
              </a:rPr>
              <a:t>.</a:t>
            </a:r>
          </a:p>
          <a:p>
            <a:pPr marL="800100" lvl="1" indent="-342900">
              <a:buFont typeface="Arial" panose="020B0604020202020204" pitchFamily="34" charset="0"/>
              <a:buChar char="•"/>
            </a:pPr>
            <a:r>
              <a:rPr lang="en-US" dirty="0">
                <a:solidFill>
                  <a:schemeClr val="bg1"/>
                </a:solidFill>
              </a:rPr>
              <a:t>Responsible for preparing the </a:t>
            </a:r>
            <a:r>
              <a:rPr lang="en-US" b="1" dirty="0">
                <a:solidFill>
                  <a:schemeClr val="bg1"/>
                </a:solidFill>
              </a:rPr>
              <a:t>Regional Public Transport Plan</a:t>
            </a:r>
            <a:r>
              <a:rPr lang="en-US" dirty="0">
                <a:solidFill>
                  <a:schemeClr val="bg1"/>
                </a:solidFill>
              </a:rPr>
              <a:t>.</a:t>
            </a:r>
          </a:p>
          <a:p>
            <a:pPr marL="800100" lvl="1" indent="-342900">
              <a:buFont typeface="Arial" panose="020B0604020202020204" pitchFamily="34" charset="0"/>
              <a:buChar char="•"/>
            </a:pPr>
            <a:r>
              <a:rPr lang="en-US" dirty="0">
                <a:solidFill>
                  <a:schemeClr val="bg1"/>
                </a:solidFill>
              </a:rPr>
              <a:t>Responsible for </a:t>
            </a:r>
            <a:r>
              <a:rPr lang="en-US" b="1" dirty="0">
                <a:solidFill>
                  <a:schemeClr val="bg1"/>
                </a:solidFill>
              </a:rPr>
              <a:t>procuring public transport services</a:t>
            </a:r>
            <a:r>
              <a:rPr lang="en-US" dirty="0">
                <a:solidFill>
                  <a:schemeClr val="bg1"/>
                </a:solidFill>
              </a:rPr>
              <a:t>. </a:t>
            </a:r>
          </a:p>
          <a:p>
            <a:pPr marL="800100" lvl="1" indent="-342900">
              <a:buFont typeface="Arial" panose="020B0604020202020204" pitchFamily="34" charset="0"/>
              <a:buChar char="•"/>
            </a:pPr>
            <a:r>
              <a:rPr lang="en-US" dirty="0">
                <a:solidFill>
                  <a:schemeClr val="bg1"/>
                </a:solidFill>
              </a:rPr>
              <a:t>Can </a:t>
            </a:r>
            <a:r>
              <a:rPr lang="en-US" b="1" dirty="0">
                <a:solidFill>
                  <a:schemeClr val="bg1"/>
                </a:solidFill>
              </a:rPr>
              <a:t>own public transport assets</a:t>
            </a:r>
            <a:r>
              <a:rPr lang="en-US" dirty="0">
                <a:solidFill>
                  <a:schemeClr val="bg1"/>
                </a:solidFill>
              </a:rPr>
              <a:t>.</a:t>
            </a:r>
          </a:p>
          <a:p>
            <a:pPr marL="800100" lvl="1" indent="-342900">
              <a:buFont typeface="Arial" panose="020B0604020202020204" pitchFamily="34" charset="0"/>
              <a:buChar char="•"/>
            </a:pPr>
            <a:r>
              <a:rPr lang="en-US" dirty="0">
                <a:solidFill>
                  <a:schemeClr val="bg1"/>
                </a:solidFill>
              </a:rPr>
              <a:t>Can </a:t>
            </a:r>
            <a:r>
              <a:rPr lang="en-US" b="1" dirty="0">
                <a:solidFill>
                  <a:schemeClr val="bg1"/>
                </a:solidFill>
              </a:rPr>
              <a:t>run public transport services</a:t>
            </a:r>
            <a:r>
              <a:rPr lang="en-US" dirty="0">
                <a:solidFill>
                  <a:schemeClr val="bg1"/>
                </a:solidFill>
              </a:rPr>
              <a:t>.</a:t>
            </a:r>
          </a:p>
          <a:p>
            <a:endParaRPr lang="en-NZ" dirty="0"/>
          </a:p>
          <a:p>
            <a:r>
              <a:rPr lang="en-NZ" dirty="0"/>
              <a:t>To be eligible for NLTF investment </a:t>
            </a:r>
            <a:r>
              <a:rPr lang="en-NZ" sz="1800" dirty="0"/>
              <a:t>services must be </a:t>
            </a:r>
            <a:r>
              <a:rPr lang="en-US" b="1" dirty="0"/>
              <a:t>identified in a Regional Public Transport Plan.</a:t>
            </a:r>
          </a:p>
          <a:p>
            <a:endParaRPr lang="en-NZ" dirty="0"/>
          </a:p>
        </p:txBody>
      </p:sp>
      <p:sp>
        <p:nvSpPr>
          <p:cNvPr id="3" name="TextBox 2">
            <a:extLst>
              <a:ext uri="{FF2B5EF4-FFF2-40B4-BE49-F238E27FC236}">
                <a16:creationId xmlns:a16="http://schemas.microsoft.com/office/drawing/2014/main" id="{ACDEB511-0C3E-CB2B-7E3A-FB0668301C15}"/>
              </a:ext>
            </a:extLst>
          </p:cNvPr>
          <p:cNvSpPr txBox="1"/>
          <p:nvPr/>
        </p:nvSpPr>
        <p:spPr>
          <a:xfrm>
            <a:off x="1237057" y="5282787"/>
            <a:ext cx="4536504" cy="1107996"/>
          </a:xfrm>
          <a:prstGeom prst="rect">
            <a:avLst/>
          </a:prstGeom>
          <a:noFill/>
          <a:ln w="28575">
            <a:solidFill>
              <a:srgbClr val="FF0000"/>
            </a:solidFill>
          </a:ln>
        </p:spPr>
        <p:txBody>
          <a:bodyPr wrap="square" rtlCol="0">
            <a:spAutoFit/>
          </a:bodyPr>
          <a:lstStyle/>
          <a:p>
            <a:pPr algn="ctr"/>
            <a:r>
              <a:rPr lang="en-US" sz="2400" b="1" dirty="0"/>
              <a:t>Having a role in deciding what is in the RPTP is critical.</a:t>
            </a:r>
            <a:endParaRPr lang="en-NZ" sz="2400" b="1" dirty="0"/>
          </a:p>
          <a:p>
            <a:endParaRPr lang="en-NZ" dirty="0"/>
          </a:p>
        </p:txBody>
      </p:sp>
    </p:spTree>
    <p:extLst>
      <p:ext uri="{BB962C8B-B14F-4D97-AF65-F5344CB8AC3E}">
        <p14:creationId xmlns:p14="http://schemas.microsoft.com/office/powerpoint/2010/main" val="27306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BF8F-00FB-A87A-398A-A1D025AA2376}"/>
              </a:ext>
            </a:extLst>
          </p:cNvPr>
          <p:cNvSpPr>
            <a:spLocks noGrp="1"/>
          </p:cNvSpPr>
          <p:nvPr>
            <p:ph type="title"/>
          </p:nvPr>
        </p:nvSpPr>
        <p:spPr>
          <a:xfrm>
            <a:off x="838200" y="18255"/>
            <a:ext cx="10515600" cy="1325563"/>
          </a:xfrm>
        </p:spPr>
        <p:txBody>
          <a:bodyPr/>
          <a:lstStyle/>
          <a:p>
            <a:r>
              <a:rPr lang="en-US" dirty="0"/>
              <a:t>Objective</a:t>
            </a:r>
            <a:endParaRPr lang="en-NZ" dirty="0"/>
          </a:p>
        </p:txBody>
      </p:sp>
      <p:sp>
        <p:nvSpPr>
          <p:cNvPr id="3" name="Content Placeholder 2">
            <a:extLst>
              <a:ext uri="{FF2B5EF4-FFF2-40B4-BE49-F238E27FC236}">
                <a16:creationId xmlns:a16="http://schemas.microsoft.com/office/drawing/2014/main" id="{00F4F9F6-FA0A-48B7-39D3-93E1F1BF17C0}"/>
              </a:ext>
            </a:extLst>
          </p:cNvPr>
          <p:cNvSpPr>
            <a:spLocks noGrp="1"/>
          </p:cNvSpPr>
          <p:nvPr>
            <p:ph idx="1"/>
          </p:nvPr>
        </p:nvSpPr>
        <p:spPr/>
        <p:txBody>
          <a:bodyPr/>
          <a:lstStyle/>
          <a:p>
            <a:pPr marL="45720" indent="0">
              <a:buNone/>
            </a:pPr>
            <a:r>
              <a:rPr lang="en-US" dirty="0"/>
              <a:t>To simplify and streamline the Waikato Region’s approach to public transport investment:</a:t>
            </a:r>
          </a:p>
          <a:p>
            <a:pPr lvl="1"/>
            <a:r>
              <a:rPr lang="en-US" dirty="0"/>
              <a:t>Making it easier to implement the Regional Public Transport Plan and Metro Spatial Plan Transport Programme</a:t>
            </a:r>
          </a:p>
          <a:p>
            <a:pPr lvl="1"/>
            <a:r>
              <a:rPr lang="en-US" dirty="0"/>
              <a:t>Improving integration of services.</a:t>
            </a:r>
          </a:p>
          <a:p>
            <a:pPr lvl="1"/>
            <a:r>
              <a:rPr lang="en-US" dirty="0"/>
              <a:t>Increasing flexibility.</a:t>
            </a:r>
          </a:p>
          <a:p>
            <a:pPr lvl="1"/>
            <a:r>
              <a:rPr lang="en-US" dirty="0"/>
              <a:t>Speeding up decision-making.</a:t>
            </a:r>
          </a:p>
          <a:p>
            <a:pPr lvl="1"/>
            <a:r>
              <a:rPr lang="en-US" dirty="0"/>
              <a:t>Reducing financial and contractual risks to councils. </a:t>
            </a:r>
          </a:p>
          <a:p>
            <a:endParaRPr lang="en-NZ" dirty="0"/>
          </a:p>
        </p:txBody>
      </p:sp>
    </p:spTree>
    <p:extLst>
      <p:ext uri="{BB962C8B-B14F-4D97-AF65-F5344CB8AC3E}">
        <p14:creationId xmlns:p14="http://schemas.microsoft.com/office/powerpoint/2010/main" val="263184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D1ACB-3C59-D3D4-731B-004834B9FBED}"/>
              </a:ext>
            </a:extLst>
          </p:cNvPr>
          <p:cNvSpPr>
            <a:spLocks noGrp="1"/>
          </p:cNvSpPr>
          <p:nvPr>
            <p:ph type="title"/>
          </p:nvPr>
        </p:nvSpPr>
        <p:spPr>
          <a:xfrm>
            <a:off x="6695585" y="467217"/>
            <a:ext cx="5699760" cy="1333850"/>
          </a:xfrm>
        </p:spPr>
        <p:txBody>
          <a:bodyPr>
            <a:normAutofit fontScale="90000"/>
          </a:bodyPr>
          <a:lstStyle/>
          <a:p>
            <a:r>
              <a:rPr lang="en-NZ" dirty="0"/>
              <a:t>Who decides what goes in the plan?</a:t>
            </a:r>
          </a:p>
        </p:txBody>
      </p:sp>
      <p:sp>
        <p:nvSpPr>
          <p:cNvPr id="5" name="Text Placeholder 4">
            <a:extLst>
              <a:ext uri="{FF2B5EF4-FFF2-40B4-BE49-F238E27FC236}">
                <a16:creationId xmlns:a16="http://schemas.microsoft.com/office/drawing/2014/main" id="{DD9A3CCA-CBD5-50B1-BDD7-167DE78F07D0}"/>
              </a:ext>
            </a:extLst>
          </p:cNvPr>
          <p:cNvSpPr>
            <a:spLocks noGrp="1"/>
          </p:cNvSpPr>
          <p:nvPr>
            <p:ph type="body" idx="1"/>
          </p:nvPr>
        </p:nvSpPr>
        <p:spPr>
          <a:xfrm>
            <a:off x="6803161" y="1801067"/>
            <a:ext cx="5042094" cy="4051093"/>
          </a:xfrm>
        </p:spPr>
        <p:txBody>
          <a:bodyPr>
            <a:normAutofit fontScale="55000" lnSpcReduction="20000"/>
          </a:bodyPr>
          <a:lstStyle/>
          <a:p>
            <a:r>
              <a:rPr lang="en-NZ" sz="3200" dirty="0"/>
              <a:t>WRC has delegated to:</a:t>
            </a:r>
          </a:p>
          <a:p>
            <a:endParaRPr lang="en-NZ" sz="3200" dirty="0"/>
          </a:p>
          <a:p>
            <a:r>
              <a:rPr lang="en-NZ" sz="3200" b="1" dirty="0"/>
              <a:t>Regional Transport Committee</a:t>
            </a:r>
            <a:endParaRPr lang="en-NZ" sz="3200" dirty="0"/>
          </a:p>
          <a:p>
            <a:pPr marL="285750" indent="-285750">
              <a:buFont typeface="Arial" panose="020B0604020202020204" pitchFamily="34" charset="0"/>
              <a:buChar char="•"/>
            </a:pPr>
            <a:r>
              <a:rPr lang="en-NZ" sz="3200" dirty="0"/>
              <a:t>- overall responsibility for the RPTP.</a:t>
            </a:r>
          </a:p>
          <a:p>
            <a:pPr marL="285750" indent="-285750">
              <a:buFont typeface="Arial" panose="020B0604020202020204" pitchFamily="34" charset="0"/>
              <a:buChar char="•"/>
            </a:pPr>
            <a:r>
              <a:rPr lang="en-NZ" sz="3200" dirty="0">
                <a:effectLst/>
                <a:ea typeface="Calibri" panose="020F0502020204030204" pitchFamily="34" charset="0"/>
                <a:cs typeface="Arial" panose="020B0604020202020204" pitchFamily="34" charset="0"/>
              </a:rPr>
              <a:t>- preparing, reviewing and consulting on the RPTP</a:t>
            </a:r>
          </a:p>
          <a:p>
            <a:pPr marL="285750" indent="-285750">
              <a:buFont typeface="Arial" panose="020B0604020202020204" pitchFamily="34" charset="0"/>
              <a:buChar char="•"/>
            </a:pPr>
            <a:r>
              <a:rPr lang="en-NZ" sz="3200" dirty="0">
                <a:ea typeface="Calibri" panose="020F0502020204030204" pitchFamily="34" charset="0"/>
                <a:cs typeface="Arial" panose="020B0604020202020204" pitchFamily="34" charset="0"/>
              </a:rPr>
              <a:t>- recommending </a:t>
            </a:r>
            <a:r>
              <a:rPr lang="en-NZ" sz="3200" dirty="0">
                <a:effectLst/>
                <a:ea typeface="Calibri" panose="020F0502020204030204" pitchFamily="34" charset="0"/>
                <a:cs typeface="Arial" panose="020B0604020202020204" pitchFamily="34" charset="0"/>
              </a:rPr>
              <a:t>significant changes to the RPTP to WRC.</a:t>
            </a:r>
          </a:p>
          <a:p>
            <a:pPr marL="285750" indent="-285750">
              <a:buFont typeface="Arial" panose="020B0604020202020204" pitchFamily="34" charset="0"/>
              <a:buChar char="•"/>
            </a:pPr>
            <a:endParaRPr lang="en-NZ" sz="3200" dirty="0">
              <a:effectLst/>
              <a:ea typeface="Calibri" panose="020F0502020204030204" pitchFamily="34" charset="0"/>
              <a:cs typeface="Arial" panose="020B0604020202020204" pitchFamily="34" charset="0"/>
            </a:endParaRPr>
          </a:p>
          <a:p>
            <a:r>
              <a:rPr lang="en-NZ" sz="3200" b="1" dirty="0"/>
              <a:t>Future Proof PT Subcommittee</a:t>
            </a:r>
            <a:endParaRPr lang="en-NZ" sz="3200" dirty="0"/>
          </a:p>
          <a:p>
            <a:pPr marL="285750" indent="-285750">
              <a:buFont typeface="Arial" panose="020B0604020202020204" pitchFamily="34" charset="0"/>
              <a:buChar char="•"/>
            </a:pPr>
            <a:r>
              <a:rPr lang="en-NZ" sz="3200" dirty="0"/>
              <a:t>- making non-significant change to the PT Plan.</a:t>
            </a:r>
          </a:p>
          <a:p>
            <a:pPr marL="285750" indent="-285750">
              <a:buFont typeface="Arial" panose="020B0604020202020204" pitchFamily="34" charset="0"/>
              <a:buChar char="•"/>
            </a:pPr>
            <a:r>
              <a:rPr lang="en-NZ" sz="3200" dirty="0"/>
              <a:t>- Advising the RTC on RPTP as it relates to the Future Proof sub-region.</a:t>
            </a:r>
          </a:p>
          <a:p>
            <a:endParaRPr lang="en-NZ" dirty="0"/>
          </a:p>
        </p:txBody>
      </p:sp>
      <p:sp>
        <p:nvSpPr>
          <p:cNvPr id="6" name="Arrow: Pentagon 5">
            <a:extLst>
              <a:ext uri="{FF2B5EF4-FFF2-40B4-BE49-F238E27FC236}">
                <a16:creationId xmlns:a16="http://schemas.microsoft.com/office/drawing/2014/main" id="{F28BBEF1-4DE9-C65A-15AC-7360C78570B7}"/>
              </a:ext>
            </a:extLst>
          </p:cNvPr>
          <p:cNvSpPr/>
          <p:nvPr/>
        </p:nvSpPr>
        <p:spPr>
          <a:xfrm rot="16200000">
            <a:off x="2421709" y="2218148"/>
            <a:ext cx="1872208" cy="576066"/>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Pentagon 6">
            <a:extLst>
              <a:ext uri="{FF2B5EF4-FFF2-40B4-BE49-F238E27FC236}">
                <a16:creationId xmlns:a16="http://schemas.microsoft.com/office/drawing/2014/main" id="{4C89FB90-FAF3-9A68-9D14-C75F0F07A66E}"/>
              </a:ext>
            </a:extLst>
          </p:cNvPr>
          <p:cNvSpPr/>
          <p:nvPr/>
        </p:nvSpPr>
        <p:spPr>
          <a:xfrm rot="16200000">
            <a:off x="2674650" y="2956738"/>
            <a:ext cx="3563382" cy="576064"/>
          </a:xfrm>
          <a:prstGeom prst="homePlat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Arrow: Pentagon 7">
            <a:extLst>
              <a:ext uri="{FF2B5EF4-FFF2-40B4-BE49-F238E27FC236}">
                <a16:creationId xmlns:a16="http://schemas.microsoft.com/office/drawing/2014/main" id="{90ECE59E-80C4-ADC1-0E82-3E743254D7AC}"/>
              </a:ext>
            </a:extLst>
          </p:cNvPr>
          <p:cNvSpPr/>
          <p:nvPr/>
        </p:nvSpPr>
        <p:spPr>
          <a:xfrm rot="16200000">
            <a:off x="4510854" y="2128646"/>
            <a:ext cx="1907198" cy="576064"/>
          </a:xfrm>
          <a:prstGeom prst="homePlat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Rounded Corners 8">
            <a:extLst>
              <a:ext uri="{FF2B5EF4-FFF2-40B4-BE49-F238E27FC236}">
                <a16:creationId xmlns:a16="http://schemas.microsoft.com/office/drawing/2014/main" id="{C61AE20E-915B-4301-AB5D-CBA922CB0245}"/>
              </a:ext>
            </a:extLst>
          </p:cNvPr>
          <p:cNvSpPr/>
          <p:nvPr/>
        </p:nvSpPr>
        <p:spPr>
          <a:xfrm>
            <a:off x="3937783" y="1876618"/>
            <a:ext cx="2102734" cy="11521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Waikato Regional </a:t>
            </a:r>
            <a:r>
              <a:rPr lang="en-NZ" b="1" dirty="0"/>
              <a:t>Council</a:t>
            </a:r>
          </a:p>
        </p:txBody>
      </p:sp>
      <p:sp>
        <p:nvSpPr>
          <p:cNvPr id="10" name="Rectangle: Rounded Corners 9">
            <a:extLst>
              <a:ext uri="{FF2B5EF4-FFF2-40B4-BE49-F238E27FC236}">
                <a16:creationId xmlns:a16="http://schemas.microsoft.com/office/drawing/2014/main" id="{78CDD7B0-92EB-D4B9-EC8A-C64B00283EB0}"/>
              </a:ext>
            </a:extLst>
          </p:cNvPr>
          <p:cNvSpPr/>
          <p:nvPr/>
        </p:nvSpPr>
        <p:spPr>
          <a:xfrm>
            <a:off x="2944173" y="3361893"/>
            <a:ext cx="3096344" cy="1152128"/>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Regional Transport Committee</a:t>
            </a:r>
          </a:p>
        </p:txBody>
      </p:sp>
      <p:sp>
        <p:nvSpPr>
          <p:cNvPr id="11" name="Rectangle: Rounded Corners 10">
            <a:extLst>
              <a:ext uri="{FF2B5EF4-FFF2-40B4-BE49-F238E27FC236}">
                <a16:creationId xmlns:a16="http://schemas.microsoft.com/office/drawing/2014/main" id="{55117597-698E-BC9D-6863-BF5AE31F35ED}"/>
              </a:ext>
            </a:extLst>
          </p:cNvPr>
          <p:cNvSpPr/>
          <p:nvPr/>
        </p:nvSpPr>
        <p:spPr>
          <a:xfrm>
            <a:off x="1720037" y="4839528"/>
            <a:ext cx="3159968" cy="105102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Future Proof Public Transport Subcommittee</a:t>
            </a:r>
          </a:p>
        </p:txBody>
      </p:sp>
      <p:sp>
        <p:nvSpPr>
          <p:cNvPr id="12" name="Rectangle: Rounded Corners 11">
            <a:extLst>
              <a:ext uri="{FF2B5EF4-FFF2-40B4-BE49-F238E27FC236}">
                <a16:creationId xmlns:a16="http://schemas.microsoft.com/office/drawing/2014/main" id="{1CBCECF2-8A51-9804-A367-46A3544E593F}"/>
              </a:ext>
            </a:extLst>
          </p:cNvPr>
          <p:cNvSpPr/>
          <p:nvPr/>
        </p:nvSpPr>
        <p:spPr>
          <a:xfrm>
            <a:off x="639917" y="310951"/>
            <a:ext cx="6055668" cy="115212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800" dirty="0"/>
              <a:t>Regional PT Plan</a:t>
            </a:r>
            <a:endParaRPr lang="en-NZ" sz="2800" b="1" dirty="0"/>
          </a:p>
        </p:txBody>
      </p:sp>
      <p:sp>
        <p:nvSpPr>
          <p:cNvPr id="13" name="Arrow: Pentagon 12">
            <a:extLst>
              <a:ext uri="{FF2B5EF4-FFF2-40B4-BE49-F238E27FC236}">
                <a16:creationId xmlns:a16="http://schemas.microsoft.com/office/drawing/2014/main" id="{AF07E1F0-16A8-80D5-058D-929764715BD5}"/>
              </a:ext>
            </a:extLst>
          </p:cNvPr>
          <p:cNvSpPr/>
          <p:nvPr/>
        </p:nvSpPr>
        <p:spPr>
          <a:xfrm rot="16200000">
            <a:off x="652990" y="2916768"/>
            <a:ext cx="3269451" cy="576067"/>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TextBox 13">
            <a:extLst>
              <a:ext uri="{FF2B5EF4-FFF2-40B4-BE49-F238E27FC236}">
                <a16:creationId xmlns:a16="http://schemas.microsoft.com/office/drawing/2014/main" id="{90790031-EB44-5489-DD1D-80960DD7E2F3}"/>
              </a:ext>
            </a:extLst>
          </p:cNvPr>
          <p:cNvSpPr txBox="1"/>
          <p:nvPr/>
        </p:nvSpPr>
        <p:spPr>
          <a:xfrm>
            <a:off x="423893" y="6016062"/>
            <a:ext cx="3888432" cy="369332"/>
          </a:xfrm>
          <a:prstGeom prst="rect">
            <a:avLst/>
          </a:prstGeom>
          <a:solidFill>
            <a:srgbClr val="92D050"/>
          </a:solidFill>
        </p:spPr>
        <p:txBody>
          <a:bodyPr wrap="square" rtlCol="0">
            <a:spAutoFit/>
          </a:bodyPr>
          <a:lstStyle/>
          <a:p>
            <a:r>
              <a:rPr lang="en-NZ" dirty="0"/>
              <a:t>Non-significant changes</a:t>
            </a:r>
          </a:p>
        </p:txBody>
      </p:sp>
      <p:sp>
        <p:nvSpPr>
          <p:cNvPr id="15" name="TextBox 14">
            <a:extLst>
              <a:ext uri="{FF2B5EF4-FFF2-40B4-BE49-F238E27FC236}">
                <a16:creationId xmlns:a16="http://schemas.microsoft.com/office/drawing/2014/main" id="{94B727A4-AF2A-0580-27B3-C9BA5565EF2F}"/>
              </a:ext>
            </a:extLst>
          </p:cNvPr>
          <p:cNvSpPr txBox="1"/>
          <p:nvPr/>
        </p:nvSpPr>
        <p:spPr>
          <a:xfrm>
            <a:off x="423893" y="6385394"/>
            <a:ext cx="3888432" cy="369332"/>
          </a:xfrm>
          <a:prstGeom prst="rect">
            <a:avLst/>
          </a:prstGeom>
          <a:solidFill>
            <a:schemeClr val="accent2"/>
          </a:solidFill>
        </p:spPr>
        <p:txBody>
          <a:bodyPr wrap="square" rtlCol="0">
            <a:spAutoFit/>
          </a:bodyPr>
          <a:lstStyle/>
          <a:p>
            <a:r>
              <a:rPr lang="en-NZ" dirty="0"/>
              <a:t>Plan reviews and significant  changes</a:t>
            </a:r>
          </a:p>
        </p:txBody>
      </p:sp>
    </p:spTree>
    <p:extLst>
      <p:ext uri="{BB962C8B-B14F-4D97-AF65-F5344CB8AC3E}">
        <p14:creationId xmlns:p14="http://schemas.microsoft.com/office/powerpoint/2010/main" val="4271304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C08A-026D-F618-ABD0-6E29FC4CD837}"/>
              </a:ext>
            </a:extLst>
          </p:cNvPr>
          <p:cNvSpPr>
            <a:spLocks noGrp="1"/>
          </p:cNvSpPr>
          <p:nvPr>
            <p:ph type="title"/>
          </p:nvPr>
        </p:nvSpPr>
        <p:spPr>
          <a:xfrm>
            <a:off x="838200" y="18255"/>
            <a:ext cx="5885329" cy="1325563"/>
          </a:xfrm>
        </p:spPr>
        <p:txBody>
          <a:bodyPr/>
          <a:lstStyle/>
          <a:p>
            <a:r>
              <a:rPr lang="en-GB" dirty="0"/>
              <a:t>What’s next?</a:t>
            </a:r>
            <a:endParaRPr lang="en-NZ" dirty="0"/>
          </a:p>
        </p:txBody>
      </p:sp>
      <p:pic>
        <p:nvPicPr>
          <p:cNvPr id="5" name="Picture 4">
            <a:extLst>
              <a:ext uri="{FF2B5EF4-FFF2-40B4-BE49-F238E27FC236}">
                <a16:creationId xmlns:a16="http://schemas.microsoft.com/office/drawing/2014/main" id="{B969CF00-C44A-B5BD-39CF-DEE4402BF0D8}"/>
              </a:ext>
            </a:extLst>
          </p:cNvPr>
          <p:cNvPicPr>
            <a:picLocks noChangeAspect="1"/>
          </p:cNvPicPr>
          <p:nvPr/>
        </p:nvPicPr>
        <p:blipFill rotWithShape="1">
          <a:blip r:embed="rId2">
            <a:extLst>
              <a:ext uri="{28A0092B-C50C-407E-A947-70E740481C1C}">
                <a14:useLocalDpi xmlns:a14="http://schemas.microsoft.com/office/drawing/2010/main" val="0"/>
              </a:ext>
            </a:extLst>
          </a:blip>
          <a:srcRect l="34421" t="136" r="-111" b="-136"/>
          <a:stretch/>
        </p:blipFill>
        <p:spPr>
          <a:xfrm>
            <a:off x="6655182" y="10152"/>
            <a:ext cx="5782351"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1376116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87CAF2-1542-2C1E-38E5-F8CBEA993AA3}"/>
              </a:ext>
            </a:extLst>
          </p:cNvPr>
          <p:cNvSpPr>
            <a:spLocks noGrp="1"/>
          </p:cNvSpPr>
          <p:nvPr>
            <p:ph type="title"/>
          </p:nvPr>
        </p:nvSpPr>
        <p:spPr/>
        <p:txBody>
          <a:bodyPr/>
          <a:lstStyle/>
          <a:p>
            <a:r>
              <a:rPr lang="en-NZ" dirty="0"/>
              <a:t>Some uncertainty in the short term</a:t>
            </a:r>
          </a:p>
        </p:txBody>
      </p:sp>
      <p:sp>
        <p:nvSpPr>
          <p:cNvPr id="2" name="Content Placeholder 2">
            <a:extLst>
              <a:ext uri="{FF2B5EF4-FFF2-40B4-BE49-F238E27FC236}">
                <a16:creationId xmlns:a16="http://schemas.microsoft.com/office/drawing/2014/main" id="{A6588E43-50AD-3E37-1EBD-01E2F6BA2C08}"/>
              </a:ext>
            </a:extLst>
          </p:cNvPr>
          <p:cNvSpPr txBox="1">
            <a:spLocks/>
          </p:cNvSpPr>
          <p:nvPr/>
        </p:nvSpPr>
        <p:spPr>
          <a:xfrm>
            <a:off x="838200" y="1658671"/>
            <a:ext cx="9509760" cy="41276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en-NZ" dirty="0"/>
              <a:t>Government is updating Government Policy Statement on Land Transport (to be released some time early 2024) – until then some uncertainty over:</a:t>
            </a:r>
          </a:p>
          <a:p>
            <a:pPr lvl="1"/>
            <a:r>
              <a:rPr lang="en-NZ" dirty="0"/>
              <a:t>NLTF PT Investment levels.</a:t>
            </a:r>
          </a:p>
          <a:p>
            <a:pPr lvl="1"/>
            <a:r>
              <a:rPr lang="en-NZ" dirty="0"/>
              <a:t>Criteria for NLTF investment.</a:t>
            </a:r>
          </a:p>
          <a:p>
            <a:pPr marL="457200" lvl="1" indent="0">
              <a:buNone/>
            </a:pPr>
            <a:endParaRPr lang="en-NZ" dirty="0"/>
          </a:p>
          <a:p>
            <a:pPr marL="45720" lvl="1" indent="0">
              <a:spcBef>
                <a:spcPts val="1000"/>
              </a:spcBef>
              <a:buNone/>
            </a:pPr>
            <a:r>
              <a:rPr lang="en-NZ" sz="2800" dirty="0"/>
              <a:t>This will lead to uncertainty over a large proportion of the net budget going into the LTP </a:t>
            </a:r>
          </a:p>
        </p:txBody>
      </p:sp>
    </p:spTree>
    <p:extLst>
      <p:ext uri="{BB962C8B-B14F-4D97-AF65-F5344CB8AC3E}">
        <p14:creationId xmlns:p14="http://schemas.microsoft.com/office/powerpoint/2010/main" val="1534158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87CAF2-1542-2C1E-38E5-F8CBEA993AA3}"/>
              </a:ext>
            </a:extLst>
          </p:cNvPr>
          <p:cNvSpPr>
            <a:spLocks noGrp="1"/>
          </p:cNvSpPr>
          <p:nvPr>
            <p:ph type="title"/>
          </p:nvPr>
        </p:nvSpPr>
        <p:spPr/>
        <p:txBody>
          <a:bodyPr/>
          <a:lstStyle/>
          <a:p>
            <a:r>
              <a:rPr lang="en-NZ" dirty="0"/>
              <a:t>Long Term Plan Consultations</a:t>
            </a:r>
          </a:p>
        </p:txBody>
      </p:sp>
      <p:sp>
        <p:nvSpPr>
          <p:cNvPr id="2" name="Content Placeholder 2">
            <a:extLst>
              <a:ext uri="{FF2B5EF4-FFF2-40B4-BE49-F238E27FC236}">
                <a16:creationId xmlns:a16="http://schemas.microsoft.com/office/drawing/2014/main" id="{A6588E43-50AD-3E37-1EBD-01E2F6BA2C08}"/>
              </a:ext>
            </a:extLst>
          </p:cNvPr>
          <p:cNvSpPr txBox="1">
            <a:spLocks/>
          </p:cNvSpPr>
          <p:nvPr/>
        </p:nvSpPr>
        <p:spPr>
          <a:xfrm>
            <a:off x="838200" y="1658671"/>
            <a:ext cx="9509760" cy="41276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WRC currently confirming consultation questions for LTP 2024-34:</a:t>
            </a:r>
          </a:p>
          <a:p>
            <a:pPr lvl="1"/>
            <a:r>
              <a:rPr lang="en-NZ" dirty="0"/>
              <a:t>Whether to rate for and fund PT Regionally.</a:t>
            </a:r>
          </a:p>
          <a:p>
            <a:pPr lvl="1"/>
            <a:r>
              <a:rPr lang="en-NZ" dirty="0"/>
              <a:t>Preferred option</a:t>
            </a:r>
          </a:p>
          <a:p>
            <a:r>
              <a:rPr lang="en-NZ" sz="2400" dirty="0"/>
              <a:t>TAs to signal through Long Term Plan consultation (except HCC, HDC, MPDC, TCDC:</a:t>
            </a:r>
          </a:p>
          <a:p>
            <a:pPr lvl="1"/>
            <a:r>
              <a:rPr lang="en-NZ" dirty="0"/>
              <a:t>WRC is considering taking on rating and funding PT regionally</a:t>
            </a:r>
          </a:p>
          <a:p>
            <a:pPr lvl="1"/>
            <a:r>
              <a:rPr lang="en-NZ" dirty="0"/>
              <a:t>Therefore – TA funding of PT may no longer be required.</a:t>
            </a:r>
          </a:p>
          <a:p>
            <a:pPr marL="45720" indent="0">
              <a:buNone/>
            </a:pPr>
            <a:endParaRPr lang="en-NZ" dirty="0"/>
          </a:p>
          <a:p>
            <a:pPr marL="45720" indent="0">
              <a:buNone/>
            </a:pPr>
            <a:r>
              <a:rPr lang="en-NZ" sz="2400" b="1" dirty="0"/>
              <a:t>Implementation from year 2 (2025) – allowing for more certainty of investment required and some detail to be fleshed out.</a:t>
            </a:r>
          </a:p>
        </p:txBody>
      </p:sp>
    </p:spTree>
    <p:extLst>
      <p:ext uri="{BB962C8B-B14F-4D97-AF65-F5344CB8AC3E}">
        <p14:creationId xmlns:p14="http://schemas.microsoft.com/office/powerpoint/2010/main" val="515371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ED68-BA5A-70D7-4109-0D6AD0D353B0}"/>
              </a:ext>
            </a:extLst>
          </p:cNvPr>
          <p:cNvSpPr>
            <a:spLocks noGrp="1"/>
          </p:cNvSpPr>
          <p:nvPr>
            <p:ph type="title"/>
          </p:nvPr>
        </p:nvSpPr>
        <p:spPr>
          <a:xfrm>
            <a:off x="838200" y="17928"/>
            <a:ext cx="10515600" cy="1325563"/>
          </a:xfrm>
        </p:spPr>
        <p:txBody>
          <a:bodyPr/>
          <a:lstStyle/>
          <a:p>
            <a:pPr algn="ctr"/>
            <a:r>
              <a:rPr lang="en-NZ" dirty="0"/>
              <a:t>Thank you</a:t>
            </a:r>
          </a:p>
        </p:txBody>
      </p:sp>
      <p:sp>
        <p:nvSpPr>
          <p:cNvPr id="3" name="Text Placeholder 2">
            <a:extLst>
              <a:ext uri="{FF2B5EF4-FFF2-40B4-BE49-F238E27FC236}">
                <a16:creationId xmlns:a16="http://schemas.microsoft.com/office/drawing/2014/main" id="{2C34F404-C945-E139-6386-38A81502DA2F}"/>
              </a:ext>
            </a:extLst>
          </p:cNvPr>
          <p:cNvSpPr txBox="1">
            <a:spLocks/>
          </p:cNvSpPr>
          <p:nvPr/>
        </p:nvSpPr>
        <p:spPr>
          <a:xfrm>
            <a:off x="3009826" y="2158142"/>
            <a:ext cx="6172348" cy="186857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2000" dirty="0"/>
              <a:t>Sarah Loynes, Manager Transport Policy and Programmes</a:t>
            </a:r>
          </a:p>
          <a:p>
            <a:pPr marL="0" indent="0" algn="ctr">
              <a:buNone/>
            </a:pPr>
            <a:r>
              <a:rPr lang="en-NZ" sz="2000" dirty="0"/>
              <a:t>sarah.loynes@waikatoregion.govt.nz</a:t>
            </a:r>
            <a:br>
              <a:rPr lang="en-NZ" sz="2000" dirty="0"/>
            </a:br>
            <a:br>
              <a:rPr lang="en-NZ" sz="2000" dirty="0"/>
            </a:br>
            <a:br>
              <a:rPr lang="en-NZ" sz="2000" dirty="0"/>
            </a:br>
            <a:r>
              <a:rPr lang="en-NZ" sz="2000" dirty="0"/>
              <a:t>Nigel King, Team Leader Transport Policy and Programmes</a:t>
            </a:r>
          </a:p>
          <a:p>
            <a:pPr marL="0" indent="0" algn="ctr">
              <a:buNone/>
            </a:pPr>
            <a:r>
              <a:rPr lang="en-NZ" sz="2000" dirty="0"/>
              <a:t>nigel.king@waikatoregion.govt.nz</a:t>
            </a:r>
          </a:p>
        </p:txBody>
      </p:sp>
    </p:spTree>
    <p:extLst>
      <p:ext uri="{BB962C8B-B14F-4D97-AF65-F5344CB8AC3E}">
        <p14:creationId xmlns:p14="http://schemas.microsoft.com/office/powerpoint/2010/main" val="426459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83AF756E-6B03-8F56-5297-6F97DCDD6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60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85C945-DC9D-C9CD-D897-0BA94DCD9A6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392" y="1945640"/>
            <a:ext cx="4306570" cy="2966720"/>
          </a:xfrm>
          <a:prstGeom prst="rect">
            <a:avLst/>
          </a:prstGeom>
          <a:noFill/>
        </p:spPr>
      </p:pic>
      <p:pic>
        <p:nvPicPr>
          <p:cNvPr id="11" name="Picture 10">
            <a:extLst>
              <a:ext uri="{FF2B5EF4-FFF2-40B4-BE49-F238E27FC236}">
                <a16:creationId xmlns:a16="http://schemas.microsoft.com/office/drawing/2014/main" id="{A6B9DE89-34D0-903C-9BF1-1F7A2A598E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8128" y="2075252"/>
            <a:ext cx="4243480" cy="2707496"/>
          </a:xfrm>
          <a:prstGeom prst="rect">
            <a:avLst/>
          </a:prstGeom>
        </p:spPr>
      </p:pic>
      <p:sp>
        <p:nvSpPr>
          <p:cNvPr id="12" name="TextBox 11">
            <a:extLst>
              <a:ext uri="{FF2B5EF4-FFF2-40B4-BE49-F238E27FC236}">
                <a16:creationId xmlns:a16="http://schemas.microsoft.com/office/drawing/2014/main" id="{EC2B2F22-9A8F-4883-C86A-346D191714A4}"/>
              </a:ext>
            </a:extLst>
          </p:cNvPr>
          <p:cNvSpPr txBox="1"/>
          <p:nvPr/>
        </p:nvSpPr>
        <p:spPr>
          <a:xfrm>
            <a:off x="1919536" y="1268760"/>
            <a:ext cx="2808312" cy="369332"/>
          </a:xfrm>
          <a:prstGeom prst="rect">
            <a:avLst/>
          </a:prstGeom>
          <a:noFill/>
        </p:spPr>
        <p:txBody>
          <a:bodyPr wrap="square" rtlCol="0">
            <a:spAutoFit/>
          </a:bodyPr>
          <a:lstStyle/>
          <a:p>
            <a:r>
              <a:rPr lang="en-NZ" dirty="0"/>
              <a:t>Current Waikato approach</a:t>
            </a:r>
          </a:p>
        </p:txBody>
      </p:sp>
      <p:sp>
        <p:nvSpPr>
          <p:cNvPr id="13" name="TextBox 12">
            <a:extLst>
              <a:ext uri="{FF2B5EF4-FFF2-40B4-BE49-F238E27FC236}">
                <a16:creationId xmlns:a16="http://schemas.microsoft.com/office/drawing/2014/main" id="{29CE8E50-27CA-BAF5-DFDF-46DBC14E0130}"/>
              </a:ext>
            </a:extLst>
          </p:cNvPr>
          <p:cNvSpPr txBox="1"/>
          <p:nvPr/>
        </p:nvSpPr>
        <p:spPr>
          <a:xfrm>
            <a:off x="8256240" y="1259883"/>
            <a:ext cx="2520280" cy="369332"/>
          </a:xfrm>
          <a:prstGeom prst="rect">
            <a:avLst/>
          </a:prstGeom>
          <a:noFill/>
        </p:spPr>
        <p:txBody>
          <a:bodyPr wrap="square" rtlCol="0">
            <a:spAutoFit/>
          </a:bodyPr>
          <a:lstStyle/>
          <a:p>
            <a:r>
              <a:rPr lang="en-NZ" dirty="0"/>
              <a:t>Typical NZ approach</a:t>
            </a:r>
          </a:p>
        </p:txBody>
      </p:sp>
      <p:pic>
        <p:nvPicPr>
          <p:cNvPr id="14" name="Picture 13">
            <a:extLst>
              <a:ext uri="{FF2B5EF4-FFF2-40B4-BE49-F238E27FC236}">
                <a16:creationId xmlns:a16="http://schemas.microsoft.com/office/drawing/2014/main" id="{A6A8BE5B-9B10-1209-F1C3-E6D14AE438EC}"/>
              </a:ext>
            </a:extLst>
          </p:cNvPr>
          <p:cNvPicPr>
            <a:picLocks noChangeAspect="1"/>
          </p:cNvPicPr>
          <p:nvPr/>
        </p:nvPicPr>
        <p:blipFill>
          <a:blip r:embed="rId4"/>
          <a:stretch>
            <a:fillRect/>
          </a:stretch>
        </p:blipFill>
        <p:spPr>
          <a:xfrm>
            <a:off x="3323692" y="1950003"/>
            <a:ext cx="435969" cy="304031"/>
          </a:xfrm>
          <a:prstGeom prst="rect">
            <a:avLst/>
          </a:prstGeom>
        </p:spPr>
      </p:pic>
      <p:pic>
        <p:nvPicPr>
          <p:cNvPr id="15" name="Picture 14">
            <a:extLst>
              <a:ext uri="{FF2B5EF4-FFF2-40B4-BE49-F238E27FC236}">
                <a16:creationId xmlns:a16="http://schemas.microsoft.com/office/drawing/2014/main" id="{712B588F-1630-A0DD-2A2B-B3E28C86A63D}"/>
              </a:ext>
            </a:extLst>
          </p:cNvPr>
          <p:cNvPicPr>
            <a:picLocks noChangeAspect="1"/>
          </p:cNvPicPr>
          <p:nvPr/>
        </p:nvPicPr>
        <p:blipFill>
          <a:blip r:embed="rId5"/>
          <a:stretch>
            <a:fillRect/>
          </a:stretch>
        </p:blipFill>
        <p:spPr>
          <a:xfrm>
            <a:off x="3759661" y="1971591"/>
            <a:ext cx="656736" cy="260853"/>
          </a:xfrm>
          <a:prstGeom prst="rect">
            <a:avLst/>
          </a:prstGeom>
        </p:spPr>
      </p:pic>
      <p:pic>
        <p:nvPicPr>
          <p:cNvPr id="16" name="Picture 15">
            <a:extLst>
              <a:ext uri="{FF2B5EF4-FFF2-40B4-BE49-F238E27FC236}">
                <a16:creationId xmlns:a16="http://schemas.microsoft.com/office/drawing/2014/main" id="{355357F0-1C3A-7EDF-A972-CDB9DE6CB314}"/>
              </a:ext>
            </a:extLst>
          </p:cNvPr>
          <p:cNvPicPr>
            <a:picLocks noChangeAspect="1"/>
          </p:cNvPicPr>
          <p:nvPr/>
        </p:nvPicPr>
        <p:blipFill>
          <a:blip r:embed="rId6"/>
          <a:stretch>
            <a:fillRect/>
          </a:stretch>
        </p:blipFill>
        <p:spPr>
          <a:xfrm>
            <a:off x="4422309" y="1945641"/>
            <a:ext cx="444047" cy="304032"/>
          </a:xfrm>
          <a:prstGeom prst="rect">
            <a:avLst/>
          </a:prstGeom>
        </p:spPr>
      </p:pic>
      <p:pic>
        <p:nvPicPr>
          <p:cNvPr id="17" name="Picture 16">
            <a:extLst>
              <a:ext uri="{FF2B5EF4-FFF2-40B4-BE49-F238E27FC236}">
                <a16:creationId xmlns:a16="http://schemas.microsoft.com/office/drawing/2014/main" id="{A36DF99A-D995-4F26-32C3-63FAE543B4C6}"/>
              </a:ext>
            </a:extLst>
          </p:cNvPr>
          <p:cNvPicPr>
            <a:picLocks noChangeAspect="1"/>
          </p:cNvPicPr>
          <p:nvPr/>
        </p:nvPicPr>
        <p:blipFill>
          <a:blip r:embed="rId7"/>
          <a:stretch>
            <a:fillRect/>
          </a:stretch>
        </p:blipFill>
        <p:spPr>
          <a:xfrm>
            <a:off x="3445136" y="2301854"/>
            <a:ext cx="599422" cy="119034"/>
          </a:xfrm>
          <a:prstGeom prst="rect">
            <a:avLst/>
          </a:prstGeom>
        </p:spPr>
      </p:pic>
    </p:spTree>
    <p:extLst>
      <p:ext uri="{BB962C8B-B14F-4D97-AF65-F5344CB8AC3E}">
        <p14:creationId xmlns:p14="http://schemas.microsoft.com/office/powerpoint/2010/main" val="127343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D1ACB-3C59-D3D4-731B-004834B9FBED}"/>
              </a:ext>
            </a:extLst>
          </p:cNvPr>
          <p:cNvSpPr>
            <a:spLocks noGrp="1"/>
          </p:cNvSpPr>
          <p:nvPr>
            <p:ph type="title"/>
          </p:nvPr>
        </p:nvSpPr>
        <p:spPr>
          <a:xfrm>
            <a:off x="6096000" y="1417739"/>
            <a:ext cx="5699760" cy="1333850"/>
          </a:xfrm>
        </p:spPr>
        <p:txBody>
          <a:bodyPr>
            <a:noAutofit/>
          </a:bodyPr>
          <a:lstStyle/>
          <a:p>
            <a:r>
              <a:rPr lang="en-NZ" sz="4800" dirty="0"/>
              <a:t>Areas currently rated and funded by WRC</a:t>
            </a:r>
          </a:p>
        </p:txBody>
      </p:sp>
      <p:sp>
        <p:nvSpPr>
          <p:cNvPr id="5" name="Text Placeholder 4">
            <a:extLst>
              <a:ext uri="{FF2B5EF4-FFF2-40B4-BE49-F238E27FC236}">
                <a16:creationId xmlns:a16="http://schemas.microsoft.com/office/drawing/2014/main" id="{DD9A3CCA-CBD5-50B1-BDD7-167DE78F07D0}"/>
              </a:ext>
            </a:extLst>
          </p:cNvPr>
          <p:cNvSpPr>
            <a:spLocks noGrp="1"/>
          </p:cNvSpPr>
          <p:nvPr>
            <p:ph type="body" idx="1"/>
          </p:nvPr>
        </p:nvSpPr>
        <p:spPr>
          <a:xfrm>
            <a:off x="6096000" y="3036312"/>
            <a:ext cx="5699760" cy="1963526"/>
          </a:xfrm>
        </p:spPr>
        <p:txBody>
          <a:bodyPr>
            <a:normAutofit fontScale="70000" lnSpcReduction="20000"/>
          </a:bodyPr>
          <a:lstStyle/>
          <a:p>
            <a:pPr marL="571500" indent="-571500">
              <a:buFont typeface="Arial" panose="020B0604020202020204" pitchFamily="34" charset="0"/>
              <a:buChar char="•"/>
            </a:pPr>
            <a:r>
              <a:rPr lang="en-NZ" sz="4400" dirty="0"/>
              <a:t>Hamilton City</a:t>
            </a:r>
          </a:p>
          <a:p>
            <a:pPr marL="571500" indent="-571500">
              <a:buFont typeface="Arial" panose="020B0604020202020204" pitchFamily="34" charset="0"/>
              <a:buChar char="•"/>
            </a:pPr>
            <a:r>
              <a:rPr lang="en-NZ" sz="4400" dirty="0"/>
              <a:t>Hauraki District</a:t>
            </a:r>
          </a:p>
          <a:p>
            <a:pPr marL="571500" indent="-571500">
              <a:buFont typeface="Arial" panose="020B0604020202020204" pitchFamily="34" charset="0"/>
              <a:buChar char="•"/>
            </a:pPr>
            <a:r>
              <a:rPr lang="en-NZ" sz="4400" dirty="0"/>
              <a:t>Matamata-</a:t>
            </a:r>
            <a:r>
              <a:rPr lang="en-NZ" sz="4400" dirty="0" err="1"/>
              <a:t>Piako</a:t>
            </a:r>
            <a:r>
              <a:rPr lang="en-NZ" sz="4400" dirty="0"/>
              <a:t> District</a:t>
            </a:r>
          </a:p>
          <a:p>
            <a:pPr marL="571500" indent="-571500">
              <a:buFont typeface="Arial" panose="020B0604020202020204" pitchFamily="34" charset="0"/>
              <a:buChar char="•"/>
            </a:pPr>
            <a:r>
              <a:rPr lang="en-NZ" sz="4400" dirty="0"/>
              <a:t>Thames Coromandel District</a:t>
            </a:r>
          </a:p>
          <a:p>
            <a:endParaRPr lang="en-NZ" dirty="0"/>
          </a:p>
        </p:txBody>
      </p:sp>
      <p:pic>
        <p:nvPicPr>
          <p:cNvPr id="6" name="Picture 5">
            <a:extLst>
              <a:ext uri="{FF2B5EF4-FFF2-40B4-BE49-F238E27FC236}">
                <a16:creationId xmlns:a16="http://schemas.microsoft.com/office/drawing/2014/main" id="{69A553C0-0939-DCA7-75AE-E77D5B25CE5A}"/>
              </a:ext>
            </a:extLst>
          </p:cNvPr>
          <p:cNvPicPr>
            <a:picLocks noChangeAspect="1"/>
          </p:cNvPicPr>
          <p:nvPr/>
        </p:nvPicPr>
        <p:blipFill>
          <a:blip r:embed="rId3">
            <a:extLst>
              <a:ext uri="{28A0092B-C50C-407E-A947-70E740481C1C}">
                <a14:useLocalDpi xmlns:a14="http://schemas.microsoft.com/office/drawing/2010/main" val="0"/>
              </a:ext>
            </a:extLst>
          </a:blip>
          <a:srcRect t="3413" b="3413"/>
          <a:stretch/>
        </p:blipFill>
        <p:spPr>
          <a:xfrm>
            <a:off x="228599" y="-1"/>
            <a:ext cx="5520267" cy="6858000"/>
          </a:xfrm>
          <a:prstGeom prst="rect">
            <a:avLst/>
          </a:prstGeom>
        </p:spPr>
      </p:pic>
    </p:spTree>
    <p:extLst>
      <p:ext uri="{BB962C8B-B14F-4D97-AF65-F5344CB8AC3E}">
        <p14:creationId xmlns:p14="http://schemas.microsoft.com/office/powerpoint/2010/main" val="375269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4038-E9D0-E35D-ED32-2EF0A43AD567}"/>
              </a:ext>
            </a:extLst>
          </p:cNvPr>
          <p:cNvSpPr txBox="1">
            <a:spLocks/>
          </p:cNvSpPr>
          <p:nvPr/>
        </p:nvSpPr>
        <p:spPr>
          <a:xfrm>
            <a:off x="1341120" y="467360"/>
            <a:ext cx="9509760" cy="1233424"/>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solidFill>
                  <a:schemeClr val="tx1"/>
                </a:solidFill>
              </a:rPr>
              <a:t>We’re looking at the ‘local share’ of net cost</a:t>
            </a:r>
          </a:p>
        </p:txBody>
      </p:sp>
      <p:sp>
        <p:nvSpPr>
          <p:cNvPr id="3" name="Content Placeholder 2">
            <a:extLst>
              <a:ext uri="{FF2B5EF4-FFF2-40B4-BE49-F238E27FC236}">
                <a16:creationId xmlns:a16="http://schemas.microsoft.com/office/drawing/2014/main" id="{2157EA90-8C27-5441-5BB7-C572FACCFCB0}"/>
              </a:ext>
            </a:extLst>
          </p:cNvPr>
          <p:cNvSpPr txBox="1">
            <a:spLocks/>
          </p:cNvSpPr>
          <p:nvPr/>
        </p:nvSpPr>
        <p:spPr>
          <a:xfrm>
            <a:off x="1341120" y="1901952"/>
            <a:ext cx="9509760" cy="41276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rgbClr val="C00000"/>
              </a:solidFill>
            </a:endParaRPr>
          </a:p>
          <a:p>
            <a:pPr marL="45720" indent="0">
              <a:buFont typeface="Arial" panose="020B0604020202020204" pitchFamily="34" charset="0"/>
              <a:buNone/>
            </a:pPr>
            <a:endParaRPr lang="en-US" dirty="0">
              <a:solidFill>
                <a:srgbClr val="C00000"/>
              </a:solidFill>
            </a:endParaRPr>
          </a:p>
        </p:txBody>
      </p:sp>
      <p:graphicFrame>
        <p:nvGraphicFramePr>
          <p:cNvPr id="4" name="Diagram 3">
            <a:extLst>
              <a:ext uri="{FF2B5EF4-FFF2-40B4-BE49-F238E27FC236}">
                <a16:creationId xmlns:a16="http://schemas.microsoft.com/office/drawing/2014/main" id="{87566FEE-0D81-4793-09FA-00C9D9D801EE}"/>
              </a:ext>
            </a:extLst>
          </p:cNvPr>
          <p:cNvGraphicFramePr/>
          <p:nvPr>
            <p:extLst>
              <p:ext uri="{D42A27DB-BD31-4B8C-83A1-F6EECF244321}">
                <p14:modId xmlns:p14="http://schemas.microsoft.com/office/powerpoint/2010/main" val="1823908631"/>
              </p:ext>
            </p:extLst>
          </p:nvPr>
        </p:nvGraphicFramePr>
        <p:xfrm>
          <a:off x="2999656" y="2492896"/>
          <a:ext cx="5870576" cy="3241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11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C08A-026D-F618-ABD0-6E29FC4CD837}"/>
              </a:ext>
            </a:extLst>
          </p:cNvPr>
          <p:cNvSpPr>
            <a:spLocks noGrp="1"/>
          </p:cNvSpPr>
          <p:nvPr>
            <p:ph type="title"/>
          </p:nvPr>
        </p:nvSpPr>
        <p:spPr/>
        <p:txBody>
          <a:bodyPr/>
          <a:lstStyle/>
          <a:p>
            <a:r>
              <a:rPr lang="en-GB" dirty="0"/>
              <a:t>Why?</a:t>
            </a:r>
            <a:endParaRPr lang="en-NZ" dirty="0"/>
          </a:p>
        </p:txBody>
      </p:sp>
      <p:sp>
        <p:nvSpPr>
          <p:cNvPr id="4" name="Text Placeholder 3">
            <a:extLst>
              <a:ext uri="{FF2B5EF4-FFF2-40B4-BE49-F238E27FC236}">
                <a16:creationId xmlns:a16="http://schemas.microsoft.com/office/drawing/2014/main" id="{7ABCB388-7BAC-36F2-AEB9-B9C22BA5A89F}"/>
              </a:ext>
            </a:extLst>
          </p:cNvPr>
          <p:cNvSpPr>
            <a:spLocks noGrp="1"/>
          </p:cNvSpPr>
          <p:nvPr>
            <p:ph type="body" idx="1"/>
          </p:nvPr>
        </p:nvSpPr>
        <p:spPr/>
        <p:txBody>
          <a:bodyPr/>
          <a:lstStyle/>
          <a:p>
            <a:r>
              <a:rPr lang="en-US" dirty="0"/>
              <a:t>Take you through some examples</a:t>
            </a:r>
            <a:endParaRPr lang="en-NZ" dirty="0"/>
          </a:p>
        </p:txBody>
      </p:sp>
    </p:spTree>
    <p:extLst>
      <p:ext uri="{BB962C8B-B14F-4D97-AF65-F5344CB8AC3E}">
        <p14:creationId xmlns:p14="http://schemas.microsoft.com/office/powerpoint/2010/main" val="276965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D1ACB-3C59-D3D4-731B-004834B9FBED}"/>
              </a:ext>
            </a:extLst>
          </p:cNvPr>
          <p:cNvSpPr>
            <a:spLocks noGrp="1"/>
          </p:cNvSpPr>
          <p:nvPr>
            <p:ph type="title"/>
          </p:nvPr>
        </p:nvSpPr>
        <p:spPr>
          <a:xfrm>
            <a:off x="6803161" y="2790072"/>
            <a:ext cx="5699760" cy="1333850"/>
          </a:xfrm>
        </p:spPr>
        <p:txBody>
          <a:bodyPr/>
          <a:lstStyle/>
          <a:p>
            <a:r>
              <a:rPr lang="en-US" dirty="0"/>
              <a:t>Case Study</a:t>
            </a:r>
            <a:endParaRPr lang="en-NZ" dirty="0"/>
          </a:p>
        </p:txBody>
      </p:sp>
      <p:sp>
        <p:nvSpPr>
          <p:cNvPr id="5" name="Text Placeholder 4">
            <a:extLst>
              <a:ext uri="{FF2B5EF4-FFF2-40B4-BE49-F238E27FC236}">
                <a16:creationId xmlns:a16="http://schemas.microsoft.com/office/drawing/2014/main" id="{DD9A3CCA-CBD5-50B1-BDD7-167DE78F07D0}"/>
              </a:ext>
            </a:extLst>
          </p:cNvPr>
          <p:cNvSpPr>
            <a:spLocks noGrp="1"/>
          </p:cNvSpPr>
          <p:nvPr>
            <p:ph type="body" idx="1"/>
          </p:nvPr>
        </p:nvSpPr>
        <p:spPr>
          <a:xfrm>
            <a:off x="6803161" y="4408645"/>
            <a:ext cx="5699760" cy="1156085"/>
          </a:xfrm>
        </p:spPr>
        <p:txBody>
          <a:bodyPr>
            <a:normAutofit fontScale="40000" lnSpcReduction="20000"/>
          </a:bodyPr>
          <a:lstStyle/>
          <a:p>
            <a:r>
              <a:rPr lang="en-NZ" sz="6000" dirty="0"/>
              <a:t>Te </a:t>
            </a:r>
            <a:r>
              <a:rPr lang="en-NZ" sz="6000" dirty="0" err="1"/>
              <a:t>Kūiti</a:t>
            </a:r>
            <a:r>
              <a:rPr lang="en-NZ" sz="6000" dirty="0"/>
              <a:t> Connector</a:t>
            </a:r>
          </a:p>
          <a:p>
            <a:r>
              <a:rPr lang="en-NZ" sz="6000" dirty="0"/>
              <a:t>1 daily return service</a:t>
            </a:r>
          </a:p>
          <a:p>
            <a:r>
              <a:rPr lang="en-NZ" sz="6000" dirty="0"/>
              <a:t>8 x funding partners</a:t>
            </a:r>
          </a:p>
          <a:p>
            <a:endParaRPr lang="en-NZ" dirty="0"/>
          </a:p>
        </p:txBody>
      </p:sp>
      <p:pic>
        <p:nvPicPr>
          <p:cNvPr id="7" name="Content Placeholder 4">
            <a:extLst>
              <a:ext uri="{FF2B5EF4-FFF2-40B4-BE49-F238E27FC236}">
                <a16:creationId xmlns:a16="http://schemas.microsoft.com/office/drawing/2014/main" id="{B753F5CA-CD79-1E50-86AF-B25D9DC80B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7336" y="980728"/>
            <a:ext cx="2597345" cy="5486400"/>
          </a:xfrm>
          <a:prstGeom prst="rect">
            <a:avLst/>
          </a:prstGeom>
        </p:spPr>
      </p:pic>
      <p:pic>
        <p:nvPicPr>
          <p:cNvPr id="8" name="Picture 2" descr="Waitomo District Council - Main Local Government">
            <a:extLst>
              <a:ext uri="{FF2B5EF4-FFF2-40B4-BE49-F238E27FC236}">
                <a16:creationId xmlns:a16="http://schemas.microsoft.com/office/drawing/2014/main" id="{E3B71077-393A-3013-59AE-72CB8220A4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248" y="5771375"/>
            <a:ext cx="924813" cy="5428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Ōtorohanga District Council | LinkedIn">
            <a:extLst>
              <a:ext uri="{FF2B5EF4-FFF2-40B4-BE49-F238E27FC236}">
                <a16:creationId xmlns:a16="http://schemas.microsoft.com/office/drawing/2014/main" id="{651080BB-3E97-F1D1-BAAF-9034720FDB7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48265" y="5107751"/>
            <a:ext cx="895795" cy="1119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Waipa District Council - Main Local Government">
            <a:extLst>
              <a:ext uri="{FF2B5EF4-FFF2-40B4-BE49-F238E27FC236}">
                <a16:creationId xmlns:a16="http://schemas.microsoft.com/office/drawing/2014/main" id="{8C4E2421-447B-AC2D-45B6-4FC344A0FEB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77309" y="2603871"/>
            <a:ext cx="1045418" cy="7870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Waikato District Council - Main Local Government">
            <a:extLst>
              <a:ext uri="{FF2B5EF4-FFF2-40B4-BE49-F238E27FC236}">
                <a16:creationId xmlns:a16="http://schemas.microsoft.com/office/drawing/2014/main" id="{ED5764E6-DA5D-BDD5-8EA3-943383931E2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240" y="1198839"/>
            <a:ext cx="990104" cy="668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4978877-0DA5-D46C-8A12-3D0F520BA56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52793" y="823541"/>
            <a:ext cx="792088" cy="555000"/>
          </a:xfrm>
          <a:prstGeom prst="rect">
            <a:avLst/>
          </a:prstGeom>
        </p:spPr>
      </p:pic>
      <p:pic>
        <p:nvPicPr>
          <p:cNvPr id="13" name="Picture 12">
            <a:extLst>
              <a:ext uri="{FF2B5EF4-FFF2-40B4-BE49-F238E27FC236}">
                <a16:creationId xmlns:a16="http://schemas.microsoft.com/office/drawing/2014/main" id="{A294D0CD-A27E-45F2-2E2C-A419EE6D139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77402" y="1609066"/>
            <a:ext cx="2009790" cy="504829"/>
          </a:xfrm>
          <a:prstGeom prst="rect">
            <a:avLst/>
          </a:prstGeom>
        </p:spPr>
      </p:pic>
      <p:pic>
        <p:nvPicPr>
          <p:cNvPr id="14" name="Picture 2" descr="Waikato Institute of Technology Limited (WINTEC) - New Zealand Certified Builders">
            <a:extLst>
              <a:ext uri="{FF2B5EF4-FFF2-40B4-BE49-F238E27FC236}">
                <a16:creationId xmlns:a16="http://schemas.microsoft.com/office/drawing/2014/main" id="{55464FFB-4743-39F3-ECAA-1F594594EA9A}"/>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775777" y="1101041"/>
            <a:ext cx="1251568" cy="360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Online Study Options in 2021">
            <a:extLst>
              <a:ext uri="{FF2B5EF4-FFF2-40B4-BE49-F238E27FC236}">
                <a16:creationId xmlns:a16="http://schemas.microsoft.com/office/drawing/2014/main" id="{17784385-BFB8-5EFE-BDA7-85AA64D3622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248590" y="210999"/>
            <a:ext cx="792087" cy="7920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D1E0A5A-0C91-9140-A7A4-8F9B46D0FE75}"/>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918441" y="292883"/>
            <a:ext cx="4203571" cy="2497189"/>
          </a:xfrm>
          <a:prstGeom prst="rect">
            <a:avLst/>
          </a:prstGeom>
        </p:spPr>
      </p:pic>
    </p:spTree>
    <p:extLst>
      <p:ext uri="{BB962C8B-B14F-4D97-AF65-F5344CB8AC3E}">
        <p14:creationId xmlns:p14="http://schemas.microsoft.com/office/powerpoint/2010/main" val="301338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D6760C-97B1-B7C4-C1C9-CC3D75A99183}"/>
              </a:ext>
            </a:extLst>
          </p:cNvPr>
          <p:cNvPicPr>
            <a:picLocks noChangeAspect="1"/>
          </p:cNvPicPr>
          <p:nvPr/>
        </p:nvPicPr>
        <p:blipFill rotWithShape="1">
          <a:blip r:embed="rId2"/>
          <a:srcRect b="42935"/>
          <a:stretch/>
        </p:blipFill>
        <p:spPr>
          <a:xfrm>
            <a:off x="197141" y="687877"/>
            <a:ext cx="7142269" cy="5249373"/>
          </a:xfrm>
          <a:prstGeom prst="rect">
            <a:avLst/>
          </a:prstGeom>
        </p:spPr>
      </p:pic>
      <p:pic>
        <p:nvPicPr>
          <p:cNvPr id="4" name="Picture 3">
            <a:extLst>
              <a:ext uri="{FF2B5EF4-FFF2-40B4-BE49-F238E27FC236}">
                <a16:creationId xmlns:a16="http://schemas.microsoft.com/office/drawing/2014/main" id="{7E2D58A1-F935-10BE-4BEE-1422253C9179}"/>
              </a:ext>
            </a:extLst>
          </p:cNvPr>
          <p:cNvPicPr>
            <a:picLocks noChangeAspect="1"/>
          </p:cNvPicPr>
          <p:nvPr/>
        </p:nvPicPr>
        <p:blipFill rotWithShape="1">
          <a:blip r:embed="rId2"/>
          <a:srcRect t="57448"/>
          <a:stretch/>
        </p:blipFill>
        <p:spPr>
          <a:xfrm>
            <a:off x="5807873" y="1377949"/>
            <a:ext cx="6384127" cy="3498851"/>
          </a:xfrm>
          <a:prstGeom prst="rect">
            <a:avLst/>
          </a:prstGeom>
        </p:spPr>
      </p:pic>
      <p:sp>
        <p:nvSpPr>
          <p:cNvPr id="5" name="Arrow: Curved Up 4">
            <a:extLst>
              <a:ext uri="{FF2B5EF4-FFF2-40B4-BE49-F238E27FC236}">
                <a16:creationId xmlns:a16="http://schemas.microsoft.com/office/drawing/2014/main" id="{857ED70C-88E2-144A-AE55-A9BE06821B40}"/>
              </a:ext>
            </a:extLst>
          </p:cNvPr>
          <p:cNvSpPr/>
          <p:nvPr/>
        </p:nvSpPr>
        <p:spPr>
          <a:xfrm>
            <a:off x="4798223" y="5676900"/>
            <a:ext cx="2019300" cy="622300"/>
          </a:xfrm>
          <a:prstGeom prst="curvedUpArrow">
            <a:avLst>
              <a:gd name="adj1" fmla="val 53086"/>
              <a:gd name="adj2" fmla="val 53086"/>
              <a:gd name="adj3" fmla="val 23060"/>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2402530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26916A6CEB52409F11E7FA24022EF8" ma:contentTypeVersion="10" ma:contentTypeDescription="Create a new document." ma:contentTypeScope="" ma:versionID="27bc14e06bd24ab7878ccc6114153763">
  <xsd:schema xmlns:xsd="http://www.w3.org/2001/XMLSchema" xmlns:xs="http://www.w3.org/2001/XMLSchema" xmlns:p="http://schemas.microsoft.com/office/2006/metadata/properties" xmlns:ns2="76a4eae9-f630-497e-988d-3ec914de2a6a" xmlns:ns3="01e9b872-8522-43dd-9819-17b75bc012fb" targetNamespace="http://schemas.microsoft.com/office/2006/metadata/properties" ma:root="true" ma:fieldsID="5abc6e868f002bbe0e06f38749cc8678" ns2:_="" ns3:_="">
    <xsd:import namespace="76a4eae9-f630-497e-988d-3ec914de2a6a"/>
    <xsd:import namespace="01e9b872-8522-43dd-9819-17b75bc012f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4eae9-f630-497e-988d-3ec914de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e9b872-8522-43dd-9819-17b75bc012f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ED0774-8908-4F48-976B-45C5BDC2CEA0}"/>
</file>

<file path=customXml/itemProps2.xml><?xml version="1.0" encoding="utf-8"?>
<ds:datastoreItem xmlns:ds="http://schemas.openxmlformats.org/officeDocument/2006/customXml" ds:itemID="{AF9AC004-48D5-4D9C-A461-D904CCD423C0}"/>
</file>

<file path=docProps/app.xml><?xml version="1.0" encoding="utf-8"?>
<Properties xmlns="http://schemas.openxmlformats.org/officeDocument/2006/extended-properties" xmlns:vt="http://schemas.openxmlformats.org/officeDocument/2006/docPropsVTypes">
  <TotalTime>286</TotalTime>
  <Words>3158</Words>
  <Application>Microsoft Office PowerPoint</Application>
  <PresentationFormat>Widescreen</PresentationFormat>
  <Paragraphs>253</Paragraphs>
  <Slides>35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Simplifying public transport funding</vt:lpstr>
      <vt:lpstr>Contents</vt:lpstr>
      <vt:lpstr>Objective</vt:lpstr>
      <vt:lpstr>PowerPoint Presentation</vt:lpstr>
      <vt:lpstr>Areas currently rated and funded by WRC</vt:lpstr>
      <vt:lpstr>PowerPoint Presentation</vt:lpstr>
      <vt:lpstr>Why?</vt:lpstr>
      <vt:lpstr>Case Study</vt:lpstr>
      <vt:lpstr>PowerPoint Presentation</vt:lpstr>
      <vt:lpstr>PowerPoint Presentation</vt:lpstr>
      <vt:lpstr>PowerPoint Presentation</vt:lpstr>
      <vt:lpstr>Current Public Transport Use</vt:lpstr>
      <vt:lpstr>And future investment </vt:lpstr>
      <vt:lpstr>In summary, new regional funding has the potential to:</vt:lpstr>
      <vt:lpstr>How?</vt:lpstr>
      <vt:lpstr>Desirable characteristics</vt:lpstr>
      <vt:lpstr>Benefits range from very local, immediate and individual to global, public and inter-generational</vt:lpstr>
      <vt:lpstr>Assumptions across all options</vt:lpstr>
      <vt:lpstr>Option 1 –  Step 1: Cost Allocation</vt:lpstr>
      <vt:lpstr>Option 1 –  Step 2: Benefit Allocation</vt:lpstr>
      <vt:lpstr>Option 2 –  Step 1: Cost Allocation</vt:lpstr>
      <vt:lpstr>Option 2 –  Step 2: Benefit Allocation</vt:lpstr>
      <vt:lpstr>Option 1</vt:lpstr>
      <vt:lpstr>Option 2 (preferred)</vt:lpstr>
      <vt:lpstr>How does each approach affect the rating profile?</vt:lpstr>
      <vt:lpstr>Raglan example </vt:lpstr>
      <vt:lpstr>Summary assessment of options against desired characteristics of a funding policy?</vt:lpstr>
      <vt:lpstr>The local voice</vt:lpstr>
      <vt:lpstr>The legal basis</vt:lpstr>
      <vt:lpstr>Who decides what goes in the plan?</vt:lpstr>
      <vt:lpstr>What’s next?</vt:lpstr>
      <vt:lpstr>Some uncertainty in the short term</vt:lpstr>
      <vt:lpstr>Long Term Plan Consultations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Tritt</dc:creator>
  <cp:lastModifiedBy>Nigel King</cp:lastModifiedBy>
  <cp:revision>23</cp:revision>
  <dcterms:created xsi:type="dcterms:W3CDTF">2022-09-06T22:02:56Z</dcterms:created>
  <dcterms:modified xsi:type="dcterms:W3CDTF">2024-01-29T22:46:10Z</dcterms:modified>
</cp:coreProperties>
</file>