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6" r:id="rId2"/>
    <p:sldId id="267" r:id="rId3"/>
    <p:sldId id="268" r:id="rId4"/>
    <p:sldId id="269" r:id="rId5"/>
    <p:sldId id="319" r:id="rId6"/>
    <p:sldId id="320" r:id="rId7"/>
    <p:sldId id="321" r:id="rId8"/>
    <p:sldId id="322" r:id="rId9"/>
    <p:sldId id="299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283" r:id="rId27"/>
    <p:sldId id="284" r:id="rId28"/>
    <p:sldId id="285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265" r:id="rId4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B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4" autoAdjust="0"/>
    <p:restoredTop sz="63629" autoAdjust="0"/>
  </p:normalViewPr>
  <p:slideViewPr>
    <p:cSldViewPr snapToGrid="0">
      <p:cViewPr varScale="1">
        <p:scale>
          <a:sx n="45" d="100"/>
          <a:sy n="45" d="100"/>
        </p:scale>
        <p:origin x="-157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notesViewPr>
    <p:cSldViewPr snapToGrid="0">
      <p:cViewPr varScale="1">
        <p:scale>
          <a:sx n="81" d="100"/>
          <a:sy n="81" d="100"/>
        </p:scale>
        <p:origin x="314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A573A-9052-46D4-BC8F-C4BDD0173220}" type="datetimeFigureOut">
              <a:rPr lang="en-NZ" smtClean="0"/>
              <a:t>28/03/2018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2A78D-220E-4AFE-91AE-3FCDCDA73DC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517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4943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10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13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13" indent="0"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8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6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72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246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15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38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3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17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42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81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19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7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34003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20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029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06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01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61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2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>
                <a:solidFill>
                  <a:prstClr val="black"/>
                </a:solidFill>
              </a:rPr>
              <a:pPr/>
              <a:t>25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77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13159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71266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696708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36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5500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A487C6-B0B4-437C-ABE7-E7E83399C28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31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15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9981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32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87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960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66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225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223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8753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D395D2-EDF6-4A9C-8E63-6023542F5065}" type="slidenum">
              <a:rPr lang="en-NZ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en-NZ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24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NZ" altLang="en-US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A2A8F41-2AFD-4CCB-9A95-4AF37FBEBE4C}" type="slidenum">
              <a:rPr lang="en-NZ" altLang="en-US" smtClean="0">
                <a:solidFill>
                  <a:prstClr val="black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39</a:t>
            </a:fld>
            <a:endParaRPr lang="en-NZ" altLang="en-US" smtClea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518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40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91497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550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725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4425" y="4620577"/>
            <a:ext cx="6406352" cy="3780473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64660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6653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7973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2A78D-220E-4AFE-91AE-3FCDCDA73DC0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24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7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2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85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44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9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33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2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4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3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96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7C5BD-C9D9-4C53-A624-A32611580771}" type="datetimeFigureOut">
              <a:rPr lang="en-US" smtClean="0"/>
              <a:t>28-Mar-18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0DB5F-40B6-4D8B-84DC-1DB9C200F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29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0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1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2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3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4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5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6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7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8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9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2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0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1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2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3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4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5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6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7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8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.jp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4.jp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39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5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6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7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8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file:///O:\JOBS\5778%20-%20LTP%20collatoral\Presentations\Roadshows%20Master\SLIDES\5778%20-%20Roadshows%20Master%20Presentation_17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9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6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3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80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4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27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9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44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70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5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9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1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6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12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618" cy="68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7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5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55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11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34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32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524000" y="24722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b="1" dirty="0" smtClean="0"/>
              <a:t>Passenger Transport Update </a:t>
            </a:r>
            <a:endParaRPr lang="en-NZ" b="1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317232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mtClean="0"/>
              <a:t>Andrew Wilson, PT Manager </a:t>
            </a:r>
          </a:p>
          <a:p>
            <a:r>
              <a:rPr lang="en-NZ" smtClean="0"/>
              <a:t>Waikato Regional Council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765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8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8097" y="204118"/>
            <a:ext cx="7304087" cy="1136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NZ" b="1" dirty="0" smtClean="0">
                <a:latin typeface="+mn-lt"/>
              </a:rPr>
              <a:t>PT Services</a:t>
            </a:r>
            <a:endParaRPr lang="en-NZ" dirty="0"/>
          </a:p>
        </p:txBody>
      </p:sp>
      <p:sp>
        <p:nvSpPr>
          <p:cNvPr id="32" name="Title 1"/>
          <p:cNvSpPr txBox="1">
            <a:spLocks noGrp="1"/>
          </p:cNvSpPr>
          <p:nvPr>
            <p:ph idx="1"/>
          </p:nvPr>
        </p:nvSpPr>
        <p:spPr bwMode="auto">
          <a:xfrm>
            <a:off x="2002774" y="2040650"/>
            <a:ext cx="3686175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2800" b="1" dirty="0"/>
              <a:t>Hamilton / </a:t>
            </a:r>
            <a:r>
              <a:rPr lang="en-NZ" altLang="en-US" sz="2800" b="1" dirty="0" smtClean="0"/>
              <a:t>Huntly  </a:t>
            </a:r>
            <a:endParaRPr lang="en-NZ" altLang="en-US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NZ" altLang="en-US" sz="1800" b="1" dirty="0"/>
              <a:t>Patronage: </a:t>
            </a:r>
            <a:r>
              <a:rPr lang="en-NZ" altLang="en-US" sz="1800" dirty="0" smtClean="0"/>
              <a:t>250,000 p/a</a:t>
            </a:r>
            <a:endParaRPr lang="en-NZ" altLang="en-US" sz="1800" dirty="0"/>
          </a:p>
          <a:p>
            <a:pPr>
              <a:spcBef>
                <a:spcPct val="0"/>
              </a:spcBef>
              <a:buNone/>
            </a:pPr>
            <a:r>
              <a:rPr lang="en-NZ" altLang="en-US" sz="1800" b="1" dirty="0" smtClean="0"/>
              <a:t>Change: </a:t>
            </a:r>
            <a:r>
              <a:rPr lang="en-NZ" altLang="en-US" sz="1800" b="1" dirty="0" smtClean="0">
                <a:solidFill>
                  <a:srgbClr val="00B050"/>
                </a:solidFill>
              </a:rPr>
              <a:t>+</a:t>
            </a:r>
            <a:r>
              <a:rPr lang="en-NZ" altLang="en-US" sz="1800" dirty="0" smtClean="0">
                <a:solidFill>
                  <a:srgbClr val="00B050"/>
                </a:solidFill>
              </a:rPr>
              <a:t>2.2%</a:t>
            </a:r>
            <a:endParaRPr lang="en-NZ" altLang="en-US" sz="1800" dirty="0">
              <a:solidFill>
                <a:srgbClr val="00B050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1983341" y="3623724"/>
            <a:ext cx="4161709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NZ" altLang="en-US" sz="2800" b="1" dirty="0" smtClean="0"/>
              <a:t>Hamilton / Raglan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NZ" altLang="en-US" sz="1800" b="1" dirty="0" smtClean="0"/>
              <a:t>Patronage: </a:t>
            </a:r>
            <a:r>
              <a:rPr lang="en-NZ" altLang="en-US" sz="1800" dirty="0" smtClean="0"/>
              <a:t>65,000 p/a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NZ" altLang="en-US" sz="1800" b="1" dirty="0" smtClean="0"/>
              <a:t>Change: </a:t>
            </a:r>
            <a:r>
              <a:rPr lang="en-NZ" altLang="en-US" sz="1800" b="1" dirty="0" smtClean="0">
                <a:solidFill>
                  <a:srgbClr val="00B050"/>
                </a:solidFill>
              </a:rPr>
              <a:t>+</a:t>
            </a:r>
            <a:r>
              <a:rPr lang="en-NZ" altLang="en-US" sz="1800" dirty="0" smtClean="0">
                <a:solidFill>
                  <a:srgbClr val="00B050"/>
                </a:solidFill>
              </a:rPr>
              <a:t>7.7%</a:t>
            </a:r>
            <a:endParaRPr lang="en-NZ" altLang="en-US" sz="1800" dirty="0">
              <a:solidFill>
                <a:srgbClr val="00B050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54" y="0"/>
            <a:ext cx="4844955" cy="686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67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7675" y="127794"/>
            <a:ext cx="7304087" cy="113665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NZ" b="1" dirty="0" smtClean="0">
                <a:latin typeface="+mn-lt"/>
              </a:rPr>
              <a:t>Planned Improvements </a:t>
            </a:r>
            <a:endParaRPr lang="en-NZ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7508875" y="2790471"/>
            <a:ext cx="395288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3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1896707"/>
            <a:ext cx="10561158" cy="3507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47675" y="3893939"/>
            <a:ext cx="1235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NZ" b="1" dirty="0">
                <a:latin typeface="+mn-lt"/>
              </a:rPr>
              <a:t>Hamilton</a:t>
            </a:r>
            <a:r>
              <a:rPr lang="en-NZ" dirty="0"/>
              <a:t>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43383" y="3524607"/>
            <a:ext cx="123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NZ" b="1" dirty="0">
                <a:latin typeface="+mn-lt"/>
              </a:rPr>
              <a:t>Auckland </a:t>
            </a:r>
            <a:r>
              <a:rPr lang="en-N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87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3033" y="1413481"/>
            <a:ext cx="10585176" cy="571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Aft>
                <a:spcPts val="800"/>
              </a:spcAft>
              <a:defRPr/>
            </a:pPr>
            <a:r>
              <a:rPr lang="en-GB" sz="3200" b="1" dirty="0" smtClean="0"/>
              <a:t>Objective</a:t>
            </a:r>
          </a:p>
          <a:p>
            <a:pPr marL="722313" indent="-366713" eaLnBrk="1" hangingPunct="1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GB" sz="2600" dirty="0"/>
              <a:t>Prep for new ticketing system, and;</a:t>
            </a:r>
          </a:p>
          <a:p>
            <a:pPr eaLnBrk="1" hangingPunct="1">
              <a:spcAft>
                <a:spcPts val="800"/>
              </a:spcAft>
              <a:defRPr/>
            </a:pPr>
            <a:r>
              <a:rPr lang="en-GB" sz="2800" b="1" dirty="0" smtClean="0"/>
              <a:t>To </a:t>
            </a:r>
            <a:r>
              <a:rPr lang="en-GB" sz="2800" b="1" dirty="0"/>
              <a:t>ensure the </a:t>
            </a:r>
            <a:r>
              <a:rPr lang="en-GB" sz="2800" b="1" dirty="0" smtClean="0"/>
              <a:t>system </a:t>
            </a:r>
            <a:r>
              <a:rPr lang="en-GB" sz="2800" b="1" dirty="0"/>
              <a:t>is:</a:t>
            </a:r>
            <a:endParaRPr lang="en-NZ" sz="2800" b="1" dirty="0"/>
          </a:p>
          <a:p>
            <a:pPr marL="719138" lvl="1" indent="-358775" eaLnBrk="1" hangingPunct="1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NZ" sz="2600" dirty="0">
                <a:latin typeface="+mn-lt"/>
              </a:rPr>
              <a:t>Simple for customers and simple to administer</a:t>
            </a:r>
          </a:p>
          <a:p>
            <a:pPr marL="719138" lvl="1" indent="-358775" eaLnBrk="1" hangingPunct="1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NZ" sz="2600" dirty="0">
                <a:latin typeface="+mn-lt"/>
              </a:rPr>
              <a:t>Reflective of the costs of running the service</a:t>
            </a:r>
          </a:p>
          <a:p>
            <a:pPr marL="719138" lvl="1" indent="-358775" eaLnBrk="1" hangingPunct="1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NZ" sz="2600" dirty="0">
                <a:latin typeface="+mn-lt"/>
              </a:rPr>
              <a:t>Affordable for funders and users</a:t>
            </a:r>
          </a:p>
          <a:p>
            <a:pPr marL="719138" lvl="1" indent="-358775" eaLnBrk="1" hangingPunct="1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NZ" sz="2600" dirty="0">
                <a:latin typeface="+mn-lt"/>
              </a:rPr>
              <a:t>Supports increased use of public transport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defRPr/>
            </a:pPr>
            <a:endParaRPr lang="en-NZ" sz="2000" i="1" dirty="0"/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750" y="1196975"/>
            <a:ext cx="8604250" cy="222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NZ" sz="2000" b="1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en-NZ" sz="2000" dirty="0">
                <a:latin typeface="+mn-lt"/>
                <a:cs typeface="Arial" charset="0"/>
              </a:rPr>
              <a:t> </a:t>
            </a: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059" y="3793744"/>
            <a:ext cx="3252729" cy="1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4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3750" y="1196975"/>
            <a:ext cx="8604250" cy="222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NZ" sz="2000" b="1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en-NZ" sz="2000" dirty="0">
                <a:latin typeface="+mn-lt"/>
                <a:cs typeface="Arial" charset="0"/>
              </a:rPr>
              <a:t> </a:t>
            </a: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21" y="1537847"/>
            <a:ext cx="27114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1202884"/>
            <a:ext cx="6748463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85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3375" y="979462"/>
            <a:ext cx="8604250" cy="222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en-NZ" sz="2000" b="1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r>
              <a:rPr lang="en-NZ" sz="2000" dirty="0">
                <a:latin typeface="+mn-lt"/>
                <a:cs typeface="Arial" charset="0"/>
              </a:rPr>
              <a:t> </a:t>
            </a:r>
          </a:p>
          <a:p>
            <a:pPr eaLnBrk="1" hangingPunct="1">
              <a:defRPr/>
            </a:pPr>
            <a:endParaRPr lang="en-NZ" sz="20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  <a:p>
            <a:pPr eaLnBrk="1" hangingPunct="1">
              <a:defRPr/>
            </a:pPr>
            <a:endParaRPr lang="en-NZ" sz="2800" dirty="0">
              <a:latin typeface="+mn-lt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8265" y="1809069"/>
            <a:ext cx="11357810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GB" sz="3200" b="1" dirty="0" smtClean="0"/>
              <a:t>Changes </a:t>
            </a:r>
            <a:endParaRPr lang="en-GB" sz="3200" b="1" dirty="0"/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Implement </a:t>
            </a:r>
            <a:r>
              <a:rPr lang="en-NZ" sz="2600" dirty="0"/>
              <a:t>a zonal </a:t>
            </a:r>
            <a:r>
              <a:rPr lang="en-NZ" sz="2600" dirty="0" smtClean="0"/>
              <a:t>fare structure  </a:t>
            </a:r>
            <a:endParaRPr lang="en-NZ" sz="2600" dirty="0"/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Extend </a:t>
            </a:r>
            <a:r>
              <a:rPr lang="en-NZ" sz="2600" dirty="0"/>
              <a:t>free passengers transfers </a:t>
            </a:r>
            <a:r>
              <a:rPr lang="en-NZ" sz="2600" dirty="0" smtClean="0"/>
              <a:t>all services (smartcards </a:t>
            </a:r>
            <a:r>
              <a:rPr lang="en-NZ" sz="2600" dirty="0"/>
              <a:t>only) </a:t>
            </a:r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Remove </a:t>
            </a:r>
            <a:r>
              <a:rPr lang="en-NZ" sz="2600" dirty="0"/>
              <a:t>free passenger transfers </a:t>
            </a:r>
            <a:r>
              <a:rPr lang="en-NZ" sz="2600" dirty="0" smtClean="0"/>
              <a:t>with cash </a:t>
            </a:r>
            <a:r>
              <a:rPr lang="en-NZ" sz="2600" dirty="0"/>
              <a:t>tickets</a:t>
            </a:r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Increase cash premium from 30% </a:t>
            </a:r>
            <a:r>
              <a:rPr lang="en-NZ" sz="2600" dirty="0"/>
              <a:t>to 40</a:t>
            </a:r>
            <a:r>
              <a:rPr lang="en-NZ" sz="2600" dirty="0" smtClean="0"/>
              <a:t>%</a:t>
            </a:r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Introduce </a:t>
            </a:r>
            <a:r>
              <a:rPr lang="en-NZ" sz="2600" dirty="0"/>
              <a:t>daily and weekly fare capping </a:t>
            </a:r>
            <a:endParaRPr lang="en-NZ" sz="2600" dirty="0" smtClean="0"/>
          </a:p>
          <a:p>
            <a:pPr marL="719138" lvl="1" indent="-358775"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228600" algn="l"/>
              </a:tabLst>
              <a:defRPr/>
            </a:pPr>
            <a:r>
              <a:rPr lang="en-NZ" sz="2600" dirty="0" smtClean="0"/>
              <a:t>Standardise discount </a:t>
            </a:r>
            <a:r>
              <a:rPr lang="en-NZ" sz="2600" dirty="0"/>
              <a:t>at 30% off the standard a smartcard fare</a:t>
            </a:r>
          </a:p>
        </p:txBody>
      </p:sp>
    </p:spTree>
    <p:extLst>
      <p:ext uri="{BB962C8B-B14F-4D97-AF65-F5344CB8AC3E}">
        <p14:creationId xmlns:p14="http://schemas.microsoft.com/office/powerpoint/2010/main" val="6462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652749" y="2690"/>
            <a:ext cx="9711039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9696" y="0"/>
            <a:ext cx="2880320" cy="7173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471" y="1311363"/>
            <a:ext cx="44406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/>
              <a:t>Implement a zonal structure </a:t>
            </a:r>
            <a:r>
              <a:rPr lang="en-NZ" b="1" dirty="0" smtClean="0"/>
              <a:t> </a:t>
            </a:r>
            <a:endParaRPr lang="en-NZ" b="1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23392" y="1988840"/>
          <a:ext cx="5187088" cy="4387502"/>
        </p:xfrm>
        <a:graphic>
          <a:graphicData uri="http://schemas.openxmlformats.org/drawingml/2006/table">
            <a:tbl>
              <a:tblPr firstRow="1" firstCol="1" bandRow="1"/>
              <a:tblGrid>
                <a:gridCol w="1946727"/>
                <a:gridCol w="1656184"/>
                <a:gridCol w="1584177"/>
              </a:tblGrid>
              <a:tr h="246905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Zones Travelled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Single Trip Fares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</a:tr>
              <a:tr h="246905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Smartcard 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</a:tr>
              <a:tr h="416929"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Standard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Concession 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(includes child fares)</a:t>
                      </a:r>
                      <a:endParaRPr lang="en-NZ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 Zone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$2.40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$1.68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412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zone </a:t>
                      </a: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GB" sz="10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outside of </a:t>
                      </a:r>
                      <a:r>
                        <a:rPr lang="en-GB" sz="1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city)</a:t>
                      </a:r>
                      <a:endParaRPr lang="en-NZ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$1.80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$1.26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$2.90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$2.03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$4.00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$2.80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$5.60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$3.92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$7.80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$5.46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$10.00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$7.00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$12.20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$8.54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$14.40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$10.08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12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 zones</a:t>
                      </a:r>
                      <a:endParaRPr lang="en-NZ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$16.60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$11.62</a:t>
                      </a:r>
                      <a:endParaRPr lang="en-NZ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795" marR="10795" marT="9525" marB="9525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77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384" y="1239143"/>
            <a:ext cx="3161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 smtClean="0"/>
              <a:t>Zonal </a:t>
            </a:r>
            <a:r>
              <a:rPr lang="en-NZ" b="1" smtClean="0"/>
              <a:t>structure – Fare </a:t>
            </a:r>
            <a:r>
              <a:rPr lang="en-NZ" b="1" dirty="0" smtClean="0"/>
              <a:t>Changes </a:t>
            </a:r>
            <a:endParaRPr lang="en-NZ" b="1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6127"/>
            <a:ext cx="5872162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834188" y="2290330"/>
            <a:ext cx="43636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1200"/>
              </a:spcAft>
              <a:defRPr/>
            </a:pPr>
            <a:endParaRPr lang="en-NZ" b="1" dirty="0"/>
          </a:p>
        </p:txBody>
      </p:sp>
      <p:sp>
        <p:nvSpPr>
          <p:cNvPr id="18" name="Rectangle 17"/>
          <p:cNvSpPr/>
          <p:nvPr/>
        </p:nvSpPr>
        <p:spPr>
          <a:xfrm>
            <a:off x="901768" y="2264873"/>
            <a:ext cx="436369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 smtClean="0"/>
              <a:t>Raglan Fare Changes </a:t>
            </a:r>
            <a:endParaRPr lang="en-NZ" b="1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42" y="2182314"/>
            <a:ext cx="60420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979115" y="2273430"/>
            <a:ext cx="453433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 smtClean="0"/>
              <a:t>Huntly Fare Changes 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28355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20" y="2636912"/>
            <a:ext cx="5955060" cy="37261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919536" y="315416"/>
            <a:ext cx="7536159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59696" y="0"/>
            <a:ext cx="2880320" cy="7173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384" y="1239143"/>
            <a:ext cx="70551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 smtClean="0"/>
              <a:t>Zonal structure – Revenue &amp; </a:t>
            </a:r>
            <a:r>
              <a:rPr lang="en-NZ" b="1" dirty="0"/>
              <a:t>S</a:t>
            </a:r>
            <a:r>
              <a:rPr lang="en-NZ" b="1" dirty="0" smtClean="0"/>
              <a:t>ubsidy </a:t>
            </a:r>
            <a:r>
              <a:rPr lang="en-NZ" b="1" dirty="0"/>
              <a:t>C</a:t>
            </a:r>
            <a:r>
              <a:rPr lang="en-NZ" b="1" dirty="0" smtClean="0"/>
              <a:t>hange   </a:t>
            </a:r>
            <a:endParaRPr lang="en-NZ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946517"/>
            <a:ext cx="8784976" cy="457882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11712625" y="315416"/>
            <a:ext cx="3096344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03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856819"/>
            <a:ext cx="3207848" cy="20011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359696" y="0"/>
            <a:ext cx="2880320" cy="71734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N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448097" y="204118"/>
            <a:ext cx="7304087" cy="1136650"/>
          </a:xfrm>
        </p:spPr>
        <p:txBody>
          <a:bodyPr/>
          <a:lstStyle/>
          <a:p>
            <a:pPr algn="l" eaLnBrk="1" hangingPunct="1">
              <a:defRPr/>
            </a:pPr>
            <a:r>
              <a:rPr lang="en-NZ" b="1" dirty="0" smtClean="0">
                <a:solidFill>
                  <a:schemeClr val="tx1"/>
                </a:solidFill>
                <a:latin typeface="+mn-lt"/>
              </a:rPr>
              <a:t>Fare Review</a:t>
            </a:r>
            <a:endParaRPr lang="en-NZ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1384" y="1239143"/>
            <a:ext cx="5739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  <a:defRPr/>
            </a:pPr>
            <a:r>
              <a:rPr lang="en-NZ" b="1" dirty="0" smtClean="0"/>
              <a:t>Zonal structure – Patronage </a:t>
            </a:r>
            <a:r>
              <a:rPr lang="en-NZ" b="1" dirty="0"/>
              <a:t>C</a:t>
            </a:r>
            <a:r>
              <a:rPr lang="en-NZ" b="1" dirty="0" smtClean="0"/>
              <a:t>hange   </a:t>
            </a:r>
            <a:endParaRPr lang="en-NZ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1" y="2132856"/>
            <a:ext cx="7704855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8946" y="3305136"/>
            <a:ext cx="1269410" cy="25922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sz="3600" b="1" dirty="0">
                <a:solidFill>
                  <a:prstClr val="white"/>
                </a:solidFill>
              </a:rPr>
              <a:t>$</a:t>
            </a:r>
          </a:p>
        </p:txBody>
      </p:sp>
      <p:sp>
        <p:nvSpPr>
          <p:cNvPr id="14343" name="Subtitle 24"/>
          <p:cNvSpPr>
            <a:spLocks noGrp="1"/>
          </p:cNvSpPr>
          <p:nvPr>
            <p:ph type="subTitle" idx="1"/>
          </p:nvPr>
        </p:nvSpPr>
        <p:spPr>
          <a:xfrm>
            <a:off x="879761" y="2843146"/>
            <a:ext cx="1368425" cy="400050"/>
          </a:xfrm>
        </p:spPr>
        <p:txBody>
          <a:bodyPr>
            <a:spAutoFit/>
          </a:bodyPr>
          <a:lstStyle/>
          <a:p>
            <a:r>
              <a:rPr lang="en-NZ" altLang="en-US" sz="2000" b="1">
                <a:solidFill>
                  <a:schemeClr val="tx1"/>
                </a:solidFill>
              </a:rPr>
              <a:t>Total Cost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992724" y="2781233"/>
            <a:ext cx="1354137" cy="3144838"/>
            <a:chOff x="4032252" y="2482850"/>
            <a:chExt cx="1354137" cy="3144838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057073" y="3052046"/>
              <a:ext cx="1282062" cy="1372501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white"/>
                  </a:solidFill>
                </a:rPr>
                <a:t>Passengers</a:t>
              </a:r>
              <a:r>
                <a:rPr lang="en-NZ" dirty="0">
                  <a:solidFill>
                    <a:prstClr val="white"/>
                  </a:solidFill>
                </a:rPr>
                <a:t> </a:t>
              </a:r>
            </a:p>
          </p:txBody>
        </p:sp>
        <p:sp>
          <p:nvSpPr>
            <p:cNvPr id="14366" name="Subtitle 24"/>
            <p:cNvSpPr txBox="1">
              <a:spLocks/>
            </p:cNvSpPr>
            <p:nvPr/>
          </p:nvSpPr>
          <p:spPr bwMode="auto">
            <a:xfrm>
              <a:off x="4032252" y="2482850"/>
              <a:ext cx="1354137" cy="461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NZ" altLang="en-US" sz="2000" b="1">
                  <a:solidFill>
                    <a:prstClr val="black"/>
                  </a:solidFill>
                  <a:cs typeface="Arial" panose="020B0604020202020204" pitchFamily="34" charset="0"/>
                </a:rPr>
                <a:t>Funded B</a:t>
              </a:r>
              <a:r>
                <a:rPr lang="en-NZ" altLang="en-US" sz="2400" b="1">
                  <a:solidFill>
                    <a:prstClr val="black"/>
                  </a:solidFill>
                  <a:cs typeface="Arial" panose="020B0604020202020204" pitchFamily="34" charset="0"/>
                </a:rPr>
                <a:t>y </a:t>
              </a: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4057073" y="4424547"/>
              <a:ext cx="1282062" cy="1203141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white"/>
                  </a:solidFill>
                </a:rPr>
                <a:t>Public Subsidy  </a:t>
              </a:r>
            </a:p>
          </p:txBody>
        </p:sp>
      </p:grpSp>
      <p:sp>
        <p:nvSpPr>
          <p:cNvPr id="5" name="Right Arrow 4"/>
          <p:cNvSpPr/>
          <p:nvPr/>
        </p:nvSpPr>
        <p:spPr>
          <a:xfrm>
            <a:off x="2346709" y="4366151"/>
            <a:ext cx="511887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4507057" y="5011512"/>
            <a:ext cx="511887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26" name="Subtitle 24"/>
          <p:cNvSpPr txBox="1">
            <a:spLocks/>
          </p:cNvSpPr>
          <p:nvPr/>
        </p:nvSpPr>
        <p:spPr bwMode="auto">
          <a:xfrm>
            <a:off x="9495536" y="4682953"/>
            <a:ext cx="20917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NZ" altLang="en-US" sz="2000" b="1" dirty="0" smtClean="0">
                <a:solidFill>
                  <a:prstClr val="black"/>
                </a:solidFill>
              </a:rPr>
              <a:t>Local Split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NZ" altLang="en-US" sz="2000" b="1" dirty="0" smtClean="0">
                <a:solidFill>
                  <a:prstClr val="black"/>
                </a:solidFill>
              </a:rPr>
              <a:t>Ham</a:t>
            </a:r>
            <a:endParaRPr lang="en-NZ" altLang="en-US" sz="2000" b="1" dirty="0">
              <a:solidFill>
                <a:prstClr val="black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>
            <a:off x="6747136" y="5374322"/>
            <a:ext cx="511887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9762" y="281121"/>
            <a:ext cx="7304087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>
              <a:defRPr/>
            </a:pPr>
            <a:r>
              <a:rPr lang="en-NZ" sz="6000" b="1" dirty="0">
                <a:latin typeface="+mn-lt"/>
              </a:rPr>
              <a:t>PT Funding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80286" y="4256021"/>
            <a:ext cx="1584325" cy="1670050"/>
            <a:chOff x="6119814" y="3957638"/>
            <a:chExt cx="1584325" cy="1670050"/>
          </a:xfrm>
        </p:grpSpPr>
        <p:sp>
          <p:nvSpPr>
            <p:cNvPr id="19" name="Rectangle 18"/>
            <p:cNvSpPr/>
            <p:nvPr/>
          </p:nvSpPr>
          <p:spPr bwMode="auto">
            <a:xfrm>
              <a:off x="6237762" y="4406416"/>
              <a:ext cx="1368280" cy="6697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white"/>
                  </a:solidFill>
                </a:rPr>
                <a:t>NZTA 51%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237762" y="5076196"/>
              <a:ext cx="1368280" cy="551492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>
                  <a:solidFill>
                    <a:prstClr val="white"/>
                  </a:solidFill>
                </a:rPr>
                <a:t>Local Share 49 % </a:t>
              </a:r>
            </a:p>
          </p:txBody>
        </p:sp>
        <p:sp>
          <p:nvSpPr>
            <p:cNvPr id="14362" name="Subtitle 24"/>
            <p:cNvSpPr txBox="1">
              <a:spLocks/>
            </p:cNvSpPr>
            <p:nvPr/>
          </p:nvSpPr>
          <p:spPr bwMode="auto">
            <a:xfrm>
              <a:off x="6119814" y="3957638"/>
              <a:ext cx="1584325" cy="400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NZ" altLang="en-US" sz="2000" b="1">
                  <a:solidFill>
                    <a:prstClr val="black"/>
                  </a:solidFill>
                  <a:cs typeface="Arial" panose="020B0604020202020204" pitchFamily="34" charset="0"/>
                </a:rPr>
                <a:t>Subsidy Split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857272" y="5376101"/>
            <a:ext cx="1368280" cy="532800"/>
            <a:chOff x="8604323" y="5094888"/>
            <a:chExt cx="1368280" cy="5328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8604323" y="5094888"/>
              <a:ext cx="1368280" cy="273680"/>
            </a:xfrm>
            <a:prstGeom prst="rect">
              <a:avLst/>
            </a:prstGeom>
            <a:gradFill>
              <a:gsLst>
                <a:gs pos="0">
                  <a:schemeClr val="accent6">
                    <a:lumMod val="60000"/>
                    <a:lumOff val="40000"/>
                  </a:schemeClr>
                </a:gs>
                <a:gs pos="8000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 smtClean="0">
                  <a:solidFill>
                    <a:prstClr val="white"/>
                  </a:solidFill>
                </a:rPr>
                <a:t>RC 24.5%</a:t>
              </a:r>
              <a:endParaRPr lang="en-NZ" b="1" dirty="0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8604323" y="5354008"/>
              <a:ext cx="1368280" cy="27368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NZ" b="1" dirty="0" smtClean="0">
                  <a:solidFill>
                    <a:prstClr val="white"/>
                  </a:solidFill>
                </a:rPr>
                <a:t>DC 24.5%</a:t>
              </a:r>
              <a:endParaRPr lang="en-NZ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 bwMode="auto">
          <a:xfrm>
            <a:off x="7470120" y="5374579"/>
            <a:ext cx="1368280" cy="5514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NZ" b="1" dirty="0" smtClean="0">
                <a:solidFill>
                  <a:prstClr val="white"/>
                </a:solidFill>
              </a:rPr>
              <a:t>DC 49 </a:t>
            </a:r>
            <a:r>
              <a:rPr lang="en-NZ" b="1" dirty="0">
                <a:solidFill>
                  <a:prstClr val="white"/>
                </a:solidFill>
              </a:rPr>
              <a:t>% 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9052556" y="5408009"/>
            <a:ext cx="511887" cy="484632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NZ">
              <a:solidFill>
                <a:prstClr val="white"/>
              </a:solidFill>
            </a:endParaRPr>
          </a:p>
        </p:txBody>
      </p:sp>
      <p:sp>
        <p:nvSpPr>
          <p:cNvPr id="35" name="Subtitle 24"/>
          <p:cNvSpPr txBox="1">
            <a:spLocks/>
          </p:cNvSpPr>
          <p:nvPr/>
        </p:nvSpPr>
        <p:spPr bwMode="auto">
          <a:xfrm>
            <a:off x="7165190" y="4682953"/>
            <a:ext cx="1981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NZ" altLang="en-US" sz="2000" b="1" dirty="0" smtClean="0">
                <a:solidFill>
                  <a:prstClr val="black"/>
                </a:solidFill>
              </a:rPr>
              <a:t>Local Split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NZ" altLang="en-US" sz="2000" b="1" dirty="0" smtClean="0">
                <a:solidFill>
                  <a:prstClr val="black"/>
                </a:solidFill>
              </a:rPr>
              <a:t>District  </a:t>
            </a:r>
            <a:endParaRPr lang="en-NZ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1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0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" y="428"/>
            <a:ext cx="12190473" cy="685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96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643"/>
            <a:ext cx="12191238" cy="68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38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8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618" cy="685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6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" y="0"/>
            <a:ext cx="12191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079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325</Words>
  <Application>Microsoft Office PowerPoint</Application>
  <PresentationFormat>Custom</PresentationFormat>
  <Paragraphs>145</Paragraphs>
  <Slides>40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Planned Improvements </vt:lpstr>
      <vt:lpstr>Fare Review</vt:lpstr>
      <vt:lpstr>Fare Review</vt:lpstr>
      <vt:lpstr>Fare Review</vt:lpstr>
      <vt:lpstr>Fare Review</vt:lpstr>
      <vt:lpstr>Fare Review</vt:lpstr>
      <vt:lpstr>Fare Review</vt:lpstr>
      <vt:lpstr>Fare Review</vt:lpstr>
      <vt:lpstr>PowerPoint Presentation</vt:lpstr>
      <vt:lpstr>PowerPoint Presentation</vt:lpstr>
    </vt:vector>
  </TitlesOfParts>
  <Company>Waikato Regional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Dudley</dc:creator>
  <cp:lastModifiedBy>Lynette Wainwright</cp:lastModifiedBy>
  <cp:revision>108</cp:revision>
  <cp:lastPrinted>2018-03-16T03:08:16Z</cp:lastPrinted>
  <dcterms:created xsi:type="dcterms:W3CDTF">2017-11-20T04:09:58Z</dcterms:created>
  <dcterms:modified xsi:type="dcterms:W3CDTF">2018-03-27T19:08:04Z</dcterms:modified>
</cp:coreProperties>
</file>