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4" r:id="rId6"/>
    <p:sldId id="260" r:id="rId7"/>
    <p:sldId id="263" r:id="rId8"/>
    <p:sldId id="261" r:id="rId9"/>
    <p:sldId id="262" r:id="rId1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871553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This template can be used as a starter file to give updates for project milestones.</a:t>
            </a:r>
          </a:p>
          <a:p>
            <a:endParaRPr/>
          </a:p>
          <a:p>
            <a:pPr>
              <a:defRPr sz="1000" b="1"/>
            </a:pPr>
            <a:r>
              <a:t>Sections</a:t>
            </a:r>
          </a:p>
          <a:p>
            <a:pPr>
              <a:defRPr sz="1000">
                <a:solidFill>
                  <a:srgbClr val="008080"/>
                </a:solidFill>
              </a:defRPr>
            </a:pPr>
            <a:r>
              <a:t>Sections can help to organize your slides or facilitate collaboration between multiple authors. On the </a:t>
            </a:r>
            <a:r>
              <a:rPr b="1"/>
              <a:t>Home</a:t>
            </a:r>
            <a:r>
              <a:t> tab, under </a:t>
            </a:r>
            <a:r>
              <a:rPr b="1"/>
              <a:t>Slides</a:t>
            </a:r>
            <a:r>
              <a:t>, click </a:t>
            </a:r>
            <a:r>
              <a:rPr b="1"/>
              <a:t>Section</a:t>
            </a:r>
            <a:r>
              <a:t>, and then click </a:t>
            </a:r>
            <a:r>
              <a:rPr b="1"/>
              <a:t>Add Section</a:t>
            </a:r>
            <a:r>
              <a:t>.</a:t>
            </a:r>
          </a:p>
          <a:p>
            <a:pPr>
              <a:defRPr sz="1000" b="1"/>
            </a:pPr>
            <a:endParaRPr/>
          </a:p>
          <a:p>
            <a:pPr>
              <a:defRPr sz="1000" b="1"/>
            </a:pPr>
            <a:r>
              <a:t>Notes</a:t>
            </a:r>
          </a:p>
          <a:p>
            <a:r>
              <a:t>Use the Notes pane for delivery notes or to provide additional details for the audience. You can see these notes in Presenter View during your presentation. </a:t>
            </a:r>
          </a:p>
          <a:p>
            <a:pPr>
              <a:defRPr sz="1000"/>
            </a:pPr>
            <a:r>
              <a:t>Keep in mind the font size (important for accessibility, visibility, videotaping, and online production)</a:t>
            </a:r>
          </a:p>
          <a:p>
            <a:pPr>
              <a:defRPr sz="1000"/>
            </a:pPr>
            <a:endParaRPr/>
          </a:p>
          <a:p>
            <a:pPr>
              <a:defRPr sz="1000" b="1"/>
            </a:pPr>
            <a:r>
              <a:t>Coordinated colors </a:t>
            </a:r>
          </a:p>
          <a:p>
            <a:pPr>
              <a:defRPr sz="1000"/>
            </a:pPr>
            <a:r>
              <a:t>Pay particular attention to the graphs, charts, and text boxes. </a:t>
            </a:r>
          </a:p>
          <a:p>
            <a:pPr>
              <a:defRPr sz="1000"/>
            </a:pPr>
            <a:r>
              <a:t>Consider that attendees will print in black and white or grayscale. Run a test print to make sure your colors work when printed in pure black and white and grayscale.</a:t>
            </a:r>
          </a:p>
          <a:p>
            <a:pPr>
              <a:defRPr sz="1000"/>
            </a:pPr>
            <a:endParaRPr/>
          </a:p>
          <a:p>
            <a:pPr>
              <a:defRPr sz="1000" b="1"/>
            </a:pPr>
            <a:r>
              <a:t>Graphics, tables, and graphs</a:t>
            </a:r>
          </a:p>
          <a:p>
            <a:pPr>
              <a:defRPr sz="1000"/>
            </a:pPr>
            <a:r>
              <a:t>Keep it simple: If possible, use consistent, non-distracting styles and colors.</a:t>
            </a:r>
          </a:p>
          <a:p>
            <a:pPr>
              <a:defRPr sz="1000"/>
            </a:pPr>
            <a:r>
              <a:t>Label all graphs and tables.</a:t>
            </a:r>
          </a:p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the project about?</a:t>
            </a:r>
          </a:p>
          <a:p>
            <a:r>
              <a:t>Define the goal of this project</a:t>
            </a:r>
          </a:p>
          <a:p>
            <a:pPr lvl="1" indent="457200"/>
            <a:r>
              <a:t>Is it similar to projects in the past or is it a new effort?</a:t>
            </a:r>
          </a:p>
          <a:p>
            <a:r>
              <a:t>Define the scope of this project</a:t>
            </a:r>
          </a:p>
          <a:p>
            <a:pPr lvl="1" indent="457200"/>
            <a:r>
              <a:t>Is it an independent project or is it related to other projects?</a:t>
            </a:r>
          </a:p>
          <a:p>
            <a:endParaRPr/>
          </a:p>
          <a:p>
            <a:r>
              <a:t>* Note that this slide is not necessary for weekly status meetings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Duplicate this slide as necessary if there is more than one issue.</a:t>
            </a:r>
          </a:p>
          <a:p>
            <a:r>
              <a:t>This and related slides can be moved to the appendix or hidden if necessary.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* If any of these issues caused a schedule delay or need to be discussed further, include details in next slide.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following slides show several examples of timelines using SmartArt graphics.</a:t>
            </a:r>
          </a:p>
          <a:p>
            <a:r>
              <a:t>Include a timeline for the project, clearly marking milestones, important dates, and highlight where the project is now.</a:t>
            </a:r>
          </a:p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Prepare slides for the appendix in the event that more details or supplemental slides are needed. The appendix is also useful if the presentation is distributed later.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733203"/>
            <a:ext cx="9144001" cy="6124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rcRect r="7" b="7"/>
          <a:stretch>
            <a:fillRect/>
          </a:stretch>
        </p:blipFill>
        <p:spPr>
          <a:xfrm>
            <a:off x="6477000" y="1295400"/>
            <a:ext cx="901304" cy="901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5" y="0"/>
                </a:moveTo>
                <a:cubicBezTo>
                  <a:pt x="4840" y="0"/>
                  <a:pt x="0" y="4840"/>
                  <a:pt x="0" y="10805"/>
                </a:cubicBezTo>
                <a:cubicBezTo>
                  <a:pt x="0" y="16770"/>
                  <a:pt x="4840" y="21600"/>
                  <a:pt x="10805" y="21600"/>
                </a:cubicBezTo>
                <a:cubicBezTo>
                  <a:pt x="16770" y="21600"/>
                  <a:pt x="21600" y="16770"/>
                  <a:pt x="21600" y="10805"/>
                </a:cubicBezTo>
                <a:cubicBezTo>
                  <a:pt x="21600" y="4840"/>
                  <a:pt x="16770" y="0"/>
                  <a:pt x="10805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292100" dist="76200" dir="2700000" rotWithShape="0">
              <a:srgbClr val="333333">
                <a:alpha val="50000"/>
              </a:srgbClr>
            </a:outerShdw>
          </a:effectLst>
        </p:spPr>
      </p:pic>
      <p:pic>
        <p:nvPicPr>
          <p:cNvPr id="14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91200" y="1905000"/>
            <a:ext cx="1240462" cy="1240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4"/>
                  <a:pt x="4836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292100" dist="76200" dir="2700000" rotWithShape="0">
              <a:srgbClr val="333333">
                <a:alpha val="50000"/>
              </a:srgbClr>
            </a:outerShdw>
          </a:effectLst>
        </p:spPr>
      </p:pic>
      <p:pic>
        <p:nvPicPr>
          <p:cNvPr id="15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05600" y="2209800"/>
            <a:ext cx="1828800" cy="182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292100" dist="76200" dir="2700000" rotWithShape="0">
              <a:srgbClr val="333333">
                <a:alpha val="50000"/>
              </a:srgbClr>
            </a:outerShdw>
          </a:effectLst>
        </p:spPr>
      </p:pic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9948" y="1219200"/>
            <a:ext cx="5275053" cy="1295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600"/>
            </a:lvl1pPr>
            <a:lvl2pPr marL="0" indent="4572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600"/>
            </a:lvl2pPr>
            <a:lvl3pPr marL="0" indent="9144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600"/>
            </a:lvl3pPr>
            <a:lvl4pPr marL="0" indent="13716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600"/>
            </a:lvl4pPr>
            <a:lvl5pPr marL="0" indent="18288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-84" y="0"/>
            <a:ext cx="9144085" cy="660449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100000"/>
              <a:defRPr sz="2400"/>
            </a:lvl1pPr>
            <a:lvl2pPr marL="800100" indent="-342900">
              <a:lnSpc>
                <a:spcPct val="100000"/>
              </a:lnSpc>
              <a:spcBef>
                <a:spcPts val="500"/>
              </a:spcBef>
              <a:buSzPct val="100000"/>
              <a:buChar char="–"/>
              <a:defRPr sz="2400"/>
            </a:lvl2pPr>
            <a:lvl3pPr marL="1219200" indent="-304800">
              <a:lnSpc>
                <a:spcPct val="100000"/>
              </a:lnSpc>
              <a:spcBef>
                <a:spcPts val="500"/>
              </a:spcBef>
              <a:defRPr sz="2400"/>
            </a:lvl3pPr>
            <a:lvl4pPr marL="1714500" indent="-342900">
              <a:lnSpc>
                <a:spcPct val="100000"/>
              </a:lnSpc>
              <a:spcBef>
                <a:spcPts val="500"/>
              </a:spcBef>
              <a:defRPr sz="2400"/>
            </a:lvl4pPr>
            <a:lvl5pPr marL="2171700" indent="-342900">
              <a:lnSpc>
                <a:spcPct val="100000"/>
              </a:lnSpc>
              <a:spcBef>
                <a:spcPts val="50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-84" y="0"/>
            <a:ext cx="9144085" cy="660449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itle Text"/>
          <p:cNvSpPr txBox="1">
            <a:spLocks noGrp="1"/>
          </p:cNvSpPr>
          <p:nvPr>
            <p:ph type="title"/>
          </p:nvPr>
        </p:nvSpPr>
        <p:spPr>
          <a:xfrm>
            <a:off x="6629400" y="914400"/>
            <a:ext cx="2057400" cy="5211763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11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6019800" cy="52117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100000"/>
              <a:defRPr sz="2400"/>
            </a:lvl1pPr>
            <a:lvl2pPr marL="800100" indent="-342900">
              <a:lnSpc>
                <a:spcPct val="100000"/>
              </a:lnSpc>
              <a:spcBef>
                <a:spcPts val="500"/>
              </a:spcBef>
              <a:buSzPct val="100000"/>
              <a:buChar char="–"/>
              <a:defRPr sz="2400"/>
            </a:lvl2pPr>
            <a:lvl3pPr marL="1219200" indent="-304800">
              <a:lnSpc>
                <a:spcPct val="100000"/>
              </a:lnSpc>
              <a:spcBef>
                <a:spcPts val="500"/>
              </a:spcBef>
              <a:defRPr sz="2400"/>
            </a:lvl3pPr>
            <a:lvl4pPr marL="1714500" indent="-342900">
              <a:lnSpc>
                <a:spcPct val="100000"/>
              </a:lnSpc>
              <a:spcBef>
                <a:spcPts val="500"/>
              </a:spcBef>
              <a:defRPr sz="2400"/>
            </a:lvl4pPr>
            <a:lvl5pPr marL="2171700" indent="-342900">
              <a:lnSpc>
                <a:spcPct val="100000"/>
              </a:lnSpc>
              <a:spcBef>
                <a:spcPts val="50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t="50811" r="45394"/>
          <a:stretch>
            <a:fillRect/>
          </a:stretch>
        </p:blipFill>
        <p:spPr>
          <a:xfrm>
            <a:off x="1755" y="0"/>
            <a:ext cx="9142245" cy="55161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rcRect b="3"/>
          <a:stretch>
            <a:fillRect/>
          </a:stretch>
        </p:blipFill>
        <p:spPr>
          <a:xfrm>
            <a:off x="685800" y="1066799"/>
            <a:ext cx="1979921" cy="2013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8" y="0"/>
                </a:moveTo>
                <a:cubicBezTo>
                  <a:pt x="4833" y="0"/>
                  <a:pt x="0" y="4835"/>
                  <a:pt x="0" y="10800"/>
                </a:cubicBezTo>
                <a:cubicBezTo>
                  <a:pt x="0" y="16765"/>
                  <a:pt x="4833" y="21600"/>
                  <a:pt x="10798" y="21600"/>
                </a:cubicBezTo>
                <a:cubicBezTo>
                  <a:pt x="16762" y="21600"/>
                  <a:pt x="21600" y="16765"/>
                  <a:pt x="21600" y="10800"/>
                </a:cubicBezTo>
                <a:cubicBezTo>
                  <a:pt x="21600" y="4835"/>
                  <a:pt x="16762" y="0"/>
                  <a:pt x="10798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3768304" y="1905000"/>
            <a:ext cx="5105401" cy="1143001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10000" y="3048000"/>
            <a:ext cx="5105400" cy="150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</a:lvl1pPr>
            <a:lvl2pPr marL="0" indent="457200">
              <a:lnSpc>
                <a:spcPct val="100000"/>
              </a:lnSpc>
              <a:spcBef>
                <a:spcPts val="400"/>
              </a:spcBef>
              <a:buSzTx/>
              <a:buFontTx/>
              <a:buNone/>
            </a:lvl2pPr>
            <a:lvl3pPr marL="0" indent="914400">
              <a:lnSpc>
                <a:spcPct val="100000"/>
              </a:lnSpc>
              <a:spcBef>
                <a:spcPts val="400"/>
              </a:spcBef>
              <a:buSzTx/>
              <a:buFontTx/>
              <a:buNone/>
            </a:lvl3pPr>
            <a:lvl4pPr marL="0" indent="1371600">
              <a:lnSpc>
                <a:spcPct val="100000"/>
              </a:lnSpc>
              <a:spcBef>
                <a:spcPts val="400"/>
              </a:spcBef>
              <a:buSzTx/>
              <a:buFontTx/>
              <a:buNone/>
            </a:lvl4pPr>
            <a:lvl5pPr marL="0" indent="1828800">
              <a:lnSpc>
                <a:spcPct val="100000"/>
              </a:lnSpc>
              <a:spcBef>
                <a:spcPts val="4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-84" y="0"/>
            <a:ext cx="9144085" cy="660449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2973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100000"/>
              <a:defRPr sz="2400"/>
            </a:lvl1pPr>
            <a:lvl2pPr marL="800100" indent="-342900">
              <a:lnSpc>
                <a:spcPct val="100000"/>
              </a:lnSpc>
              <a:spcBef>
                <a:spcPts val="500"/>
              </a:spcBef>
              <a:buSzPct val="100000"/>
              <a:buChar char="–"/>
              <a:defRPr sz="2400"/>
            </a:lvl2pPr>
            <a:lvl3pPr marL="1219200" indent="-304800">
              <a:lnSpc>
                <a:spcPct val="100000"/>
              </a:lnSpc>
              <a:spcBef>
                <a:spcPts val="500"/>
              </a:spcBef>
              <a:defRPr sz="2400"/>
            </a:lvl3pPr>
            <a:lvl4pPr marL="1714500" indent="-342900">
              <a:lnSpc>
                <a:spcPct val="100000"/>
              </a:lnSpc>
              <a:spcBef>
                <a:spcPts val="500"/>
              </a:spcBef>
              <a:defRPr sz="2400"/>
            </a:lvl4pPr>
            <a:lvl5pPr marL="2171700" indent="-342900">
              <a:lnSpc>
                <a:spcPct val="100000"/>
              </a:lnSpc>
              <a:spcBef>
                <a:spcPts val="50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-84" y="0"/>
            <a:ext cx="9144085" cy="660449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b="1"/>
            </a:lvl1pPr>
            <a:lvl2pPr marL="0" indent="4572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b="1"/>
            </a:lvl2pPr>
            <a:lvl3pPr marL="0" indent="9144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b="1"/>
            </a:lvl3pPr>
            <a:lvl4pPr marL="0" indent="13716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b="1"/>
            </a:lvl4pPr>
            <a:lvl5pPr marL="0" indent="18288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b="1"/>
            </a:pPr>
            <a:endParaRPr/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-84" y="0"/>
            <a:ext cx="9144085" cy="660449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-84" y="0"/>
            <a:ext cx="9144085" cy="660449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-84" y="0"/>
            <a:ext cx="9144085" cy="660449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3008314" cy="762000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914400"/>
            <a:ext cx="5111750" cy="52117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buSzPct val="100000"/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buSzPct val="100000"/>
              <a:buChar char="–"/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752600"/>
            <a:ext cx="3008315" cy="437356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-84" y="0"/>
            <a:ext cx="9144085" cy="660449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96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13">
            <a:extLst/>
          </a:blip>
          <a:srcRect/>
          <a:stretch>
            <a:fillRect/>
          </a:stretch>
        </p:blipFill>
        <p:spPr>
          <a:xfrm>
            <a:off x="-84" y="0"/>
            <a:ext cx="9144085" cy="6604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3637" y="6404292"/>
            <a:ext cx="26316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9pPr>
    </p:titleStyle>
    <p:bodyStyle>
      <a:lvl1pPr marL="342900" marR="0" indent="-3429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3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1pPr>
      <a:lvl2pPr marL="596900" marR="0" indent="-2540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60000"/>
        <a:buFont typeface="Arial"/>
        <a:buChar char="o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2pPr>
      <a:lvl3pPr marL="1143000" marR="0" indent="-2286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3pPr>
      <a:lvl4pPr marL="1600200" marR="0" indent="-2286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–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4pPr>
      <a:lvl5pPr marL="2057400" marR="0" indent="-2286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»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5pPr>
      <a:lvl6pPr marL="2514600" marR="0" indent="-2286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6pPr>
      <a:lvl7pPr marL="2971800" marR="0" indent="-2286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7pPr>
      <a:lvl8pPr marL="3429000" marR="0" indent="-2286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8pPr>
      <a:lvl9pPr marL="3886200" marR="0" indent="-2286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>
            <a:spLocks noGrp="1"/>
          </p:cNvSpPr>
          <p:nvPr>
            <p:ph type="ctrTitle"/>
          </p:nvPr>
        </p:nvSpPr>
        <p:spPr>
          <a:xfrm>
            <a:off x="381000" y="381000"/>
            <a:ext cx="7772400" cy="914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r>
              <a:rPr dirty="0"/>
              <a:t>Regional Infrastructure Technical Specification  </a:t>
            </a:r>
            <a:r>
              <a:rPr lang="en-AU" dirty="0"/>
              <a:t>- adoption</a:t>
            </a:r>
            <a:endParaRPr dirty="0"/>
          </a:p>
        </p:txBody>
      </p:sp>
      <p:sp>
        <p:nvSpPr>
          <p:cNvPr id="128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457200" y="1447800"/>
            <a:ext cx="5275053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NZ" sz="1800" dirty="0"/>
              <a:t>Richard </a:t>
            </a:r>
            <a:r>
              <a:rPr lang="en-NZ" sz="1800" dirty="0" err="1"/>
              <a:t>Bax</a:t>
            </a:r>
            <a:r>
              <a:rPr lang="en-NZ" sz="1800" dirty="0"/>
              <a:t>, Waikato LASS Project Manager </a:t>
            </a:r>
          </a:p>
          <a:p>
            <a:r>
              <a:rPr lang="en-NZ" sz="1800" dirty="0"/>
              <a:t>26 June 2018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 1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4648200" cy="914400"/>
          </a:xfrm>
          <a:prstGeom prst="rect">
            <a:avLst/>
          </a:prstGeom>
        </p:spPr>
        <p:txBody>
          <a:bodyPr/>
          <a:lstStyle/>
          <a:p>
            <a:r>
              <a:rPr dirty="0"/>
              <a:t>Project </a:t>
            </a:r>
            <a:r>
              <a:rPr lang="en-US" dirty="0"/>
              <a:t>Background</a:t>
            </a:r>
            <a:endParaRPr dirty="0"/>
          </a:p>
        </p:txBody>
      </p:sp>
      <p:sp>
        <p:nvSpPr>
          <p:cNvPr id="133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96200" cy="4297363"/>
          </a:xfrm>
          <a:prstGeom prst="rect">
            <a:avLst/>
          </a:prstGeom>
        </p:spPr>
        <p:txBody>
          <a:bodyPr/>
          <a:lstStyle/>
          <a:p>
            <a:r>
              <a:rPr dirty="0"/>
              <a:t>Develop a Regional Infrastructure Technical Specification (ITS)</a:t>
            </a:r>
          </a:p>
          <a:p>
            <a:r>
              <a:rPr dirty="0"/>
              <a:t>To have one technical specification for the Waikato region </a:t>
            </a:r>
          </a:p>
          <a:p>
            <a:r>
              <a:rPr dirty="0"/>
              <a:t>Modify the Hamilton City Council ITS for use by the participating councils</a:t>
            </a:r>
            <a:endParaRPr lang="en-AU" dirty="0"/>
          </a:p>
          <a:p>
            <a:r>
              <a:rPr lang="en-AU" dirty="0"/>
              <a:t>Today is to get committee </a:t>
            </a:r>
          </a:p>
          <a:p>
            <a:pPr marL="0" indent="0">
              <a:buNone/>
            </a:pPr>
            <a:r>
              <a:rPr lang="en-AU" dirty="0"/>
              <a:t>recommendation for </a:t>
            </a:r>
            <a:r>
              <a:rPr lang="en-US" dirty="0"/>
              <a:t>adoption</a:t>
            </a:r>
            <a:endParaRPr dirty="0"/>
          </a:p>
        </p:txBody>
      </p:sp>
      <p:pic>
        <p:nvPicPr>
          <p:cNvPr id="13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55732" y="3422798"/>
            <a:ext cx="4326268" cy="3244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Benefits </a:t>
            </a:r>
          </a:p>
        </p:txBody>
      </p:sp>
      <p:sp>
        <p:nvSpPr>
          <p:cNvPr id="144" name="Content Placeholder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Regional ITS will be a means of compliance with </a:t>
            </a:r>
            <a:r>
              <a:rPr lang="en-AU" dirty="0"/>
              <a:t>resource consent</a:t>
            </a:r>
            <a:r>
              <a:rPr dirty="0"/>
              <a:t> conditions </a:t>
            </a:r>
            <a:r>
              <a:rPr lang="en-AU" dirty="0"/>
              <a:t>and District Plans</a:t>
            </a:r>
            <a:endParaRPr dirty="0"/>
          </a:p>
          <a:p>
            <a:r>
              <a:rPr dirty="0"/>
              <a:t>Used for technical specifications for contracts</a:t>
            </a:r>
          </a:p>
          <a:p>
            <a:r>
              <a:rPr dirty="0"/>
              <a:t>Reduced costs for designers and contractors </a:t>
            </a:r>
          </a:p>
          <a:p>
            <a:r>
              <a:rPr dirty="0"/>
              <a:t>Improve compliance as better understood, known &amp; more widely used </a:t>
            </a:r>
          </a:p>
          <a:p>
            <a:r>
              <a:rPr dirty="0"/>
              <a:t>Acceptable Products section to be fully developed</a:t>
            </a:r>
          </a:p>
          <a:p>
            <a:pPr marL="571500" lvl="1" indent="-228600">
              <a:buFont typeface="Courier New"/>
              <a:defRPr sz="1800"/>
            </a:pPr>
            <a:r>
              <a:rPr dirty="0"/>
              <a:t>better control on products used</a:t>
            </a:r>
          </a:p>
          <a:p>
            <a:pPr marL="571500" lvl="1" indent="-228600">
              <a:buFont typeface="Courier New"/>
              <a:defRPr sz="1800"/>
            </a:pPr>
            <a:r>
              <a:rPr dirty="0"/>
              <a:t>reduced whole of life costs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Current Status</a:t>
            </a:r>
          </a:p>
        </p:txBody>
      </p:sp>
      <p:sp>
        <p:nvSpPr>
          <p:cNvPr id="139" name="Content Placeholder 3"/>
          <p:cNvSpPr txBox="1">
            <a:spLocks noGrp="1"/>
          </p:cNvSpPr>
          <p:nvPr>
            <p:ph type="body" idx="1"/>
          </p:nvPr>
        </p:nvSpPr>
        <p:spPr>
          <a:xfrm>
            <a:off x="457199" y="1705510"/>
            <a:ext cx="8358027" cy="470556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35000"/>
              </a:lnSpc>
              <a:defRPr sz="1800"/>
            </a:pPr>
            <a:r>
              <a:rPr dirty="0"/>
              <a:t>The </a:t>
            </a:r>
            <a:r>
              <a:rPr lang="en-US" dirty="0"/>
              <a:t>RITS has been adopted by </a:t>
            </a:r>
          </a:p>
          <a:p>
            <a:pPr lvl="1">
              <a:lnSpc>
                <a:spcPct val="135000"/>
              </a:lnSpc>
              <a:defRPr sz="1800"/>
            </a:pPr>
            <a:r>
              <a:rPr dirty="0"/>
              <a:t>HCC </a:t>
            </a:r>
            <a:endParaRPr lang="en-US" dirty="0"/>
          </a:p>
          <a:p>
            <a:pPr lvl="1">
              <a:lnSpc>
                <a:spcPct val="135000"/>
              </a:lnSpc>
              <a:defRPr sz="1800"/>
            </a:pPr>
            <a:r>
              <a:rPr lang="en-NZ" dirty="0" err="1"/>
              <a:t>Waipa</a:t>
            </a:r>
            <a:r>
              <a:rPr lang="en-NZ" dirty="0"/>
              <a:t> DC</a:t>
            </a:r>
          </a:p>
          <a:p>
            <a:pPr lvl="1">
              <a:lnSpc>
                <a:spcPct val="135000"/>
              </a:lnSpc>
              <a:defRPr sz="1800"/>
            </a:pPr>
            <a:r>
              <a:rPr lang="en-NZ" dirty="0" err="1"/>
              <a:t>Otorohanga</a:t>
            </a:r>
            <a:r>
              <a:rPr lang="en-NZ" dirty="0"/>
              <a:t> DC</a:t>
            </a:r>
          </a:p>
          <a:p>
            <a:pPr>
              <a:lnSpc>
                <a:spcPct val="135000"/>
              </a:lnSpc>
              <a:defRPr sz="1800"/>
            </a:pPr>
            <a:r>
              <a:rPr lang="en-AU" dirty="0"/>
              <a:t>The RITS will be considered for adoption by</a:t>
            </a:r>
          </a:p>
          <a:p>
            <a:pPr lvl="1">
              <a:lnSpc>
                <a:spcPct val="135000"/>
              </a:lnSpc>
              <a:defRPr sz="1800"/>
            </a:pPr>
            <a:r>
              <a:rPr lang="en-AU" dirty="0"/>
              <a:t>South Waikato DC next month</a:t>
            </a:r>
          </a:p>
          <a:p>
            <a:pPr>
              <a:lnSpc>
                <a:spcPct val="135000"/>
              </a:lnSpc>
              <a:defRPr sz="1800"/>
            </a:pPr>
            <a:r>
              <a:rPr lang="en-AU" dirty="0"/>
              <a:t>The RITS is in use by</a:t>
            </a:r>
          </a:p>
          <a:p>
            <a:pPr lvl="1">
              <a:lnSpc>
                <a:spcPct val="135000"/>
              </a:lnSpc>
              <a:defRPr sz="1800"/>
            </a:pPr>
            <a:r>
              <a:rPr lang="en-AU" dirty="0"/>
              <a:t>Matamata-</a:t>
            </a:r>
            <a:r>
              <a:rPr lang="en-AU" dirty="0" err="1"/>
              <a:t>Piako</a:t>
            </a:r>
            <a:r>
              <a:rPr lang="en-AU" dirty="0"/>
              <a:t> DC</a:t>
            </a:r>
          </a:p>
          <a:p>
            <a:pPr lvl="1">
              <a:lnSpc>
                <a:spcPct val="135000"/>
              </a:lnSpc>
              <a:defRPr sz="1800"/>
            </a:pPr>
            <a:r>
              <a:rPr lang="en-AU" dirty="0"/>
              <a:t>Waitomo DC</a:t>
            </a:r>
          </a:p>
          <a:p>
            <a:pPr>
              <a:lnSpc>
                <a:spcPct val="135000"/>
              </a:lnSpc>
              <a:defRPr sz="1800"/>
            </a:pPr>
            <a:r>
              <a:rPr lang="en-AU" dirty="0"/>
              <a:t>Hauraki DC to update District Plan – planned for late 2018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676" y="914400"/>
            <a:ext cx="8568648" cy="914400"/>
          </a:xfrm>
        </p:spPr>
        <p:txBody>
          <a:bodyPr>
            <a:noAutofit/>
          </a:bodyPr>
          <a:lstStyle/>
          <a:p>
            <a:r>
              <a:rPr lang="en-US" dirty="0"/>
              <a:t>Key Differences between WDC (HCC+) &amp; Regional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HCC have heavily modified the Stormwater section - much more focused on low impact solutions</a:t>
            </a:r>
          </a:p>
          <a:p>
            <a:r>
              <a:rPr lang="en-US" dirty="0"/>
              <a:t>Includes or covers off the 2014 Waikato DC supplement</a:t>
            </a:r>
          </a:p>
          <a:p>
            <a:r>
              <a:rPr lang="en-US" dirty="0"/>
              <a:t>Uses more standards e.g. NZS/AS, NZTA, WRC, less council specific  </a:t>
            </a:r>
          </a:p>
          <a:p>
            <a:r>
              <a:rPr lang="en-US" dirty="0"/>
              <a:t>Road Corridor widths and lane cross sections </a:t>
            </a:r>
            <a:r>
              <a:rPr lang="mr-IN" dirty="0"/>
              <a:t>–</a:t>
            </a:r>
            <a:r>
              <a:rPr lang="en-US" dirty="0"/>
              <a:t> a work in progress (as its included in all District Plans) to the ONRC </a:t>
            </a:r>
          </a:p>
          <a:p>
            <a:r>
              <a:rPr lang="en-US" dirty="0"/>
              <a:t>Complete re write of the Acceptable Products section   </a:t>
            </a:r>
          </a:p>
        </p:txBody>
      </p:sp>
    </p:spTree>
    <p:extLst>
      <p:ext uri="{BB962C8B-B14F-4D97-AF65-F5344CB8AC3E}">
        <p14:creationId xmlns:p14="http://schemas.microsoft.com/office/powerpoint/2010/main" val="245994735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Diagram 5"/>
          <p:cNvGrpSpPr/>
          <p:nvPr/>
        </p:nvGrpSpPr>
        <p:grpSpPr>
          <a:xfrm>
            <a:off x="12816" y="807390"/>
            <a:ext cx="8952258" cy="5961572"/>
            <a:chOff x="0" y="0"/>
            <a:chExt cx="8952256" cy="5961570"/>
          </a:xfrm>
        </p:grpSpPr>
        <p:sp>
          <p:nvSpPr>
            <p:cNvPr id="148" name="Shape"/>
            <p:cNvSpPr/>
            <p:nvPr/>
          </p:nvSpPr>
          <p:spPr>
            <a:xfrm>
              <a:off x="0" y="0"/>
              <a:ext cx="8952256" cy="5546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400" y="12000"/>
                    <a:pt x="8485" y="5700"/>
                    <a:pt x="18254" y="2700"/>
                  </a:cubicBezTo>
                  <a:lnTo>
                    <a:pt x="18066" y="0"/>
                  </a:lnTo>
                  <a:lnTo>
                    <a:pt x="21600" y="4320"/>
                  </a:lnTo>
                  <a:lnTo>
                    <a:pt x="18820" y="10800"/>
                  </a:lnTo>
                  <a:lnTo>
                    <a:pt x="18631" y="8100"/>
                  </a:lnTo>
                  <a:cubicBezTo>
                    <a:pt x="9810" y="9300"/>
                    <a:pt x="3600" y="13800"/>
                    <a:pt x="0" y="21600"/>
                  </a:cubicBezTo>
                  <a:close/>
                </a:path>
              </a:pathLst>
            </a:custGeom>
            <a:solidFill>
              <a:srgbClr val="DEE7D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9" name="Circle"/>
            <p:cNvSpPr/>
            <p:nvPr/>
          </p:nvSpPr>
          <p:spPr>
            <a:xfrm>
              <a:off x="572354" y="4366636"/>
              <a:ext cx="237237" cy="237237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0" name="Milestone 1…"/>
            <p:cNvSpPr txBox="1"/>
            <p:nvPr/>
          </p:nvSpPr>
          <p:spPr>
            <a:xfrm>
              <a:off x="529935" y="4821109"/>
              <a:ext cx="2128499" cy="11404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889000">
                <a:lnSpc>
                  <a:spcPct val="90000"/>
                </a:lnSpc>
                <a:spcBef>
                  <a:spcPts val="800"/>
                </a:spcBef>
                <a:defRPr sz="2000"/>
              </a:lvl1pPr>
              <a:lvl2pPr marL="228600" indent="-228600" defTabSz="889000">
                <a:lnSpc>
                  <a:spcPct val="90000"/>
                </a:lnSpc>
                <a:spcBef>
                  <a:spcPts val="300"/>
                </a:spcBef>
                <a:buSzPct val="100000"/>
                <a:buChar char="•"/>
                <a:defRPr sz="2000"/>
              </a:lvl2pPr>
            </a:lstStyle>
            <a:p>
              <a:r>
                <a:t>Milestone 1</a:t>
              </a:r>
            </a:p>
            <a:p>
              <a:pPr lvl="1"/>
              <a:r>
                <a:t>Modify with Technical  inputs</a:t>
              </a:r>
            </a:p>
          </p:txBody>
        </p:sp>
        <p:sp>
          <p:nvSpPr>
            <p:cNvPr id="151" name="Circle"/>
            <p:cNvSpPr/>
            <p:nvPr/>
          </p:nvSpPr>
          <p:spPr>
            <a:xfrm>
              <a:off x="1977277" y="3053299"/>
              <a:ext cx="412585" cy="412585"/>
            </a:xfrm>
            <a:prstGeom prst="ellipse">
              <a:avLst/>
            </a:prstGeom>
            <a:solidFill>
              <a:srgbClr val="5CB37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2" name="Milestone 2…"/>
            <p:cNvSpPr txBox="1"/>
            <p:nvPr/>
          </p:nvSpPr>
          <p:spPr>
            <a:xfrm>
              <a:off x="2000642" y="3855108"/>
              <a:ext cx="2166069" cy="889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889000">
                <a:lnSpc>
                  <a:spcPct val="90000"/>
                </a:lnSpc>
                <a:spcBef>
                  <a:spcPts val="800"/>
                </a:spcBef>
                <a:defRPr sz="2000"/>
              </a:lvl1pPr>
              <a:lvl2pPr marL="228600" indent="-228600" defTabSz="889000">
                <a:lnSpc>
                  <a:spcPct val="90000"/>
                </a:lnSpc>
                <a:spcBef>
                  <a:spcPts val="300"/>
                </a:spcBef>
                <a:buSzPct val="100000"/>
                <a:buChar char="•"/>
                <a:defRPr sz="2000"/>
              </a:lvl2pPr>
            </a:lstStyle>
            <a:p>
              <a:r>
                <a:rPr dirty="0"/>
                <a:t>Milestone 2</a:t>
              </a:r>
            </a:p>
            <a:p>
              <a:pPr lvl="1"/>
              <a:r>
                <a:rPr dirty="0"/>
                <a:t>Complete final draft</a:t>
              </a:r>
            </a:p>
          </p:txBody>
        </p:sp>
        <p:sp>
          <p:nvSpPr>
            <p:cNvPr id="153" name="Circle"/>
            <p:cNvSpPr/>
            <p:nvPr/>
          </p:nvSpPr>
          <p:spPr>
            <a:xfrm>
              <a:off x="3826132" y="2013738"/>
              <a:ext cx="546675" cy="546675"/>
            </a:xfrm>
            <a:prstGeom prst="ellipse">
              <a:avLst/>
            </a:prstGeom>
            <a:solidFill>
              <a:srgbClr val="608CA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4" name="Milestone 3…"/>
            <p:cNvSpPr txBox="1"/>
            <p:nvPr/>
          </p:nvSpPr>
          <p:spPr>
            <a:xfrm>
              <a:off x="3826135" y="2955212"/>
              <a:ext cx="2166068" cy="5975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889000">
                <a:lnSpc>
                  <a:spcPct val="90000"/>
                </a:lnSpc>
                <a:spcBef>
                  <a:spcPts val="800"/>
                </a:spcBef>
                <a:defRPr sz="2000"/>
              </a:lvl1pPr>
              <a:lvl2pPr marL="228600" indent="-228600" defTabSz="889000">
                <a:lnSpc>
                  <a:spcPct val="90000"/>
                </a:lnSpc>
                <a:spcBef>
                  <a:spcPts val="300"/>
                </a:spcBef>
                <a:buSzPct val="100000"/>
                <a:buChar char="•"/>
                <a:defRPr sz="2000"/>
              </a:lvl2pPr>
            </a:lstStyle>
            <a:p>
              <a:r>
                <a:rPr dirty="0">
                  <a:solidFill>
                    <a:schemeClr val="tx1"/>
                  </a:solidFill>
                </a:rPr>
                <a:t>Milestone 3</a:t>
              </a:r>
            </a:p>
            <a:p>
              <a:pPr lvl="1"/>
              <a:r>
                <a:rPr dirty="0">
                  <a:solidFill>
                    <a:schemeClr val="tx1"/>
                  </a:solidFill>
                </a:rPr>
                <a:t>Consultation</a:t>
              </a:r>
            </a:p>
          </p:txBody>
        </p:sp>
        <p:sp>
          <p:nvSpPr>
            <p:cNvPr id="155" name="Circle"/>
            <p:cNvSpPr/>
            <p:nvPr/>
          </p:nvSpPr>
          <p:spPr>
            <a:xfrm>
              <a:off x="6064191" y="1277139"/>
              <a:ext cx="732339" cy="732339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6" name="Milestone 4…"/>
            <p:cNvSpPr txBox="1"/>
            <p:nvPr/>
          </p:nvSpPr>
          <p:spPr>
            <a:xfrm>
              <a:off x="6161497" y="2365803"/>
              <a:ext cx="2166068" cy="11404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889000">
                <a:lnSpc>
                  <a:spcPct val="90000"/>
                </a:lnSpc>
                <a:spcBef>
                  <a:spcPts val="800"/>
                </a:spcBef>
                <a:defRPr sz="2000"/>
              </a:lvl1pPr>
              <a:lvl2pPr marL="228600" indent="-228600" defTabSz="889000">
                <a:lnSpc>
                  <a:spcPct val="90000"/>
                </a:lnSpc>
                <a:spcBef>
                  <a:spcPts val="300"/>
                </a:spcBef>
                <a:buSzPct val="100000"/>
                <a:buChar char="•"/>
                <a:defRPr sz="2000"/>
              </a:lvl2pPr>
            </a:lstStyle>
            <a:p>
              <a:r>
                <a:rPr dirty="0">
                  <a:solidFill>
                    <a:srgbClr val="FF0000"/>
                  </a:solidFill>
                </a:rPr>
                <a:t>Milestone 4</a:t>
              </a:r>
            </a:p>
            <a:p>
              <a:pPr lvl="1"/>
              <a:r>
                <a:rPr dirty="0">
                  <a:solidFill>
                    <a:srgbClr val="FF0000"/>
                  </a:solidFill>
                </a:rPr>
                <a:t>Adopt and amend District Plans </a:t>
              </a:r>
            </a:p>
          </p:txBody>
        </p:sp>
      </p:grpSp>
      <p:sp>
        <p:nvSpPr>
          <p:cNvPr id="15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Timeline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Consultation process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consultation completed. </a:t>
            </a:r>
          </a:p>
          <a:p>
            <a:r>
              <a:rPr lang="en-US" dirty="0"/>
              <a:t>Presented to key stakeholder meetings –IPENZ and Surveyors Institute (Civil Contractors NZ didn’t see a need)</a:t>
            </a:r>
          </a:p>
          <a:p>
            <a:r>
              <a:rPr lang="en-US" dirty="0"/>
              <a:t> Emailed link to document, to key stakeholders and all known consultants, surveyors, contractors  </a:t>
            </a:r>
          </a:p>
          <a:p>
            <a:r>
              <a:rPr lang="en-US" dirty="0"/>
              <a:t>Notice loaded on all council websites</a:t>
            </a:r>
          </a:p>
          <a:p>
            <a:r>
              <a:rPr lang="en-US" dirty="0"/>
              <a:t>750 submission points</a:t>
            </a:r>
          </a:p>
          <a:p>
            <a:r>
              <a:rPr lang="en-US" dirty="0"/>
              <a:t>75 required more intense work </a:t>
            </a:r>
          </a:p>
          <a:p>
            <a:r>
              <a:rPr lang="en-US" dirty="0"/>
              <a:t>15 outstanding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4053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5410200" cy="914400"/>
          </a:xfrm>
          <a:prstGeom prst="rect">
            <a:avLst/>
          </a:prstGeom>
        </p:spPr>
        <p:txBody>
          <a:bodyPr/>
          <a:lstStyle/>
          <a:p>
            <a:r>
              <a:rPr dirty="0"/>
              <a:t>Looking Ahead</a:t>
            </a:r>
          </a:p>
        </p:txBody>
      </p:sp>
      <p:pic>
        <p:nvPicPr>
          <p:cNvPr id="16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65520" y="0"/>
            <a:ext cx="307848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457200" y="1828800"/>
            <a:ext cx="5410200" cy="42973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5000"/>
              </a:lnSpc>
            </a:pPr>
            <a:r>
              <a:rPr dirty="0"/>
              <a:t>Adopted by </a:t>
            </a:r>
            <a:r>
              <a:rPr lang="en-US" dirty="0"/>
              <a:t>remaining </a:t>
            </a:r>
            <a:r>
              <a:rPr dirty="0"/>
              <a:t>council</a:t>
            </a:r>
            <a:r>
              <a:rPr lang="en-US" dirty="0"/>
              <a:t> </a:t>
            </a:r>
            <a:r>
              <a:rPr dirty="0"/>
              <a:t> </a:t>
            </a:r>
          </a:p>
          <a:p>
            <a:pPr>
              <a:lnSpc>
                <a:spcPct val="135000"/>
              </a:lnSpc>
            </a:pPr>
            <a:r>
              <a:rPr lang="en-US" dirty="0"/>
              <a:t>Communicate the changes </a:t>
            </a:r>
            <a:endParaRPr dirty="0"/>
          </a:p>
          <a:p>
            <a:pPr>
              <a:lnSpc>
                <a:spcPct val="135000"/>
              </a:lnSpc>
            </a:pPr>
            <a:r>
              <a:rPr lang="en-AU" dirty="0"/>
              <a:t>Waikato </a:t>
            </a:r>
            <a:r>
              <a:rPr dirty="0"/>
              <a:t>LASS will be the owner</a:t>
            </a:r>
          </a:p>
          <a:p>
            <a:pPr>
              <a:lnSpc>
                <a:spcPct val="135000"/>
              </a:lnSpc>
            </a:pPr>
            <a:r>
              <a:rPr dirty="0"/>
              <a:t>Review in 6 months, again in 6 months, then 12 months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Questions?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oject Status Report">
  <a:themeElements>
    <a:clrScheme name="Project Status Repor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roject Status Repor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Project Status Repor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roject Status Report">
  <a:themeElements>
    <a:clrScheme name="Project Status Repor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roject Status Repor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Project Status Repor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691</Words>
  <Application>Microsoft Office PowerPoint</Application>
  <PresentationFormat>On-screen Show (4:3)</PresentationFormat>
  <Paragraphs>86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Project Status Report</vt:lpstr>
      <vt:lpstr>Regional Infrastructure Technical Specification  - adoption</vt:lpstr>
      <vt:lpstr>Project Background</vt:lpstr>
      <vt:lpstr>Benefits </vt:lpstr>
      <vt:lpstr>Current Status</vt:lpstr>
      <vt:lpstr>Key Differences between WDC (HCC+) &amp; Regional </vt:lpstr>
      <vt:lpstr>Timeline</vt:lpstr>
      <vt:lpstr>Consultation process </vt:lpstr>
      <vt:lpstr>Looking Ahead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Infrastructure Technical Specification  - release for public consultation</dc:title>
  <dc:creator>Lynette Wainwright</dc:creator>
  <cp:lastModifiedBy>Lynette Wainwright</cp:lastModifiedBy>
  <cp:revision>23</cp:revision>
  <cp:lastPrinted>2018-06-21T03:51:28Z</cp:lastPrinted>
  <dcterms:modified xsi:type="dcterms:W3CDTF">2018-06-21T19:39:00Z</dcterms:modified>
</cp:coreProperties>
</file>