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72" r:id="rId2"/>
    <p:sldId id="274" r:id="rId3"/>
    <p:sldId id="276" r:id="rId4"/>
    <p:sldId id="275" r:id="rId5"/>
    <p:sldId id="270" r:id="rId6"/>
    <p:sldId id="271" r:id="rId7"/>
    <p:sldId id="277" r:id="rId8"/>
    <p:sldId id="278" r:id="rId9"/>
    <p:sldId id="279" r:id="rId10"/>
    <p:sldId id="280" r:id="rId11"/>
    <p:sldId id="281" r:id="rId12"/>
    <p:sldId id="282" r:id="rId13"/>
  </p:sldIdLst>
  <p:sldSz cx="9144000" cy="6858000" type="screen4x3"/>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00" autoAdjust="0"/>
  </p:normalViewPr>
  <p:slideViewPr>
    <p:cSldViewPr>
      <p:cViewPr varScale="1">
        <p:scale>
          <a:sx n="106" d="100"/>
          <a:sy n="106" d="100"/>
        </p:scale>
        <p:origin x="-111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3" d="100"/>
          <a:sy n="73" d="100"/>
        </p:scale>
        <p:origin x="-2532" y="-108"/>
      </p:cViewPr>
      <p:guideLst>
        <p:guide orient="horz" pos="3110"/>
        <p:guide pos="21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N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a:t>Estimated waste generated in Waikato District 2016/2017</a:t>
            </a:r>
          </a:p>
        </c:rich>
      </c:tx>
      <c:layout>
        <c:manualLayout>
          <c:xMode val="edge"/>
          <c:yMode val="edge"/>
          <c:x val="0.1436879538322694"/>
          <c:y val="3.8994381900609533E-2"/>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713C-4B11-8205-3899EE3339F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713C-4B11-8205-3899EE3339F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713C-4B11-8205-3899EE3339F4}"/>
              </c:ext>
            </c:extLst>
          </c:dPt>
          <c:dLbls>
            <c:dLbl>
              <c:idx val="0"/>
              <c:layout>
                <c:manualLayout>
                  <c:x val="-7.5538022735560345E-2"/>
                  <c:y val="-1.5220862559763803E-3"/>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13C-4B11-8205-3899EE3339F4}"/>
                </c:ext>
              </c:extLst>
            </c:dLbl>
            <c:dLbl>
              <c:idx val="1"/>
              <c:layout>
                <c:manualLayout>
                  <c:x val="-1.5744164863764024E-2"/>
                  <c:y val="-8.5346415930977221E-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13C-4B11-8205-3899EE3339F4}"/>
                </c:ext>
              </c:extLst>
            </c:dLbl>
            <c:dLbl>
              <c:idx val="2"/>
              <c:layout>
                <c:manualLayout>
                  <c:x val="0.17143718434031449"/>
                  <c:y val="-0.2307673673704273"/>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713C-4B11-8205-3899EE3339F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Sheet2!$A$3:$A$5</c:f>
              <c:strCache>
                <c:ptCount val="3"/>
                <c:pt idx="0">
                  <c:v>Waste sent to landfill</c:v>
                </c:pt>
                <c:pt idx="1">
                  <c:v>Waste diverted from landfill</c:v>
                </c:pt>
                <c:pt idx="2">
                  <c:v>On-farm waste</c:v>
                </c:pt>
              </c:strCache>
            </c:strRef>
          </c:cat>
          <c:val>
            <c:numRef>
              <c:f>Sheet2!$B$3:$B$5</c:f>
              <c:numCache>
                <c:formatCode>#,##0</c:formatCode>
                <c:ptCount val="3"/>
                <c:pt idx="0">
                  <c:v>52182</c:v>
                </c:pt>
                <c:pt idx="1">
                  <c:v>71000</c:v>
                </c:pt>
                <c:pt idx="2">
                  <c:v>112662</c:v>
                </c:pt>
              </c:numCache>
            </c:numRef>
          </c:val>
          <c:extLst xmlns:c16r2="http://schemas.microsoft.com/office/drawing/2015/06/chart">
            <c:ext xmlns:c16="http://schemas.microsoft.com/office/drawing/2014/chart" uri="{C3380CC4-5D6E-409C-BE32-E72D297353CC}">
              <c16:uniqueId val="{00000006-713C-4B11-8205-3899EE3339F4}"/>
            </c:ext>
          </c:extLst>
        </c:ser>
        <c:dLbls>
          <c:showLegendKey val="0"/>
          <c:showVal val="0"/>
          <c:showCatName val="0"/>
          <c:showSerName val="0"/>
          <c:showPercent val="0"/>
          <c:showBubbleSize val="0"/>
          <c:showLeaderLines val="0"/>
        </c:dLbls>
        <c:firstSliceAng val="9"/>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797882-B8FC-4685-843E-7F32AA17DB59}"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NZ"/>
        </a:p>
      </dgm:t>
    </dgm:pt>
    <dgm:pt modelId="{7289A35D-DBB5-4A4C-AE22-3402CA037DA2}">
      <dgm:prSet phldrT="[Text]"/>
      <dgm:spPr>
        <a:xfrm>
          <a:off x="4098113" y="401341"/>
          <a:ext cx="4223014" cy="1697148"/>
        </a:xfrm>
        <a:solidFill>
          <a:srgbClr val="4D1434">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r>
            <a:rPr lang="en-NZ" dirty="0" smtClean="0">
              <a:solidFill>
                <a:sysClr val="window" lastClr="FFFFFF"/>
              </a:solidFill>
              <a:latin typeface="Gill Sans MT" panose="020B0502020104020203"/>
              <a:ea typeface="+mn-ea"/>
              <a:cs typeface="+mn-cs"/>
            </a:rPr>
            <a:t>23 April – 23 May </a:t>
          </a:r>
          <a:r>
            <a:rPr lang="en-NZ" dirty="0">
              <a:solidFill>
                <a:sysClr val="window" lastClr="FFFFFF"/>
              </a:solidFill>
              <a:latin typeface="Gill Sans MT" panose="020B0502020104020203"/>
              <a:ea typeface="+mn-ea"/>
              <a:cs typeface="+mn-cs"/>
            </a:rPr>
            <a:t>2018</a:t>
          </a:r>
          <a:br>
            <a:rPr lang="en-NZ" dirty="0">
              <a:solidFill>
                <a:sysClr val="window" lastClr="FFFFFF"/>
              </a:solidFill>
              <a:latin typeface="Gill Sans MT" panose="020B0502020104020203"/>
              <a:ea typeface="+mn-ea"/>
              <a:cs typeface="+mn-cs"/>
            </a:rPr>
          </a:br>
          <a:r>
            <a:rPr lang="en-NZ" dirty="0">
              <a:solidFill>
                <a:sysClr val="window" lastClr="FFFFFF"/>
              </a:solidFill>
              <a:latin typeface="Gill Sans MT" panose="020B0502020104020203"/>
              <a:ea typeface="+mn-ea"/>
              <a:cs typeface="+mn-cs"/>
            </a:rPr>
            <a:t>Public Consultation</a:t>
          </a:r>
        </a:p>
      </dgm:t>
    </dgm:pt>
    <dgm:pt modelId="{2295E843-158A-4599-98EB-036000F528BA}" type="parTrans" cxnId="{8E446BC4-C607-4333-9D05-ECD753D4A38A}">
      <dgm:prSet/>
      <dgm:spPr/>
      <dgm:t>
        <a:bodyPr/>
        <a:lstStyle/>
        <a:p>
          <a:endParaRPr lang="en-NZ"/>
        </a:p>
      </dgm:t>
    </dgm:pt>
    <dgm:pt modelId="{6825F8AB-8B69-4BB8-8AAB-FA078B769B82}" type="sibTrans" cxnId="{8E446BC4-C607-4333-9D05-ECD753D4A38A}">
      <dgm:prSet/>
      <dgm:spPr/>
      <dgm:t>
        <a:bodyPr/>
        <a:lstStyle/>
        <a:p>
          <a:endParaRPr lang="en-NZ"/>
        </a:p>
      </dgm:t>
    </dgm:pt>
    <dgm:pt modelId="{9C552AAD-DD90-4671-890E-E32DFB3CCD0F}">
      <dgm:prSet phldrT="[Text]"/>
      <dgm:spPr>
        <a:xfrm>
          <a:off x="4098113" y="401341"/>
          <a:ext cx="4223014" cy="1697148"/>
        </a:xfrm>
        <a:solidFill>
          <a:srgbClr val="4D1434">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r>
            <a:rPr lang="en-NZ" dirty="0" smtClean="0">
              <a:solidFill>
                <a:sysClr val="window" lastClr="FFFFFF"/>
              </a:solidFill>
              <a:latin typeface="Gill Sans MT" panose="020B0502020104020203"/>
              <a:ea typeface="+mn-ea"/>
              <a:cs typeface="+mn-cs"/>
            </a:rPr>
            <a:t>13 June </a:t>
          </a:r>
          <a:r>
            <a:rPr lang="en-NZ" dirty="0">
              <a:solidFill>
                <a:sysClr val="window" lastClr="FFFFFF"/>
              </a:solidFill>
              <a:latin typeface="Gill Sans MT" panose="020B0502020104020203"/>
              <a:ea typeface="+mn-ea"/>
              <a:cs typeface="+mn-cs"/>
            </a:rPr>
            <a:t>2018</a:t>
          </a:r>
          <a:br>
            <a:rPr lang="en-NZ" dirty="0">
              <a:solidFill>
                <a:sysClr val="window" lastClr="FFFFFF"/>
              </a:solidFill>
              <a:latin typeface="Gill Sans MT" panose="020B0502020104020203"/>
              <a:ea typeface="+mn-ea"/>
              <a:cs typeface="+mn-cs"/>
            </a:rPr>
          </a:br>
          <a:r>
            <a:rPr lang="en-NZ" dirty="0" smtClean="0">
              <a:solidFill>
                <a:sysClr val="window" lastClr="FFFFFF"/>
              </a:solidFill>
              <a:latin typeface="Gill Sans MT" panose="020B0502020104020203"/>
              <a:ea typeface="+mn-ea"/>
              <a:cs typeface="+mn-cs"/>
            </a:rPr>
            <a:t>Hearing</a:t>
          </a:r>
          <a:endParaRPr lang="en-NZ" dirty="0">
            <a:solidFill>
              <a:sysClr val="window" lastClr="FFFFFF"/>
            </a:solidFill>
            <a:latin typeface="Gill Sans MT" panose="020B0502020104020203"/>
            <a:ea typeface="+mn-ea"/>
            <a:cs typeface="+mn-cs"/>
          </a:endParaRPr>
        </a:p>
      </dgm:t>
    </dgm:pt>
    <dgm:pt modelId="{92351987-E11F-4239-B5D7-2A3F5E162180}" type="parTrans" cxnId="{CC07F864-B777-470C-8091-AE94912A1171}">
      <dgm:prSet/>
      <dgm:spPr/>
      <dgm:t>
        <a:bodyPr/>
        <a:lstStyle/>
        <a:p>
          <a:endParaRPr lang="en-NZ"/>
        </a:p>
      </dgm:t>
    </dgm:pt>
    <dgm:pt modelId="{7E8F6B38-AB38-4026-AE2D-F592FB793213}" type="sibTrans" cxnId="{CC07F864-B777-470C-8091-AE94912A1171}">
      <dgm:prSet/>
      <dgm:spPr/>
      <dgm:t>
        <a:bodyPr/>
        <a:lstStyle/>
        <a:p>
          <a:endParaRPr lang="en-NZ"/>
        </a:p>
      </dgm:t>
    </dgm:pt>
    <dgm:pt modelId="{F8E3729C-0B5A-4940-ACD0-738E6DFB56B3}">
      <dgm:prSet phldrT="[Text]"/>
      <dgm:spPr>
        <a:xfrm>
          <a:off x="7896840" y="401341"/>
          <a:ext cx="3456370" cy="1697148"/>
        </a:xfrm>
        <a:solidFill>
          <a:srgbClr val="4D1434">
            <a:hueOff val="0"/>
            <a:satOff val="0"/>
            <a:lumOff val="0"/>
            <a:alphaOff val="0"/>
          </a:srgbClr>
        </a:solidFill>
        <a:ln w="22225" cap="rnd" cmpd="sng" algn="ctr">
          <a:solidFill>
            <a:sysClr val="window" lastClr="FFFFFF">
              <a:hueOff val="0"/>
              <a:satOff val="0"/>
              <a:lumOff val="0"/>
              <a:alphaOff val="0"/>
            </a:sysClr>
          </a:solidFill>
          <a:prstDash val="solid"/>
        </a:ln>
        <a:effectLst/>
      </dgm:spPr>
      <dgm:t>
        <a:bodyPr/>
        <a:lstStyle/>
        <a:p>
          <a:r>
            <a:rPr lang="en-NZ" dirty="0">
              <a:solidFill>
                <a:sysClr val="window" lastClr="FFFFFF"/>
              </a:solidFill>
              <a:latin typeface="Gill Sans MT" panose="020B0502020104020203"/>
              <a:ea typeface="+mn-ea"/>
              <a:cs typeface="+mn-cs"/>
            </a:rPr>
            <a:t>27 June 2018 </a:t>
          </a:r>
          <a:br>
            <a:rPr lang="en-NZ" dirty="0">
              <a:solidFill>
                <a:sysClr val="window" lastClr="FFFFFF"/>
              </a:solidFill>
              <a:latin typeface="Gill Sans MT" panose="020B0502020104020203"/>
              <a:ea typeface="+mn-ea"/>
              <a:cs typeface="+mn-cs"/>
            </a:rPr>
          </a:br>
          <a:r>
            <a:rPr lang="en-NZ" dirty="0">
              <a:solidFill>
                <a:sysClr val="window" lastClr="FFFFFF"/>
              </a:solidFill>
              <a:latin typeface="Gill Sans MT" panose="020B0502020104020203"/>
              <a:ea typeface="+mn-ea"/>
              <a:cs typeface="+mn-cs"/>
            </a:rPr>
            <a:t>Adopt WMMP</a:t>
          </a:r>
        </a:p>
      </dgm:t>
    </dgm:pt>
    <dgm:pt modelId="{542DCD6A-AEE7-442D-B293-8C3C20869684}" type="sibTrans" cxnId="{EA1A7686-E07B-4513-BF86-C5C89607F244}">
      <dgm:prSet/>
      <dgm:spPr/>
      <dgm:t>
        <a:bodyPr/>
        <a:lstStyle/>
        <a:p>
          <a:endParaRPr lang="en-NZ"/>
        </a:p>
      </dgm:t>
    </dgm:pt>
    <dgm:pt modelId="{C923BC2D-82AB-4604-9EBE-F227C7DC8ED1}" type="parTrans" cxnId="{EA1A7686-E07B-4513-BF86-C5C89607F244}">
      <dgm:prSet/>
      <dgm:spPr/>
      <dgm:t>
        <a:bodyPr/>
        <a:lstStyle/>
        <a:p>
          <a:endParaRPr lang="en-NZ"/>
        </a:p>
      </dgm:t>
    </dgm:pt>
    <dgm:pt modelId="{30807495-75FD-4A8C-9749-2BC6DA96A294}" type="pres">
      <dgm:prSet presAssocID="{62797882-B8FC-4685-843E-7F32AA17DB59}" presName="Name0" presStyleCnt="0">
        <dgm:presLayoutVars>
          <dgm:chPref val="3"/>
          <dgm:dir/>
          <dgm:animLvl val="lvl"/>
          <dgm:resizeHandles/>
        </dgm:presLayoutVars>
      </dgm:prSet>
      <dgm:spPr/>
      <dgm:t>
        <a:bodyPr/>
        <a:lstStyle/>
        <a:p>
          <a:endParaRPr lang="en-NZ"/>
        </a:p>
      </dgm:t>
    </dgm:pt>
    <dgm:pt modelId="{D40FBC33-0CDA-4CC6-9268-F17CD3FEB2F6}" type="pres">
      <dgm:prSet presAssocID="{7289A35D-DBB5-4A4C-AE22-3402CA037DA2}" presName="horFlow" presStyleCnt="0"/>
      <dgm:spPr/>
    </dgm:pt>
    <dgm:pt modelId="{BB7142D2-AB00-4177-930A-BE421E8A99BA}" type="pres">
      <dgm:prSet presAssocID="{7289A35D-DBB5-4A4C-AE22-3402CA037DA2}" presName="bigChev" presStyleLbl="node1" presStyleIdx="0" presStyleCnt="3"/>
      <dgm:spPr>
        <a:prstGeom prst="chevron">
          <a:avLst/>
        </a:prstGeom>
      </dgm:spPr>
      <dgm:t>
        <a:bodyPr/>
        <a:lstStyle/>
        <a:p>
          <a:endParaRPr lang="en-NZ"/>
        </a:p>
      </dgm:t>
    </dgm:pt>
    <dgm:pt modelId="{04319982-8840-434B-86DF-412B60204E27}" type="pres">
      <dgm:prSet presAssocID="{7289A35D-DBB5-4A4C-AE22-3402CA037DA2}" presName="vSp" presStyleCnt="0"/>
      <dgm:spPr/>
    </dgm:pt>
    <dgm:pt modelId="{73B435AC-F047-4764-9744-4A0EA5018512}" type="pres">
      <dgm:prSet presAssocID="{F8E3729C-0B5A-4940-ACD0-738E6DFB56B3}" presName="horFlow" presStyleCnt="0"/>
      <dgm:spPr/>
    </dgm:pt>
    <dgm:pt modelId="{CC442FDD-77B3-493D-B837-67D6FF703954}" type="pres">
      <dgm:prSet presAssocID="{F8E3729C-0B5A-4940-ACD0-738E6DFB56B3}" presName="bigChev" presStyleLbl="node1" presStyleIdx="1" presStyleCnt="3" custLinFactY="45463" custLinFactNeighborX="-3120" custLinFactNeighborY="100000"/>
      <dgm:spPr>
        <a:prstGeom prst="chevron">
          <a:avLst/>
        </a:prstGeom>
      </dgm:spPr>
      <dgm:t>
        <a:bodyPr/>
        <a:lstStyle/>
        <a:p>
          <a:endParaRPr lang="en-NZ"/>
        </a:p>
      </dgm:t>
    </dgm:pt>
    <dgm:pt modelId="{DDDB8AD3-3E5B-4D97-8615-5343E3FFF401}" type="pres">
      <dgm:prSet presAssocID="{F8E3729C-0B5A-4940-ACD0-738E6DFB56B3}" presName="vSp" presStyleCnt="0"/>
      <dgm:spPr/>
    </dgm:pt>
    <dgm:pt modelId="{29CF4CC5-E69D-4F66-B5A4-46CB54728CDF}" type="pres">
      <dgm:prSet presAssocID="{9C552AAD-DD90-4671-890E-E32DFB3CCD0F}" presName="horFlow" presStyleCnt="0"/>
      <dgm:spPr/>
    </dgm:pt>
    <dgm:pt modelId="{84AFFB54-E02B-4F16-AEB8-F3FB0AF3E01D}" type="pres">
      <dgm:prSet presAssocID="{9C552AAD-DD90-4671-890E-E32DFB3CCD0F}" presName="bigChev" presStyleLbl="node1" presStyleIdx="2" presStyleCnt="3" custLinFactY="-13377" custLinFactNeighborX="-3120" custLinFactNeighborY="-100000"/>
      <dgm:spPr/>
      <dgm:t>
        <a:bodyPr/>
        <a:lstStyle/>
        <a:p>
          <a:endParaRPr lang="en-NZ"/>
        </a:p>
      </dgm:t>
    </dgm:pt>
  </dgm:ptLst>
  <dgm:cxnLst>
    <dgm:cxn modelId="{9CA7DD79-C80A-4D65-AE9C-CC690FBADE31}" type="presOf" srcId="{9C552AAD-DD90-4671-890E-E32DFB3CCD0F}" destId="{84AFFB54-E02B-4F16-AEB8-F3FB0AF3E01D}" srcOrd="0" destOrd="0" presId="urn:microsoft.com/office/officeart/2005/8/layout/lProcess3"/>
    <dgm:cxn modelId="{8138C337-17A1-40AD-BE6E-D64A0C4B3D81}" type="presOf" srcId="{F8E3729C-0B5A-4940-ACD0-738E6DFB56B3}" destId="{CC442FDD-77B3-493D-B837-67D6FF703954}" srcOrd="0" destOrd="0" presId="urn:microsoft.com/office/officeart/2005/8/layout/lProcess3"/>
    <dgm:cxn modelId="{CC07F864-B777-470C-8091-AE94912A1171}" srcId="{62797882-B8FC-4685-843E-7F32AA17DB59}" destId="{9C552AAD-DD90-4671-890E-E32DFB3CCD0F}" srcOrd="2" destOrd="0" parTransId="{92351987-E11F-4239-B5D7-2A3F5E162180}" sibTransId="{7E8F6B38-AB38-4026-AE2D-F592FB793213}"/>
    <dgm:cxn modelId="{8E446BC4-C607-4333-9D05-ECD753D4A38A}" srcId="{62797882-B8FC-4685-843E-7F32AA17DB59}" destId="{7289A35D-DBB5-4A4C-AE22-3402CA037DA2}" srcOrd="0" destOrd="0" parTransId="{2295E843-158A-4599-98EB-036000F528BA}" sibTransId="{6825F8AB-8B69-4BB8-8AAB-FA078B769B82}"/>
    <dgm:cxn modelId="{EA1A7686-E07B-4513-BF86-C5C89607F244}" srcId="{62797882-B8FC-4685-843E-7F32AA17DB59}" destId="{F8E3729C-0B5A-4940-ACD0-738E6DFB56B3}" srcOrd="1" destOrd="0" parTransId="{C923BC2D-82AB-4604-9EBE-F227C7DC8ED1}" sibTransId="{542DCD6A-AEE7-442D-B293-8C3C20869684}"/>
    <dgm:cxn modelId="{93AB435F-3754-4CB2-B5DD-0552A29FF024}" type="presOf" srcId="{62797882-B8FC-4685-843E-7F32AA17DB59}" destId="{30807495-75FD-4A8C-9749-2BC6DA96A294}" srcOrd="0" destOrd="0" presId="urn:microsoft.com/office/officeart/2005/8/layout/lProcess3"/>
    <dgm:cxn modelId="{8E1EC676-73DF-4592-9E61-32D62B4E2E44}" type="presOf" srcId="{7289A35D-DBB5-4A4C-AE22-3402CA037DA2}" destId="{BB7142D2-AB00-4177-930A-BE421E8A99BA}" srcOrd="0" destOrd="0" presId="urn:microsoft.com/office/officeart/2005/8/layout/lProcess3"/>
    <dgm:cxn modelId="{2D4030D6-A76B-4295-921F-219A73912BCE}" type="presParOf" srcId="{30807495-75FD-4A8C-9749-2BC6DA96A294}" destId="{D40FBC33-0CDA-4CC6-9268-F17CD3FEB2F6}" srcOrd="0" destOrd="0" presId="urn:microsoft.com/office/officeart/2005/8/layout/lProcess3"/>
    <dgm:cxn modelId="{8C696C30-2AB9-4252-ADAC-75A7C47E14C9}" type="presParOf" srcId="{D40FBC33-0CDA-4CC6-9268-F17CD3FEB2F6}" destId="{BB7142D2-AB00-4177-930A-BE421E8A99BA}" srcOrd="0" destOrd="0" presId="urn:microsoft.com/office/officeart/2005/8/layout/lProcess3"/>
    <dgm:cxn modelId="{8A99FEC6-52AC-4EB7-A0CC-6E6EE19E53EF}" type="presParOf" srcId="{30807495-75FD-4A8C-9749-2BC6DA96A294}" destId="{04319982-8840-434B-86DF-412B60204E27}" srcOrd="1" destOrd="0" presId="urn:microsoft.com/office/officeart/2005/8/layout/lProcess3"/>
    <dgm:cxn modelId="{E989A7EB-747E-40DF-ADC0-F80FC4026310}" type="presParOf" srcId="{30807495-75FD-4A8C-9749-2BC6DA96A294}" destId="{73B435AC-F047-4764-9744-4A0EA5018512}" srcOrd="2" destOrd="0" presId="urn:microsoft.com/office/officeart/2005/8/layout/lProcess3"/>
    <dgm:cxn modelId="{F13EDDE9-1966-40C5-BF96-EB8F4CE87523}" type="presParOf" srcId="{73B435AC-F047-4764-9744-4A0EA5018512}" destId="{CC442FDD-77B3-493D-B837-67D6FF703954}" srcOrd="0" destOrd="0" presId="urn:microsoft.com/office/officeart/2005/8/layout/lProcess3"/>
    <dgm:cxn modelId="{58028BBD-C7F7-4BE0-AAD0-31F4ED37E45D}" type="presParOf" srcId="{30807495-75FD-4A8C-9749-2BC6DA96A294}" destId="{DDDB8AD3-3E5B-4D97-8615-5343E3FFF401}" srcOrd="3" destOrd="0" presId="urn:microsoft.com/office/officeart/2005/8/layout/lProcess3"/>
    <dgm:cxn modelId="{809784AF-C36B-4DE2-A845-FB7FAA7F2CAE}" type="presParOf" srcId="{30807495-75FD-4A8C-9749-2BC6DA96A294}" destId="{29CF4CC5-E69D-4F66-B5A4-46CB54728CDF}" srcOrd="4" destOrd="0" presId="urn:microsoft.com/office/officeart/2005/8/layout/lProcess3"/>
    <dgm:cxn modelId="{DF245D47-AF02-428D-945A-60A9EBB96E69}" type="presParOf" srcId="{29CF4CC5-E69D-4F66-B5A4-46CB54728CDF}" destId="{84AFFB54-E02B-4F16-AEB8-F3FB0AF3E01D}"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18971" y="0"/>
            <a:ext cx="2921582" cy="493633"/>
          </a:xfrm>
          <a:prstGeom prst="rect">
            <a:avLst/>
          </a:prstGeom>
        </p:spPr>
        <p:txBody>
          <a:bodyPr vert="horz" lIns="91440" tIns="45720" rIns="91440" bIns="45720" rtlCol="0"/>
          <a:lstStyle>
            <a:lvl1pPr algn="r">
              <a:defRPr sz="1200"/>
            </a:lvl1pPr>
          </a:lstStyle>
          <a:p>
            <a:fld id="{E75B0A5F-AF29-4B95-AF56-94F24419CE00}" type="datetimeFigureOut">
              <a:rPr lang="en-NZ" smtClean="0"/>
              <a:pPr/>
              <a:t>8/05/2018</a:t>
            </a:fld>
            <a:endParaRPr lang="en-NZ"/>
          </a:p>
        </p:txBody>
      </p:sp>
      <p:sp>
        <p:nvSpPr>
          <p:cNvPr id="4" name="Footer Placeholder 3"/>
          <p:cNvSpPr>
            <a:spLocks noGrp="1"/>
          </p:cNvSpPr>
          <p:nvPr>
            <p:ph type="ftr" sz="quarter" idx="2"/>
          </p:nvPr>
        </p:nvSpPr>
        <p:spPr>
          <a:xfrm>
            <a:off x="0" y="9377316"/>
            <a:ext cx="2921582" cy="493633"/>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18971" y="9377316"/>
            <a:ext cx="2921582" cy="493633"/>
          </a:xfrm>
          <a:prstGeom prst="rect">
            <a:avLst/>
          </a:prstGeom>
        </p:spPr>
        <p:txBody>
          <a:bodyPr vert="horz" lIns="91440" tIns="45720" rIns="91440" bIns="45720" rtlCol="0" anchor="b"/>
          <a:lstStyle>
            <a:lvl1pPr algn="r">
              <a:defRPr sz="1200"/>
            </a:lvl1pPr>
          </a:lstStyle>
          <a:p>
            <a:fld id="{3AAA56EC-280C-4C24-BF5E-FAC6A46B7821}" type="slidenum">
              <a:rPr lang="en-NZ" smtClean="0"/>
              <a:pPr/>
              <a:t>‹#›</a:t>
            </a:fld>
            <a:endParaRPr lang="en-NZ"/>
          </a:p>
        </p:txBody>
      </p:sp>
    </p:spTree>
    <p:extLst>
      <p:ext uri="{BB962C8B-B14F-4D97-AF65-F5344CB8AC3E}">
        <p14:creationId xmlns:p14="http://schemas.microsoft.com/office/powerpoint/2010/main" val="1565078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000" cy="49371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19525" y="0"/>
            <a:ext cx="2921000" cy="493713"/>
          </a:xfrm>
          <a:prstGeom prst="rect">
            <a:avLst/>
          </a:prstGeom>
        </p:spPr>
        <p:txBody>
          <a:bodyPr vert="horz" lIns="91440" tIns="45720" rIns="91440" bIns="45720" rtlCol="0"/>
          <a:lstStyle>
            <a:lvl1pPr algn="r">
              <a:defRPr sz="1200"/>
            </a:lvl1pPr>
          </a:lstStyle>
          <a:p>
            <a:fld id="{89C8BE34-112E-4946-8160-7E8FD58B285F}" type="datetimeFigureOut">
              <a:rPr lang="en-NZ" smtClean="0"/>
              <a:t>8/05/2018</a:t>
            </a:fld>
            <a:endParaRPr lang="en-NZ"/>
          </a:p>
        </p:txBody>
      </p:sp>
      <p:sp>
        <p:nvSpPr>
          <p:cNvPr id="4" name="Slide Image Placeholder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4688" y="4689475"/>
            <a:ext cx="5392737" cy="44434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377363"/>
            <a:ext cx="2921000" cy="49371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19525" y="9377363"/>
            <a:ext cx="2921000" cy="493712"/>
          </a:xfrm>
          <a:prstGeom prst="rect">
            <a:avLst/>
          </a:prstGeom>
        </p:spPr>
        <p:txBody>
          <a:bodyPr vert="horz" lIns="91440" tIns="45720" rIns="91440" bIns="45720" rtlCol="0" anchor="b"/>
          <a:lstStyle>
            <a:lvl1pPr algn="r">
              <a:defRPr sz="1200"/>
            </a:lvl1pPr>
          </a:lstStyle>
          <a:p>
            <a:fld id="{E24C150C-BE35-4E5D-85EC-4981C946690F}" type="slidenum">
              <a:rPr lang="en-NZ" smtClean="0"/>
              <a:t>‹#›</a:t>
            </a:fld>
            <a:endParaRPr lang="en-NZ"/>
          </a:p>
        </p:txBody>
      </p:sp>
    </p:spTree>
    <p:extLst>
      <p:ext uri="{BB962C8B-B14F-4D97-AF65-F5344CB8AC3E}">
        <p14:creationId xmlns:p14="http://schemas.microsoft.com/office/powerpoint/2010/main" val="2510880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 Surya to discuss why</a:t>
            </a:r>
            <a:r>
              <a:rPr lang="en-NZ" baseline="0" dirty="0" smtClean="0"/>
              <a:t> Waters team is doing this – consider Research aspect – Seen by GMs that this is the best fit; </a:t>
            </a:r>
            <a:endParaRPr lang="en-NZ" dirty="0"/>
          </a:p>
        </p:txBody>
      </p:sp>
      <p:sp>
        <p:nvSpPr>
          <p:cNvPr id="4" name="Slide Number Placeholder 3"/>
          <p:cNvSpPr>
            <a:spLocks noGrp="1"/>
          </p:cNvSpPr>
          <p:nvPr>
            <p:ph type="sldNum" sz="quarter" idx="10"/>
          </p:nvPr>
        </p:nvSpPr>
        <p:spPr/>
        <p:txBody>
          <a:bodyPr/>
          <a:lstStyle/>
          <a:p>
            <a:fld id="{E24C150C-BE35-4E5D-85EC-4981C946690F}" type="slidenum">
              <a:rPr lang="en-NZ" smtClean="0"/>
              <a:t>5</a:t>
            </a:fld>
            <a:endParaRPr lang="en-NZ" dirty="0"/>
          </a:p>
        </p:txBody>
      </p:sp>
    </p:spTree>
    <p:extLst>
      <p:ext uri="{BB962C8B-B14F-4D97-AF65-F5344CB8AC3E}">
        <p14:creationId xmlns:p14="http://schemas.microsoft.com/office/powerpoint/2010/main" val="1254591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4149080"/>
            <a:ext cx="1763688" cy="27089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 name="Rectangle 7"/>
          <p:cNvSpPr/>
          <p:nvPr userDrawn="1"/>
        </p:nvSpPr>
        <p:spPr>
          <a:xfrm>
            <a:off x="1763688" y="4149080"/>
            <a:ext cx="7380312" cy="27089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 name="Rectangle 6"/>
          <p:cNvSpPr/>
          <p:nvPr userDrawn="1"/>
        </p:nvSpPr>
        <p:spPr>
          <a:xfrm>
            <a:off x="5652120" y="0"/>
            <a:ext cx="3491880" cy="41490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p:cNvSpPr>
            <a:spLocks noGrp="1"/>
          </p:cNvSpPr>
          <p:nvPr>
            <p:ph type="ctrTitle" hasCustomPrompt="1"/>
          </p:nvPr>
        </p:nvSpPr>
        <p:spPr>
          <a:xfrm>
            <a:off x="1907704" y="4509120"/>
            <a:ext cx="7236296" cy="1008113"/>
          </a:xfrm>
        </p:spPr>
        <p:txBody>
          <a:bodyPr>
            <a:normAutofit/>
          </a:bodyPr>
          <a:lstStyle>
            <a:lvl1pPr algn="l">
              <a:defRPr sz="4800"/>
            </a:lvl1pPr>
          </a:lstStyle>
          <a:p>
            <a:r>
              <a:rPr lang="en-US" dirty="0" smtClean="0"/>
              <a:t>The Super Title</a:t>
            </a:r>
            <a:endParaRPr lang="en-NZ" dirty="0"/>
          </a:p>
        </p:txBody>
      </p:sp>
      <p:sp>
        <p:nvSpPr>
          <p:cNvPr id="3" name="Subtitle 2"/>
          <p:cNvSpPr>
            <a:spLocks noGrp="1"/>
          </p:cNvSpPr>
          <p:nvPr>
            <p:ph type="subTitle" idx="1" hasCustomPrompt="1"/>
          </p:nvPr>
        </p:nvSpPr>
        <p:spPr>
          <a:xfrm>
            <a:off x="1907704" y="5517232"/>
            <a:ext cx="5792688" cy="841648"/>
          </a:xfrm>
        </p:spPr>
        <p:txBody>
          <a:bodyPr>
            <a:normAutofit/>
          </a:bodyPr>
          <a:lstStyle>
            <a:lvl1pPr marL="0" indent="0" algn="l">
              <a:buNone/>
              <a:defRPr sz="1800" kern="900" spc="60" baseline="0">
                <a:solidFill>
                  <a:schemeClr val="tx1">
                    <a:lumMod val="95000"/>
                    <a:lumOff val="5000"/>
                  </a:schemeClr>
                </a:solidFill>
                <a:latin typeface="Gill Sans Ligh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SOMETHING ELSE I WOULD LIKE TO SAY</a:t>
            </a:r>
            <a:endParaRPr lang="en-NZ" dirty="0"/>
          </a:p>
        </p:txBody>
      </p:sp>
      <p:sp>
        <p:nvSpPr>
          <p:cNvPr id="20" name="Text Placeholder 19"/>
          <p:cNvSpPr>
            <a:spLocks noGrp="1"/>
          </p:cNvSpPr>
          <p:nvPr>
            <p:ph type="body" sz="quarter" idx="11" hasCustomPrompt="1"/>
          </p:nvPr>
        </p:nvSpPr>
        <p:spPr>
          <a:xfrm>
            <a:off x="5940152" y="980728"/>
            <a:ext cx="2952328" cy="2448272"/>
          </a:xfrm>
        </p:spPr>
        <p:txBody>
          <a:bodyPr>
            <a:noAutofit/>
          </a:bodyPr>
          <a:lstStyle>
            <a:lvl1pPr marL="0" indent="0">
              <a:spcBef>
                <a:spcPts val="0"/>
              </a:spcBef>
              <a:buNone/>
              <a:defRPr sz="4000">
                <a:solidFill>
                  <a:schemeClr val="bg1"/>
                </a:solidFill>
                <a:latin typeface="Gill Sans Light" pitchFamily="34" charset="0"/>
              </a:defRPr>
            </a:lvl1pPr>
          </a:lstStyle>
          <a:p>
            <a:pPr lvl="0"/>
            <a:r>
              <a:rPr lang="en-US" dirty="0" smtClean="0"/>
              <a:t>CLICK TO EDIT MASTER TEXT STYLES</a:t>
            </a:r>
          </a:p>
        </p:txBody>
      </p:sp>
      <p:pic>
        <p:nvPicPr>
          <p:cNvPr id="2050" name="Picture 2" descr="J:\0 Chief Executive's\COMMUNICATIONSTEAM\Corporate Image\Logo files\editable\COLOUR.png"/>
          <p:cNvPicPr>
            <a:picLocks noChangeAspect="1" noChangeArrowheads="1"/>
          </p:cNvPicPr>
          <p:nvPr userDrawn="1"/>
        </p:nvPicPr>
        <p:blipFill>
          <a:blip r:embed="rId2" cstate="print"/>
          <a:srcRect/>
          <a:stretch>
            <a:fillRect/>
          </a:stretch>
        </p:blipFill>
        <p:spPr bwMode="auto">
          <a:xfrm>
            <a:off x="8100392" y="6165304"/>
            <a:ext cx="720079" cy="466956"/>
          </a:xfrm>
          <a:prstGeom prst="rect">
            <a:avLst/>
          </a:prstGeom>
          <a:noFill/>
        </p:spPr>
      </p:pic>
      <p:sp>
        <p:nvSpPr>
          <p:cNvPr id="35" name="Picture Placeholder 34"/>
          <p:cNvSpPr>
            <a:spLocks noGrp="1"/>
          </p:cNvSpPr>
          <p:nvPr>
            <p:ph type="pic" sz="quarter" idx="12" hasCustomPrompt="1"/>
          </p:nvPr>
        </p:nvSpPr>
        <p:spPr>
          <a:xfrm>
            <a:off x="0" y="0"/>
            <a:ext cx="5651500" cy="4149725"/>
          </a:xfrm>
        </p:spPr>
        <p:txBody>
          <a:bodyPr/>
          <a:lstStyle>
            <a:lvl1pPr>
              <a:buFont typeface="Arial" pitchFamily="34" charset="0"/>
              <a:buNone/>
              <a:defRPr sz="3200" baseline="0"/>
            </a:lvl1pPr>
            <a:lvl2pPr>
              <a:buNone/>
              <a:defRPr sz="2800"/>
            </a:lvl2pPr>
          </a:lstStyle>
          <a:p>
            <a:r>
              <a:rPr lang="en-NZ" dirty="0" smtClean="0"/>
              <a:t>Insert your picture (something that sells your Super Title)</a:t>
            </a:r>
          </a:p>
          <a:p>
            <a:pPr lvl="0"/>
            <a:r>
              <a:rPr lang="en-NZ" sz="1200" dirty="0" smtClean="0"/>
              <a:t>‘</a:t>
            </a:r>
            <a:r>
              <a:rPr lang="en-NZ" sz="1400" dirty="0" smtClean="0"/>
              <a:t>Hero’ shot image relevant to content &amp; purpose of the presentation.  </a:t>
            </a:r>
          </a:p>
          <a:p>
            <a:pPr lvl="0"/>
            <a:endParaRPr lang="en-NZ" sz="1400" dirty="0" smtClean="0"/>
          </a:p>
          <a:p>
            <a:pPr lvl="0"/>
            <a:r>
              <a:rPr lang="en-NZ" sz="1400" dirty="0" smtClean="0"/>
              <a:t>Selection should consider risks to WDC’s:</a:t>
            </a:r>
          </a:p>
          <a:p>
            <a:pPr lvl="0">
              <a:buFont typeface="Arial" pitchFamily="34" charset="0"/>
              <a:buChar char="•"/>
            </a:pPr>
            <a:r>
              <a:rPr lang="en-NZ" sz="1400" dirty="0" smtClean="0"/>
              <a:t>Reputation</a:t>
            </a:r>
          </a:p>
          <a:p>
            <a:pPr lvl="0">
              <a:buFont typeface="Arial" pitchFamily="34" charset="0"/>
              <a:buChar char="•"/>
            </a:pPr>
            <a:r>
              <a:rPr lang="en-NZ" sz="1400" dirty="0" smtClean="0"/>
              <a:t>H &amp; S requirements, i.e. Correct PPE</a:t>
            </a:r>
          </a:p>
          <a:p>
            <a:pPr lvl="0">
              <a:buFont typeface="Arial" pitchFamily="34" charset="0"/>
              <a:buChar char="•"/>
            </a:pPr>
            <a:r>
              <a:rPr lang="en-NZ" sz="1400" dirty="0" smtClean="0"/>
              <a:t>Environmental standards</a:t>
            </a:r>
          </a:p>
          <a:p>
            <a:pPr lvl="0">
              <a:buFont typeface="Arial" pitchFamily="34" charset="0"/>
              <a:buChar char="•"/>
            </a:pPr>
            <a:r>
              <a:rPr lang="en-NZ" sz="1400" dirty="0" smtClean="0"/>
              <a:t>Business objectives</a:t>
            </a:r>
          </a:p>
          <a:p>
            <a:pPr lvl="0">
              <a:buFont typeface="Arial" pitchFamily="34" charset="0"/>
              <a:buChar char="•"/>
            </a:pPr>
            <a:r>
              <a:rPr lang="en-NZ" sz="1400" dirty="0" err="1" smtClean="0"/>
              <a:t>ABCit</a:t>
            </a:r>
            <a:r>
              <a:rPr lang="en-NZ" sz="1400" dirty="0" smtClean="0"/>
              <a:t> values.</a:t>
            </a:r>
          </a:p>
          <a:p>
            <a:pPr lvl="0">
              <a:buFont typeface="Arial" pitchFamily="34" charset="0"/>
              <a:buChar char="•"/>
            </a:pPr>
            <a:r>
              <a:rPr lang="en-NZ" sz="1400" dirty="0" smtClean="0"/>
              <a:t>If in doubt – ask.</a:t>
            </a:r>
          </a:p>
          <a:p>
            <a:pPr lvl="0">
              <a:buFont typeface="Arial" pitchFamily="34" charset="0"/>
              <a:buChar char="•"/>
            </a:pPr>
            <a:r>
              <a:rPr lang="en-NZ" sz="1400" dirty="0" smtClean="0"/>
              <a:t>Consider our JMA with Waikato-Tainui, as well as a match to the relevant geographic area for the presentation &amp; its particular demographic.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8532440" cy="14127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p:cNvSpPr/>
          <p:nvPr userDrawn="1"/>
        </p:nvSpPr>
        <p:spPr>
          <a:xfrm>
            <a:off x="0" y="1556792"/>
            <a:ext cx="467544" cy="53012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hasCustomPrompt="1"/>
          </p:nvPr>
        </p:nvSpPr>
        <p:spPr>
          <a:xfrm>
            <a:off x="395536" y="274638"/>
            <a:ext cx="7992888" cy="1143000"/>
          </a:xfrm>
        </p:spPr>
        <p:txBody>
          <a:bodyPr/>
          <a:lstStyle>
            <a:lvl1pPr algn="l">
              <a:defRPr sz="4400"/>
            </a:lvl1pPr>
          </a:lstStyle>
          <a:p>
            <a:r>
              <a:rPr lang="en-NZ" sz="3600" dirty="0" smtClean="0"/>
              <a:t>Short &amp; to the point. </a:t>
            </a:r>
            <a:endParaRPr lang="en-NZ" dirty="0"/>
          </a:p>
        </p:txBody>
      </p:sp>
      <p:sp>
        <p:nvSpPr>
          <p:cNvPr id="3" name="Content Placeholder 2"/>
          <p:cNvSpPr>
            <a:spLocks noGrp="1"/>
          </p:cNvSpPr>
          <p:nvPr>
            <p:ph idx="1" hasCustomPrompt="1"/>
          </p:nvPr>
        </p:nvSpPr>
        <p:spPr>
          <a:xfrm>
            <a:off x="539552" y="1556792"/>
            <a:ext cx="8147248" cy="4525963"/>
          </a:xfrm>
        </p:spPr>
        <p:txBody>
          <a:bodyPr/>
          <a:lstStyle>
            <a:lvl1pPr>
              <a:buFont typeface="Wingdings" pitchFamily="2" charset="2"/>
              <a:buChar char="§"/>
              <a:defRPr baseline="0">
                <a:sym typeface="Wingdings 3"/>
              </a:defRPr>
            </a:lvl1pPr>
            <a:lvl3pPr>
              <a:buClr>
                <a:srgbClr val="FF0000"/>
              </a:buClr>
              <a:buFont typeface="Wingdings" pitchFamily="2" charset="2"/>
              <a:buChar char="§"/>
              <a:defRPr/>
            </a:lvl3pPr>
            <a:lvl4pPr>
              <a:buClr>
                <a:srgbClr val="FF0000"/>
              </a:buClr>
              <a:defRPr/>
            </a:lvl4pPr>
          </a:lstStyle>
          <a:p>
            <a:pPr lvl="0"/>
            <a:r>
              <a:rPr lang="en-US" dirty="0" smtClean="0"/>
              <a:t>Click to edit. For a new level press Enter() then Tap()</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9" name="Rectangle 8"/>
          <p:cNvSpPr/>
          <p:nvPr userDrawn="1"/>
        </p:nvSpPr>
        <p:spPr>
          <a:xfrm>
            <a:off x="8676456" y="0"/>
            <a:ext cx="467544" cy="14127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27" name="Picture 3" descr="J:\0 Chief Executive's\COMMUNICATIONSTEAM\Corporate Image\Logo files\ON SCREEN\WDC-logo-onscreen-180px.jpg"/>
          <p:cNvPicPr>
            <a:picLocks noChangeAspect="1" noChangeArrowheads="1"/>
          </p:cNvPicPr>
          <p:nvPr userDrawn="1"/>
        </p:nvPicPr>
        <p:blipFill>
          <a:blip r:embed="rId2" cstate="print"/>
          <a:srcRect/>
          <a:stretch>
            <a:fillRect/>
          </a:stretch>
        </p:blipFill>
        <p:spPr bwMode="auto">
          <a:xfrm>
            <a:off x="7916052" y="6198815"/>
            <a:ext cx="781276" cy="542553"/>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ONLY 2 LINES </a:t>
            </a:r>
            <a:br>
              <a:rPr lang="en-US" dirty="0" smtClean="0"/>
            </a:br>
            <a:r>
              <a:rPr lang="en-US" dirty="0" smtClean="0"/>
              <a:t>(</a:t>
            </a:r>
            <a:r>
              <a:rPr lang="en-US" dirty="0" err="1" smtClean="0"/>
              <a:t>leSS</a:t>
            </a:r>
            <a:r>
              <a:rPr lang="en-US" dirty="0" smtClean="0"/>
              <a:t> IS MORE)</a:t>
            </a:r>
            <a:endParaRPr lang="en-NZ"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latin typeface="Gill Sans Light"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INTRODUCTION TO YOUR TITLE</a:t>
            </a:r>
          </a:p>
        </p:txBody>
      </p:sp>
      <p:sp>
        <p:nvSpPr>
          <p:cNvPr id="7" name="Rectangle 6"/>
          <p:cNvSpPr/>
          <p:nvPr userDrawn="1"/>
        </p:nvSpPr>
        <p:spPr>
          <a:xfrm>
            <a:off x="0" y="0"/>
            <a:ext cx="8604448" cy="4046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p:cNvSpPr/>
          <p:nvPr userDrawn="1"/>
        </p:nvSpPr>
        <p:spPr>
          <a:xfrm>
            <a:off x="8676456" y="0"/>
            <a:ext cx="467544" cy="4046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p:cNvSpPr/>
          <p:nvPr userDrawn="1"/>
        </p:nvSpPr>
        <p:spPr>
          <a:xfrm>
            <a:off x="0" y="476672"/>
            <a:ext cx="467544" cy="63813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3" descr="J:\0 Chief Executive's\COMMUNICATIONSTEAM\Corporate Image\Logo files\ON SCREEN\WDC-logo-onscreen-180px.jpg"/>
          <p:cNvPicPr>
            <a:picLocks noChangeAspect="1" noChangeArrowheads="1"/>
          </p:cNvPicPr>
          <p:nvPr userDrawn="1"/>
        </p:nvPicPr>
        <p:blipFill>
          <a:blip r:embed="rId2" cstate="print"/>
          <a:srcRect/>
          <a:stretch>
            <a:fillRect/>
          </a:stretch>
        </p:blipFill>
        <p:spPr bwMode="auto">
          <a:xfrm>
            <a:off x="7916052" y="6198815"/>
            <a:ext cx="781276" cy="542553"/>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p:cNvSpPr/>
          <p:nvPr userDrawn="1"/>
        </p:nvSpPr>
        <p:spPr>
          <a:xfrm>
            <a:off x="0" y="0"/>
            <a:ext cx="8532440" cy="14127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ectangle 12"/>
          <p:cNvSpPr/>
          <p:nvPr userDrawn="1"/>
        </p:nvSpPr>
        <p:spPr>
          <a:xfrm>
            <a:off x="0" y="1556792"/>
            <a:ext cx="467544" cy="53012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Rectangle 13"/>
          <p:cNvSpPr/>
          <p:nvPr userDrawn="1"/>
        </p:nvSpPr>
        <p:spPr>
          <a:xfrm>
            <a:off x="8676456" y="0"/>
            <a:ext cx="467544" cy="14127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a:xfrm>
            <a:off x="467544" y="274638"/>
            <a:ext cx="8064896" cy="1143000"/>
          </a:xfrm>
        </p:spPr>
        <p:txBody>
          <a:bodyPr>
            <a:normAutofit/>
          </a:bodyPr>
          <a:lstStyle>
            <a:lvl1pPr algn="l">
              <a:defRPr sz="4400"/>
            </a:lvl1pPr>
          </a:lstStyle>
          <a:p>
            <a:r>
              <a:rPr lang="en-US" smtClean="0"/>
              <a:t>Click to edit Master title style</a:t>
            </a:r>
            <a:endParaRPr lang="en-NZ" dirty="0"/>
          </a:p>
        </p:txBody>
      </p:sp>
      <p:sp>
        <p:nvSpPr>
          <p:cNvPr id="4" name="Content Placeholder 3"/>
          <p:cNvSpPr>
            <a:spLocks noGrp="1"/>
          </p:cNvSpPr>
          <p:nvPr>
            <p:ph sz="half" idx="2" hasCustomPrompt="1"/>
          </p:nvPr>
        </p:nvSpPr>
        <p:spPr>
          <a:xfrm>
            <a:off x="4648200" y="1567333"/>
            <a:ext cx="3956248" cy="4525963"/>
          </a:xfrm>
        </p:spPr>
        <p:txBody>
          <a:bodyPr/>
          <a:lstStyle>
            <a:lvl1pPr marL="342900" marR="0" indent="-342900" algn="l" defTabSz="914400" rtl="0" eaLnBrk="1" fontAlgn="auto" latinLnBrk="0" hangingPunct="1">
              <a:lnSpc>
                <a:spcPct val="100000"/>
              </a:lnSpc>
              <a:spcBef>
                <a:spcPct val="20000"/>
              </a:spcBef>
              <a:spcAft>
                <a:spcPts val="0"/>
              </a:spcAft>
              <a:buClrTx/>
              <a:buSzTx/>
              <a:buFont typeface="Wingdings" pitchFamily="2" charset="2"/>
              <a:buChar char="§"/>
              <a:tabLst/>
              <a:defRPr sz="2800">
                <a:sym typeface="Wingdings 3"/>
              </a:defRPr>
            </a:lvl1pPr>
            <a:lvl2pPr>
              <a:defRPr sz="2400"/>
            </a:lvl2pPr>
            <a:lvl3pPr>
              <a:buClr>
                <a:srgbClr val="FF0000"/>
              </a:buClr>
              <a:buFont typeface="Wingdings" pitchFamily="2" charset="2"/>
              <a:buChar char="§"/>
              <a:defRPr sz="2000"/>
            </a:lvl3pPr>
            <a:lvl4pPr>
              <a:buClr>
                <a:srgbClr val="FF0000"/>
              </a:buCl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lang="en-US" dirty="0" smtClean="0"/>
              <a:t>Click to edit. For a new level press Enter() then Tap()</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pic>
        <p:nvPicPr>
          <p:cNvPr id="11" name="Picture 3" descr="J:\0 Chief Executive's\COMMUNICATIONSTEAM\Corporate Image\Logo files\ON SCREEN\WDC-logo-onscreen-180px.jpg"/>
          <p:cNvPicPr>
            <a:picLocks noChangeAspect="1" noChangeArrowheads="1"/>
          </p:cNvPicPr>
          <p:nvPr userDrawn="1"/>
        </p:nvPicPr>
        <p:blipFill>
          <a:blip r:embed="rId2" cstate="print"/>
          <a:srcRect/>
          <a:stretch>
            <a:fillRect/>
          </a:stretch>
        </p:blipFill>
        <p:spPr bwMode="auto">
          <a:xfrm>
            <a:off x="7916052" y="6198815"/>
            <a:ext cx="781276" cy="542553"/>
          </a:xfrm>
          <a:prstGeom prst="rect">
            <a:avLst/>
          </a:prstGeom>
          <a:noFill/>
        </p:spPr>
      </p:pic>
      <p:sp>
        <p:nvSpPr>
          <p:cNvPr id="9" name="Content Placeholder 3"/>
          <p:cNvSpPr>
            <a:spLocks noGrp="1"/>
          </p:cNvSpPr>
          <p:nvPr>
            <p:ph sz="half" idx="10" hasCustomPrompt="1"/>
          </p:nvPr>
        </p:nvSpPr>
        <p:spPr>
          <a:xfrm>
            <a:off x="611560" y="1556792"/>
            <a:ext cx="3956248" cy="4525963"/>
          </a:xfrm>
        </p:spPr>
        <p:txBody>
          <a:bodyPr/>
          <a:lstStyle>
            <a:lvl1pPr marL="342900" marR="0" indent="-342900" algn="l" defTabSz="914400" rtl="0" eaLnBrk="1" fontAlgn="auto" latinLnBrk="0" hangingPunct="1">
              <a:lnSpc>
                <a:spcPct val="100000"/>
              </a:lnSpc>
              <a:spcBef>
                <a:spcPct val="20000"/>
              </a:spcBef>
              <a:spcAft>
                <a:spcPts val="0"/>
              </a:spcAft>
              <a:buClrTx/>
              <a:buSzTx/>
              <a:buFontTx/>
              <a:buNone/>
              <a:tabLst/>
              <a:defRPr sz="2800">
                <a:sym typeface="Wingdings 3"/>
              </a:defRPr>
            </a:lvl1pPr>
            <a:lvl2pPr>
              <a:defRPr sz="2400"/>
            </a:lvl2pPr>
            <a:lvl3pPr>
              <a:buClr>
                <a:srgbClr val="FF0000"/>
              </a:buClr>
              <a:buFont typeface="Wingdings" pitchFamily="2" charset="2"/>
              <a:buChar char="§"/>
              <a:defRPr sz="2000"/>
            </a:lvl3pPr>
            <a:lvl4pPr>
              <a:buClr>
                <a:srgbClr val="FF0000"/>
              </a:buCl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lang="en-US" dirty="0" smtClean="0"/>
              <a:t>Click to edit. For a new level press Enter() then Tap()</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userDrawn="1"/>
        </p:nvSpPr>
        <p:spPr>
          <a:xfrm>
            <a:off x="0" y="0"/>
            <a:ext cx="8532440" cy="14127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ectangle 14"/>
          <p:cNvSpPr/>
          <p:nvPr userDrawn="1"/>
        </p:nvSpPr>
        <p:spPr>
          <a:xfrm>
            <a:off x="0" y="1556792"/>
            <a:ext cx="467544" cy="53012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15"/>
          <p:cNvSpPr/>
          <p:nvPr userDrawn="1"/>
        </p:nvSpPr>
        <p:spPr>
          <a:xfrm>
            <a:off x="8676456" y="0"/>
            <a:ext cx="467544" cy="14127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a:xfrm>
            <a:off x="323528" y="274638"/>
            <a:ext cx="7992888" cy="1143000"/>
          </a:xfrm>
        </p:spPr>
        <p:txBody>
          <a:bodyPr/>
          <a:lstStyle>
            <a:lvl1pPr algn="l">
              <a:defRPr/>
            </a:lvl1pPr>
          </a:lstStyle>
          <a:p>
            <a:r>
              <a:rPr lang="en-US" smtClean="0"/>
              <a:t>Click to edit Master title style</a:t>
            </a:r>
            <a:endParaRPr lang="en-NZ" dirty="0"/>
          </a:p>
        </p:txBody>
      </p:sp>
      <p:sp>
        <p:nvSpPr>
          <p:cNvPr id="3" name="Text Placeholder 2"/>
          <p:cNvSpPr>
            <a:spLocks noGrp="1"/>
          </p:cNvSpPr>
          <p:nvPr>
            <p:ph type="body" idx="1"/>
          </p:nvPr>
        </p:nvSpPr>
        <p:spPr>
          <a:xfrm>
            <a:off x="457200" y="1556792"/>
            <a:ext cx="4040188" cy="72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hasCustomPrompt="1"/>
          </p:nvPr>
        </p:nvSpPr>
        <p:spPr>
          <a:xfrm>
            <a:off x="457200" y="2276872"/>
            <a:ext cx="4040188" cy="3951288"/>
          </a:xfrm>
        </p:spPr>
        <p:txBody>
          <a:bodyPr/>
          <a:lstStyle>
            <a:lvl1pPr marL="342900" marR="0" indent="-342900" algn="l" defTabSz="914400" rtl="0" eaLnBrk="1" fontAlgn="auto" latinLnBrk="0" hangingPunct="1">
              <a:lnSpc>
                <a:spcPct val="100000"/>
              </a:lnSpc>
              <a:spcBef>
                <a:spcPct val="20000"/>
              </a:spcBef>
              <a:spcAft>
                <a:spcPts val="0"/>
              </a:spcAft>
              <a:buClrTx/>
              <a:buSzTx/>
              <a:buFont typeface="Wingdings" pitchFamily="2" charset="2"/>
              <a:buChar char="§"/>
              <a:tabLst/>
              <a:defRPr sz="2400">
                <a:sym typeface="Wingdings 3"/>
              </a:defRPr>
            </a:lvl1pPr>
            <a:lvl2pPr>
              <a:defRPr sz="2000"/>
            </a:lvl2pPr>
            <a:lvl3pPr>
              <a:buClr>
                <a:srgbClr val="FF0000"/>
              </a:buClr>
              <a:buFont typeface="Wingdings" pitchFamily="2" charset="2"/>
              <a:buChar char="§"/>
              <a:defRPr sz="1800"/>
            </a:lvl3pPr>
            <a:lvl4pPr>
              <a:buClr>
                <a:srgbClr val="FF0000"/>
              </a:buClr>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lang="en-US" dirty="0" smtClean="0"/>
              <a:t>Click to edit. For a new level press Enter( ) then Tap()</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5" name="Text Placeholder 4"/>
          <p:cNvSpPr>
            <a:spLocks noGrp="1"/>
          </p:cNvSpPr>
          <p:nvPr>
            <p:ph type="body" sz="quarter" idx="3"/>
          </p:nvPr>
        </p:nvSpPr>
        <p:spPr>
          <a:xfrm>
            <a:off x="4645025" y="1556792"/>
            <a:ext cx="4041775" cy="72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hasCustomPrompt="1"/>
          </p:nvPr>
        </p:nvSpPr>
        <p:spPr>
          <a:xfrm>
            <a:off x="4645025" y="2276872"/>
            <a:ext cx="4041775" cy="3951288"/>
          </a:xfrm>
        </p:spPr>
        <p:txBody>
          <a:bodyPr/>
          <a:lstStyle>
            <a:lvl1pPr marL="342900" marR="0" indent="-342900" algn="l" defTabSz="914400" rtl="0" eaLnBrk="1" fontAlgn="auto" latinLnBrk="0" hangingPunct="1">
              <a:lnSpc>
                <a:spcPct val="100000"/>
              </a:lnSpc>
              <a:spcBef>
                <a:spcPct val="20000"/>
              </a:spcBef>
              <a:spcAft>
                <a:spcPts val="0"/>
              </a:spcAft>
              <a:buClrTx/>
              <a:buSzTx/>
              <a:buFont typeface="Wingdings" pitchFamily="2" charset="2"/>
              <a:buChar char="§"/>
              <a:tabLst/>
              <a:defRPr sz="2400">
                <a:sym typeface="Wingdings 3"/>
              </a:defRPr>
            </a:lvl1pPr>
            <a:lvl2pPr>
              <a:defRPr sz="2000"/>
            </a:lvl2pPr>
            <a:lvl3pPr>
              <a:buClr>
                <a:srgbClr val="FF0000"/>
              </a:buClr>
              <a:buFont typeface="Wingdings" pitchFamily="2" charset="2"/>
              <a:buChar char="§"/>
              <a:defRPr sz="1800"/>
            </a:lvl3pPr>
            <a:lvl4pPr>
              <a:buClr>
                <a:srgbClr val="FF0000"/>
              </a:buClr>
              <a:defRPr sz="1600"/>
            </a:lvl4pPr>
            <a:lvl5pP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
              <a:tabLst/>
              <a:defRPr/>
            </a:pPr>
            <a:r>
              <a:rPr lang="en-US" dirty="0" smtClean="0"/>
              <a:t>Click to edit. For a new level press Enter( ) then Tap()</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pic>
        <p:nvPicPr>
          <p:cNvPr id="10" name="Picture 3" descr="J:\0 Chief Executive's\COMMUNICATIONSTEAM\Corporate Image\Logo files\ON SCREEN\WDC-logo-onscreen-180px.jpg"/>
          <p:cNvPicPr>
            <a:picLocks noChangeAspect="1" noChangeArrowheads="1"/>
          </p:cNvPicPr>
          <p:nvPr userDrawn="1"/>
        </p:nvPicPr>
        <p:blipFill>
          <a:blip r:embed="rId2" cstate="print"/>
          <a:srcRect/>
          <a:stretch>
            <a:fillRect/>
          </a:stretch>
        </p:blipFill>
        <p:spPr bwMode="auto">
          <a:xfrm>
            <a:off x="7916052" y="6198815"/>
            <a:ext cx="781276" cy="542553"/>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Rectangle 9"/>
          <p:cNvSpPr/>
          <p:nvPr userDrawn="1"/>
        </p:nvSpPr>
        <p:spPr>
          <a:xfrm>
            <a:off x="0" y="0"/>
            <a:ext cx="8532440" cy="14127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userDrawn="1"/>
        </p:nvSpPr>
        <p:spPr>
          <a:xfrm>
            <a:off x="0" y="1556792"/>
            <a:ext cx="467544" cy="53012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Rectangle 11"/>
          <p:cNvSpPr/>
          <p:nvPr userDrawn="1"/>
        </p:nvSpPr>
        <p:spPr>
          <a:xfrm>
            <a:off x="8676456" y="0"/>
            <a:ext cx="467544" cy="14127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a:xfrm>
            <a:off x="323528" y="274638"/>
            <a:ext cx="8136904" cy="1143000"/>
          </a:xfrm>
        </p:spPr>
        <p:txBody>
          <a:bodyPr/>
          <a:lstStyle>
            <a:lvl1pPr algn="l">
              <a:defRPr/>
            </a:lvl1pPr>
          </a:lstStyle>
          <a:p>
            <a:r>
              <a:rPr lang="en-US" smtClean="0"/>
              <a:t>Click to edit Master title style</a:t>
            </a:r>
            <a:endParaRPr lang="en-NZ" dirty="0"/>
          </a:p>
        </p:txBody>
      </p:sp>
      <p:pic>
        <p:nvPicPr>
          <p:cNvPr id="6" name="Picture 3" descr="J:\0 Chief Executive's\COMMUNICATIONSTEAM\Corporate Image\Logo files\ON SCREEN\WDC-logo-onscreen-180px.jpg"/>
          <p:cNvPicPr>
            <a:picLocks noChangeAspect="1" noChangeArrowheads="1"/>
          </p:cNvPicPr>
          <p:nvPr userDrawn="1"/>
        </p:nvPicPr>
        <p:blipFill>
          <a:blip r:embed="rId2" cstate="print"/>
          <a:srcRect/>
          <a:stretch>
            <a:fillRect/>
          </a:stretch>
        </p:blipFill>
        <p:spPr bwMode="auto">
          <a:xfrm>
            <a:off x="7916052" y="6198815"/>
            <a:ext cx="781276" cy="542553"/>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3" descr="J:\0 Chief Executive's\COMMUNICATIONSTEAM\Corporate Image\Logo files\ON SCREEN\WDC-logo-onscreen-180px.jpg"/>
          <p:cNvPicPr>
            <a:picLocks noChangeAspect="1" noChangeArrowheads="1"/>
          </p:cNvPicPr>
          <p:nvPr userDrawn="1"/>
        </p:nvPicPr>
        <p:blipFill>
          <a:blip r:embed="rId2" cstate="print"/>
          <a:srcRect/>
          <a:stretch>
            <a:fillRect/>
          </a:stretch>
        </p:blipFill>
        <p:spPr bwMode="auto">
          <a:xfrm>
            <a:off x="7916052" y="6198815"/>
            <a:ext cx="781276" cy="542553"/>
          </a:xfrm>
          <a:prstGeom prst="rect">
            <a:avLst/>
          </a:prstGeom>
          <a:noFill/>
        </p:spPr>
      </p:pic>
      <p:sp>
        <p:nvSpPr>
          <p:cNvPr id="9" name="Rectangle 8"/>
          <p:cNvSpPr/>
          <p:nvPr userDrawn="1"/>
        </p:nvSpPr>
        <p:spPr>
          <a:xfrm>
            <a:off x="0" y="0"/>
            <a:ext cx="8604448" cy="4046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p:cNvSpPr/>
          <p:nvPr userDrawn="1"/>
        </p:nvSpPr>
        <p:spPr>
          <a:xfrm>
            <a:off x="8676456" y="0"/>
            <a:ext cx="467544" cy="4046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userDrawn="1"/>
        </p:nvSpPr>
        <p:spPr>
          <a:xfrm>
            <a:off x="0" y="476672"/>
            <a:ext cx="467544" cy="63813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560" y="6021288"/>
            <a:ext cx="5486400" cy="360040"/>
          </a:xfrm>
        </p:spPr>
        <p:txBody>
          <a:bodyPr anchor="b"/>
          <a:lstStyle>
            <a:lvl1pPr algn="l">
              <a:defRPr sz="2000" b="1"/>
            </a:lvl1pPr>
          </a:lstStyle>
          <a:p>
            <a:r>
              <a:rPr lang="en-US" smtClean="0"/>
              <a:t>Click to edit Master title style</a:t>
            </a:r>
            <a:endParaRPr lang="en-NZ" dirty="0"/>
          </a:p>
        </p:txBody>
      </p:sp>
      <p:sp>
        <p:nvSpPr>
          <p:cNvPr id="3" name="Picture Placeholder 2"/>
          <p:cNvSpPr>
            <a:spLocks noGrp="1"/>
          </p:cNvSpPr>
          <p:nvPr>
            <p:ph type="pic" idx="1"/>
          </p:nvPr>
        </p:nvSpPr>
        <p:spPr>
          <a:xfrm>
            <a:off x="611560" y="476672"/>
            <a:ext cx="7992888" cy="55446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NZ" dirty="0"/>
          </a:p>
        </p:txBody>
      </p:sp>
      <p:sp>
        <p:nvSpPr>
          <p:cNvPr id="4" name="Text Placeholder 3"/>
          <p:cNvSpPr>
            <a:spLocks noGrp="1"/>
          </p:cNvSpPr>
          <p:nvPr>
            <p:ph type="body" sz="half" idx="2"/>
          </p:nvPr>
        </p:nvSpPr>
        <p:spPr>
          <a:xfrm>
            <a:off x="611560" y="6381328"/>
            <a:ext cx="5486400" cy="30080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3" descr="J:\0 Chief Executive's\COMMUNICATIONSTEAM\Corporate Image\Logo files\ON SCREEN\WDC-logo-onscreen-180px.jpg"/>
          <p:cNvPicPr>
            <a:picLocks noChangeAspect="1" noChangeArrowheads="1"/>
          </p:cNvPicPr>
          <p:nvPr userDrawn="1"/>
        </p:nvPicPr>
        <p:blipFill>
          <a:blip r:embed="rId2" cstate="print"/>
          <a:srcRect/>
          <a:stretch>
            <a:fillRect/>
          </a:stretch>
        </p:blipFill>
        <p:spPr bwMode="auto">
          <a:xfrm>
            <a:off x="7916052" y="6198815"/>
            <a:ext cx="781276" cy="542553"/>
          </a:xfrm>
          <a:prstGeom prst="rect">
            <a:avLst/>
          </a:prstGeom>
          <a:noFill/>
        </p:spPr>
      </p:pic>
      <p:sp>
        <p:nvSpPr>
          <p:cNvPr id="9" name="Rectangle 8"/>
          <p:cNvSpPr/>
          <p:nvPr userDrawn="1"/>
        </p:nvSpPr>
        <p:spPr>
          <a:xfrm>
            <a:off x="0" y="0"/>
            <a:ext cx="8604448" cy="4046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p:cNvSpPr/>
          <p:nvPr userDrawn="1"/>
        </p:nvSpPr>
        <p:spPr>
          <a:xfrm>
            <a:off x="8676456" y="0"/>
            <a:ext cx="467544" cy="4046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userDrawn="1"/>
        </p:nvSpPr>
        <p:spPr>
          <a:xfrm>
            <a:off x="0" y="476672"/>
            <a:ext cx="467544" cy="63813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xStyles>
    <p:titleStyle>
      <a:lvl1pPr algn="ctr" defTabSz="914400" rtl="0" eaLnBrk="1" latinLnBrk="0" hangingPunct="1">
        <a:spcBef>
          <a:spcPct val="0"/>
        </a:spcBef>
        <a:buNone/>
        <a:defRPr sz="4400" b="1" kern="1200">
          <a:solidFill>
            <a:schemeClr val="tx1"/>
          </a:solidFill>
          <a:latin typeface="Gill Sans MT" pitchFamily="34" charset="0"/>
          <a:ea typeface="+mj-ea"/>
          <a:cs typeface="Aharoni" pitchFamily="2" charset="-79"/>
        </a:defRPr>
      </a:lvl1pPr>
    </p:titleStyle>
    <p:bodyStyle>
      <a:lvl1pPr marL="342900" indent="-342900" algn="l" defTabSz="914400" rtl="0" eaLnBrk="1" latinLnBrk="0" hangingPunct="1">
        <a:spcBef>
          <a:spcPct val="20000"/>
        </a:spcBef>
        <a:buFont typeface="Wingdings" pitchFamily="2" charset="2"/>
        <a:buChar char="§"/>
        <a:defRPr sz="3200" kern="1200">
          <a:solidFill>
            <a:schemeClr val="tx1"/>
          </a:solidFill>
          <a:latin typeface="Gill Sans MT" pitchFamily="34" charset="0"/>
          <a:ea typeface="+mn-ea"/>
          <a:cs typeface="Aharoni" pitchFamily="2" charset="-79"/>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itchFamily="34" charset="0"/>
          <a:ea typeface="+mn-ea"/>
          <a:cs typeface="Aharoni" pitchFamily="2" charset="-79"/>
        </a:defRPr>
      </a:lvl2pPr>
      <a:lvl3pPr marL="1143000" indent="-228600" algn="l" defTabSz="914400" rtl="0" eaLnBrk="1" latinLnBrk="0" hangingPunct="1">
        <a:spcBef>
          <a:spcPct val="20000"/>
        </a:spcBef>
        <a:buClr>
          <a:srgbClr val="FF0000"/>
        </a:buClr>
        <a:buFont typeface="Wingdings" pitchFamily="2" charset="2"/>
        <a:buChar char="§"/>
        <a:defRPr sz="2400" kern="1200">
          <a:solidFill>
            <a:schemeClr val="tx1"/>
          </a:solidFill>
          <a:latin typeface="Gill Sans MT" pitchFamily="34" charset="0"/>
          <a:ea typeface="+mn-ea"/>
          <a:cs typeface="Aharoni" pitchFamily="2" charset="-79"/>
        </a:defRPr>
      </a:lvl3pPr>
      <a:lvl4pPr marL="1600200" indent="-228600" algn="l" defTabSz="914400" rtl="0" eaLnBrk="1" latinLnBrk="0" hangingPunct="1">
        <a:spcBef>
          <a:spcPct val="20000"/>
        </a:spcBef>
        <a:buClr>
          <a:srgbClr val="FF0000"/>
        </a:buClr>
        <a:buFont typeface="Arial" pitchFamily="34" charset="0"/>
        <a:buChar char="–"/>
        <a:defRPr sz="2000" kern="1200">
          <a:solidFill>
            <a:schemeClr val="tx1"/>
          </a:solidFill>
          <a:latin typeface="Gill Sans MT" pitchFamily="34" charset="0"/>
          <a:ea typeface="+mn-ea"/>
          <a:cs typeface="Aharoni" pitchFamily="2" charset="-79"/>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mn-ea"/>
          <a:cs typeface="Aharoni" pitchFamily="2"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44624"/>
            <a:ext cx="9108504" cy="1368152"/>
          </a:xfrm>
        </p:spPr>
        <p:txBody>
          <a:bodyPr>
            <a:noAutofit/>
          </a:bodyPr>
          <a:lstStyle/>
          <a:p>
            <a:pPr algn="ctr"/>
            <a:r>
              <a:rPr lang="en-NZ" sz="2800" b="0" dirty="0" smtClean="0"/>
              <a:t>WAIKATO DISTRICT COUNCIL 2018 </a:t>
            </a:r>
            <a:br>
              <a:rPr lang="en-NZ" sz="2800" b="0" dirty="0" smtClean="0"/>
            </a:br>
            <a:r>
              <a:rPr lang="en-NZ" sz="2800" b="0" dirty="0" smtClean="0"/>
              <a:t>Proposed</a:t>
            </a:r>
            <a:br>
              <a:rPr lang="en-NZ" sz="2800" b="0" dirty="0" smtClean="0"/>
            </a:br>
            <a:r>
              <a:rPr lang="en-NZ" sz="2800" b="0" dirty="0" smtClean="0"/>
              <a:t>WASTE MANAGEMENT &amp; MINIMISATION PLAN </a:t>
            </a:r>
            <a:endParaRPr lang="en-NZ" sz="2800" b="0" dirty="0"/>
          </a:p>
        </p:txBody>
      </p:sp>
      <p:sp>
        <p:nvSpPr>
          <p:cNvPr id="4" name="Content Placeholder 2"/>
          <p:cNvSpPr txBox="1">
            <a:spLocks/>
          </p:cNvSpPr>
          <p:nvPr/>
        </p:nvSpPr>
        <p:spPr>
          <a:xfrm>
            <a:off x="581192" y="1628801"/>
            <a:ext cx="7879240" cy="108012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Gill Sans MT" pitchFamily="34" charset="0"/>
                <a:ea typeface="+mn-ea"/>
                <a:cs typeface="Aharoni" pitchFamily="2" charset="-79"/>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itchFamily="34" charset="0"/>
                <a:ea typeface="+mn-ea"/>
                <a:cs typeface="Aharoni" pitchFamily="2" charset="-79"/>
              </a:defRPr>
            </a:lvl2pPr>
            <a:lvl3pPr marL="1143000" indent="-228600" algn="l" defTabSz="914400" rtl="0" eaLnBrk="1" latinLnBrk="0" hangingPunct="1">
              <a:spcBef>
                <a:spcPct val="20000"/>
              </a:spcBef>
              <a:buClr>
                <a:srgbClr val="FF0000"/>
              </a:buClr>
              <a:buFont typeface="Wingdings" pitchFamily="2" charset="2"/>
              <a:buChar char="§"/>
              <a:defRPr sz="2400" kern="1200">
                <a:solidFill>
                  <a:schemeClr val="tx1"/>
                </a:solidFill>
                <a:latin typeface="Gill Sans MT" pitchFamily="34" charset="0"/>
                <a:ea typeface="+mn-ea"/>
                <a:cs typeface="Aharoni" pitchFamily="2" charset="-79"/>
              </a:defRPr>
            </a:lvl3pPr>
            <a:lvl4pPr marL="1600200" indent="-228600" algn="l" defTabSz="914400" rtl="0" eaLnBrk="1" latinLnBrk="0" hangingPunct="1">
              <a:spcBef>
                <a:spcPct val="20000"/>
              </a:spcBef>
              <a:buClr>
                <a:srgbClr val="FF0000"/>
              </a:buClr>
              <a:buFont typeface="Arial" pitchFamily="34" charset="0"/>
              <a:buChar char="–"/>
              <a:defRPr sz="2000" kern="1200">
                <a:solidFill>
                  <a:schemeClr val="tx1"/>
                </a:solidFill>
                <a:latin typeface="Gill Sans MT" pitchFamily="34" charset="0"/>
                <a:ea typeface="+mn-ea"/>
                <a:cs typeface="Aharoni" pitchFamily="2" charset="-79"/>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mn-ea"/>
                <a:cs typeface="Aharoni" pitchFamily="2"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en-NZ" sz="2800"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597313" y="3501008"/>
            <a:ext cx="2894567" cy="230425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3501008"/>
            <a:ext cx="5191583" cy="2304256"/>
          </a:xfrm>
          <a:prstGeom prst="rect">
            <a:avLst/>
          </a:prstGeom>
        </p:spPr>
      </p:pic>
    </p:spTree>
    <p:extLst>
      <p:ext uri="{BB962C8B-B14F-4D97-AF65-F5344CB8AC3E}">
        <p14:creationId xmlns:p14="http://schemas.microsoft.com/office/powerpoint/2010/main" val="761715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smtClean="0"/>
              <a:t>ACTIVITIES 2018-2024</a:t>
            </a:r>
            <a:endParaRPr lang="en-NZ" sz="3200" b="0" dirty="0"/>
          </a:p>
        </p:txBody>
      </p:sp>
      <p:pic>
        <p:nvPicPr>
          <p:cNvPr id="3" name="Picture 2">
            <a:extLst>
              <a:ext uri="{FF2B5EF4-FFF2-40B4-BE49-F238E27FC236}">
                <a16:creationId xmlns="" xmlns:a16="http://schemas.microsoft.com/office/drawing/2014/main" id="{44A4436F-FB64-49CD-80CC-A1B6AEE58AE0}"/>
              </a:ext>
            </a:extLst>
          </p:cNvPr>
          <p:cNvPicPr>
            <a:picLocks noChangeAspect="1"/>
          </p:cNvPicPr>
          <p:nvPr/>
        </p:nvPicPr>
        <p:blipFill>
          <a:blip r:embed="rId2"/>
          <a:stretch>
            <a:fillRect/>
          </a:stretch>
        </p:blipFill>
        <p:spPr>
          <a:xfrm>
            <a:off x="467715" y="2780929"/>
            <a:ext cx="8208741" cy="3188158"/>
          </a:xfrm>
          <a:prstGeom prst="rect">
            <a:avLst/>
          </a:prstGeom>
        </p:spPr>
      </p:pic>
      <p:sp>
        <p:nvSpPr>
          <p:cNvPr id="4" name="Rectangle 3"/>
          <p:cNvSpPr/>
          <p:nvPr/>
        </p:nvSpPr>
        <p:spPr>
          <a:xfrm>
            <a:off x="479382" y="1412776"/>
            <a:ext cx="8341090" cy="4924425"/>
          </a:xfrm>
          <a:prstGeom prst="rect">
            <a:avLst/>
          </a:prstGeom>
        </p:spPr>
        <p:txBody>
          <a:bodyPr wrap="square">
            <a:spAutoFit/>
          </a:bodyPr>
          <a:lstStyle/>
          <a:p>
            <a:pPr marL="0" marR="0" lvl="0" indent="0" defTabSz="457200" eaLnBrk="1" fontAlgn="auto" latinLnBrk="0" hangingPunct="1">
              <a:lnSpc>
                <a:spcPct val="100000"/>
              </a:lnSpc>
              <a:spcBef>
                <a:spcPct val="20000"/>
              </a:spcBef>
              <a:spcAft>
                <a:spcPts val="600"/>
              </a:spcAft>
              <a:buClr>
                <a:srgbClr val="903163"/>
              </a:buClr>
              <a:buSzPct val="92000"/>
              <a:buFontTx/>
              <a:buNone/>
              <a:tabLst/>
              <a:defRPr/>
            </a:pPr>
            <a:r>
              <a:rPr kumimoji="0" lang="en-GB" sz="2000" b="0" i="0" u="none" strike="noStrike" kern="0" cap="none" spc="0" normalizeH="0" baseline="0" noProof="0" dirty="0" smtClean="0">
                <a:ln>
                  <a:noFill/>
                </a:ln>
                <a:solidFill>
                  <a:srgbClr val="3D3D3D"/>
                </a:solidFill>
                <a:effectLst/>
                <a:uLnTx/>
                <a:uFillTx/>
                <a:latin typeface="Gill Sans MT" panose="020B0502020104020203"/>
              </a:rPr>
              <a:t>As well as continuing kerbside and other council services (such as litter and illegal dumping), proposed activities include:</a:t>
            </a:r>
            <a:endParaRPr kumimoji="0" lang="en-NZ" sz="2000" b="0" i="0" u="none" strike="noStrike" kern="0" cap="none" spc="0" normalizeH="0" baseline="0" noProof="0" dirty="0" smtClean="0">
              <a:ln>
                <a:noFill/>
              </a:ln>
              <a:solidFill>
                <a:srgbClr val="3D3D3D"/>
              </a:solidFill>
              <a:effectLst/>
              <a:uLnTx/>
              <a:uFillTx/>
              <a:latin typeface="Gill Sans MT" panose="020B0502020104020203"/>
            </a:endParaRPr>
          </a:p>
          <a:p>
            <a:pPr marL="306000" marR="0" lvl="0" indent="-306000" defTabSz="45720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000" b="0" i="0" u="none" strike="noStrike" kern="0" cap="none" spc="0" normalizeH="0" baseline="0" noProof="0" dirty="0" smtClean="0">
                <a:ln>
                  <a:noFill/>
                </a:ln>
                <a:solidFill>
                  <a:srgbClr val="3D3D3D"/>
                </a:solidFill>
                <a:effectLst/>
                <a:uLnTx/>
                <a:uFillTx/>
                <a:latin typeface="Gill Sans MT" panose="020B0502020104020203"/>
              </a:rPr>
              <a:t>a review of waste services and behaviour change programmes to bring them into alignment with the </a:t>
            </a:r>
            <a:r>
              <a:rPr kumimoji="0" lang="en-GB" sz="2000" b="0" i="0" u="none" strike="noStrike" kern="0" cap="none" spc="0" normalizeH="0" baseline="0" noProof="0" dirty="0" err="1" smtClean="0">
                <a:ln>
                  <a:noFill/>
                </a:ln>
                <a:solidFill>
                  <a:srgbClr val="3D3D3D"/>
                </a:solidFill>
                <a:effectLst/>
                <a:uLnTx/>
                <a:uFillTx/>
                <a:latin typeface="Gill Sans MT" panose="020B0502020104020203"/>
              </a:rPr>
              <a:t>WMMP</a:t>
            </a:r>
            <a:endParaRPr kumimoji="0" lang="en-NZ" sz="2000" b="0" i="0" u="none" strike="noStrike" kern="0" cap="none" spc="0" normalizeH="0" baseline="0" noProof="0" dirty="0" smtClean="0">
              <a:ln>
                <a:noFill/>
              </a:ln>
              <a:solidFill>
                <a:srgbClr val="3D3D3D"/>
              </a:solidFill>
              <a:effectLst/>
              <a:uLnTx/>
              <a:uFillTx/>
              <a:latin typeface="Gill Sans MT" panose="020B0502020104020203"/>
            </a:endParaRPr>
          </a:p>
          <a:p>
            <a:pPr marL="306000" marR="0" lvl="0" indent="-306000" defTabSz="45720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000" b="0" i="0" u="none" strike="noStrike" kern="0" cap="none" spc="0" normalizeH="0" baseline="0" noProof="0" dirty="0" smtClean="0">
                <a:ln>
                  <a:noFill/>
                </a:ln>
                <a:solidFill>
                  <a:srgbClr val="3D3D3D"/>
                </a:solidFill>
                <a:effectLst/>
                <a:uLnTx/>
                <a:uFillTx/>
                <a:latin typeface="Gill Sans MT" panose="020B0502020104020203"/>
              </a:rPr>
              <a:t>the development of new recycling centres (similar to Raglan)</a:t>
            </a:r>
            <a:endParaRPr kumimoji="0" lang="en-NZ" sz="2000" b="0" i="0" u="none" strike="noStrike" kern="0" cap="none" spc="0" normalizeH="0" baseline="0" noProof="0" dirty="0" smtClean="0">
              <a:ln>
                <a:noFill/>
              </a:ln>
              <a:solidFill>
                <a:srgbClr val="3D3D3D"/>
              </a:solidFill>
              <a:effectLst/>
              <a:uLnTx/>
              <a:uFillTx/>
              <a:latin typeface="Gill Sans MT" panose="020B0502020104020203"/>
            </a:endParaRPr>
          </a:p>
          <a:p>
            <a:pPr marL="306000" marR="0" lvl="0" indent="-306000" defTabSz="45720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000" b="0" i="0" u="none" strike="noStrike" kern="0" cap="none" spc="0" normalizeH="0" baseline="0" noProof="0" dirty="0" smtClean="0">
                <a:ln>
                  <a:noFill/>
                </a:ln>
                <a:solidFill>
                  <a:srgbClr val="3D3D3D"/>
                </a:solidFill>
                <a:effectLst/>
                <a:uLnTx/>
                <a:uFillTx/>
                <a:latin typeface="Gill Sans MT" panose="020B0502020104020203"/>
              </a:rPr>
              <a:t>the introduction of a Solid Waste Bylaw and a waste operator licensing system </a:t>
            </a:r>
            <a:endParaRPr kumimoji="0" lang="en-NZ" sz="2000" b="0" i="0" u="none" strike="noStrike" kern="0" cap="none" spc="0" normalizeH="0" baseline="0" noProof="0" dirty="0" smtClean="0">
              <a:ln>
                <a:noFill/>
              </a:ln>
              <a:solidFill>
                <a:srgbClr val="3D3D3D"/>
              </a:solidFill>
              <a:effectLst/>
              <a:uLnTx/>
              <a:uFillTx/>
              <a:latin typeface="Gill Sans MT" panose="020B0502020104020203"/>
            </a:endParaRPr>
          </a:p>
          <a:p>
            <a:pPr marL="306000" marR="0" lvl="0" indent="-306000" defTabSz="45720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000" b="0" i="0" u="none" strike="noStrike" kern="0" cap="none" spc="0" normalizeH="0" baseline="0" noProof="0" dirty="0" smtClean="0">
                <a:ln>
                  <a:noFill/>
                </a:ln>
                <a:solidFill>
                  <a:srgbClr val="3D3D3D"/>
                </a:solidFill>
                <a:effectLst/>
                <a:uLnTx/>
                <a:uFillTx/>
                <a:latin typeface="Gill Sans MT" panose="020B0502020104020203"/>
              </a:rPr>
              <a:t>improved internal mechanisms for the collection of waste information</a:t>
            </a:r>
            <a:endParaRPr kumimoji="0" lang="en-NZ" sz="2000" b="0" i="0" u="none" strike="noStrike" kern="0" cap="none" spc="0" normalizeH="0" baseline="0" noProof="0" dirty="0" smtClean="0">
              <a:ln>
                <a:noFill/>
              </a:ln>
              <a:solidFill>
                <a:srgbClr val="3D3D3D"/>
              </a:solidFill>
              <a:effectLst/>
              <a:uLnTx/>
              <a:uFillTx/>
              <a:latin typeface="Gill Sans MT" panose="020B0502020104020203"/>
            </a:endParaRPr>
          </a:p>
          <a:p>
            <a:pPr marL="306000" marR="0" lvl="0" indent="-306000" defTabSz="45720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000" b="0" i="0" u="none" strike="noStrike" kern="0" cap="none" spc="0" normalizeH="0" baseline="0" noProof="0" dirty="0" smtClean="0">
                <a:ln>
                  <a:noFill/>
                </a:ln>
                <a:solidFill>
                  <a:srgbClr val="3D3D3D"/>
                </a:solidFill>
                <a:effectLst/>
                <a:uLnTx/>
                <a:uFillTx/>
                <a:latin typeface="Gill Sans MT" panose="020B0502020104020203"/>
              </a:rPr>
              <a:t>greater co-operation with other councils in the region; and with Mana Whenua, community groups and the private sector</a:t>
            </a:r>
            <a:endParaRPr kumimoji="0" lang="en-NZ" sz="2000" b="0" i="0" u="none" strike="noStrike" kern="0" cap="none" spc="0" normalizeH="0" baseline="0" noProof="0" dirty="0" smtClean="0">
              <a:ln>
                <a:noFill/>
              </a:ln>
              <a:solidFill>
                <a:srgbClr val="3D3D3D"/>
              </a:solidFill>
              <a:effectLst/>
              <a:uLnTx/>
              <a:uFillTx/>
              <a:latin typeface="Gill Sans MT" panose="020B0502020104020203"/>
            </a:endParaRPr>
          </a:p>
          <a:p>
            <a:pPr marL="306000" marR="0" lvl="0" indent="-306000" defTabSz="45720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000" b="0" i="0" u="none" strike="noStrike" kern="0" cap="none" spc="0" normalizeH="0" baseline="0" noProof="0" dirty="0" smtClean="0">
                <a:ln>
                  <a:noFill/>
                </a:ln>
                <a:solidFill>
                  <a:srgbClr val="3D3D3D"/>
                </a:solidFill>
                <a:effectLst/>
                <a:uLnTx/>
                <a:uFillTx/>
                <a:latin typeface="Gill Sans MT" panose="020B0502020104020203"/>
              </a:rPr>
              <a:t>advocating for greater central government leadership on waste issues such as the introduction of mandatory product stewardship and a container deposit scheme</a:t>
            </a:r>
            <a:endParaRPr kumimoji="0" lang="en-NZ" sz="20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2333651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568952" cy="1143000"/>
          </a:xfrm>
        </p:spPr>
        <p:txBody>
          <a:bodyPr>
            <a:normAutofit/>
          </a:bodyPr>
          <a:lstStyle/>
          <a:p>
            <a:r>
              <a:rPr lang="en-NZ" sz="3200" b="0" dirty="0" smtClean="0"/>
              <a:t>HOW WILL WE FUND THE ACTIVITIES?</a:t>
            </a:r>
            <a:endParaRPr lang="en-NZ" sz="3200" b="0" dirty="0"/>
          </a:p>
        </p:txBody>
      </p:sp>
      <p:pic>
        <p:nvPicPr>
          <p:cNvPr id="3" name="Picture 2">
            <a:extLst>
              <a:ext uri="{FF2B5EF4-FFF2-40B4-BE49-F238E27FC236}">
                <a16:creationId xmlns="" xmlns:a16="http://schemas.microsoft.com/office/drawing/2014/main" id="{D1858F9D-72A0-4254-8326-2CCCA94CDF2A}"/>
              </a:ext>
            </a:extLst>
          </p:cNvPr>
          <p:cNvPicPr>
            <a:picLocks noChangeAspect="1"/>
          </p:cNvPicPr>
          <p:nvPr/>
        </p:nvPicPr>
        <p:blipFill>
          <a:blip r:embed="rId2"/>
          <a:stretch>
            <a:fillRect/>
          </a:stretch>
        </p:blipFill>
        <p:spPr>
          <a:xfrm>
            <a:off x="479940" y="2060848"/>
            <a:ext cx="8628564" cy="3528392"/>
          </a:xfrm>
          <a:prstGeom prst="rect">
            <a:avLst/>
          </a:prstGeom>
        </p:spPr>
      </p:pic>
      <p:sp>
        <p:nvSpPr>
          <p:cNvPr id="4" name="Rectangle 3"/>
          <p:cNvSpPr/>
          <p:nvPr/>
        </p:nvSpPr>
        <p:spPr>
          <a:xfrm>
            <a:off x="479940" y="1556792"/>
            <a:ext cx="8628564" cy="4976747"/>
          </a:xfrm>
          <a:prstGeom prst="rect">
            <a:avLst/>
          </a:prstGeom>
        </p:spPr>
        <p:txBody>
          <a:bodyPr wrap="square">
            <a:spAutoFit/>
          </a:bodyPr>
          <a:lstStyle/>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sz="2400" dirty="0">
                <a:solidFill>
                  <a:srgbClr val="3D3D3D"/>
                </a:solidFill>
                <a:latin typeface="Gill Sans MT" panose="020B0502020104020203"/>
              </a:rPr>
              <a:t>Council receive, </a:t>
            </a:r>
            <a:r>
              <a:rPr lang="en-US" sz="2400" dirty="0" smtClean="0">
                <a:solidFill>
                  <a:srgbClr val="3D3D3D"/>
                </a:solidFill>
                <a:latin typeface="Gill Sans MT" panose="020B0502020104020203"/>
              </a:rPr>
              <a:t> based </a:t>
            </a:r>
            <a:r>
              <a:rPr lang="en-US" sz="2400" dirty="0">
                <a:solidFill>
                  <a:srgbClr val="3D3D3D"/>
                </a:solidFill>
                <a:latin typeface="Gill Sans MT" panose="020B0502020104020203"/>
              </a:rPr>
              <a:t>on population, a share of national waste levy funds from the Ministry for the Environment. At the current rate of $10 per </a:t>
            </a:r>
            <a:r>
              <a:rPr lang="en-US" sz="2400" dirty="0" err="1">
                <a:solidFill>
                  <a:srgbClr val="3D3D3D"/>
                </a:solidFill>
                <a:latin typeface="Gill Sans MT" panose="020B0502020104020203"/>
              </a:rPr>
              <a:t>tonne</a:t>
            </a:r>
            <a:r>
              <a:rPr lang="en-US" sz="2400" dirty="0">
                <a:solidFill>
                  <a:srgbClr val="3D3D3D"/>
                </a:solidFill>
                <a:latin typeface="Gill Sans MT" panose="020B0502020104020203"/>
              </a:rPr>
              <a:t> our council’s share of waste levy funding will be approximately </a:t>
            </a:r>
            <a:r>
              <a:rPr lang="en-US" sz="2400" dirty="0" smtClean="0">
                <a:solidFill>
                  <a:srgbClr val="3D3D3D"/>
                </a:solidFill>
                <a:latin typeface="Gill Sans MT" panose="020B0502020104020203"/>
              </a:rPr>
              <a:t>$255,184 </a:t>
            </a:r>
            <a:r>
              <a:rPr lang="en-US" sz="2400" dirty="0">
                <a:solidFill>
                  <a:srgbClr val="3D3D3D"/>
                </a:solidFill>
                <a:latin typeface="Gill Sans MT" panose="020B0502020104020203"/>
              </a:rPr>
              <a:t>per annum. </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sz="2400" dirty="0">
                <a:solidFill>
                  <a:srgbClr val="3D3D3D"/>
                </a:solidFill>
                <a:latin typeface="Gill Sans MT" panose="020B0502020104020203"/>
              </a:rPr>
              <a:t>The WMA requires that all waste levy funding </a:t>
            </a:r>
            <a:r>
              <a:rPr lang="en-US" sz="2400" dirty="0" smtClean="0">
                <a:solidFill>
                  <a:srgbClr val="3D3D3D"/>
                </a:solidFill>
                <a:latin typeface="Gill Sans MT" panose="020B0502020104020203"/>
              </a:rPr>
              <a:t>be </a:t>
            </a:r>
            <a:r>
              <a:rPr lang="en-US" sz="2400" dirty="0">
                <a:solidFill>
                  <a:srgbClr val="3D3D3D"/>
                </a:solidFill>
                <a:latin typeface="Gill Sans MT" panose="020B0502020104020203"/>
              </a:rPr>
              <a:t>spent on matters to promote waste </a:t>
            </a:r>
            <a:r>
              <a:rPr lang="en-US" sz="2400" dirty="0" err="1">
                <a:solidFill>
                  <a:srgbClr val="3D3D3D"/>
                </a:solidFill>
                <a:latin typeface="Gill Sans MT" panose="020B0502020104020203"/>
              </a:rPr>
              <a:t>minimisation</a:t>
            </a:r>
            <a:r>
              <a:rPr lang="en-US" sz="2400" dirty="0">
                <a:solidFill>
                  <a:srgbClr val="3D3D3D"/>
                </a:solidFill>
                <a:latin typeface="Gill Sans MT" panose="020B0502020104020203"/>
              </a:rPr>
              <a:t> and in accordance with their </a:t>
            </a:r>
            <a:r>
              <a:rPr lang="en-US" sz="2400" dirty="0" err="1">
                <a:solidFill>
                  <a:srgbClr val="3D3D3D"/>
                </a:solidFill>
                <a:latin typeface="Gill Sans MT" panose="020B0502020104020203"/>
              </a:rPr>
              <a:t>WMMP</a:t>
            </a:r>
            <a:r>
              <a:rPr lang="en-US" sz="2400" dirty="0">
                <a:solidFill>
                  <a:srgbClr val="3D3D3D"/>
                </a:solidFill>
                <a:latin typeface="Gill Sans MT" panose="020B0502020104020203"/>
              </a:rPr>
              <a:t>. </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sz="2400" dirty="0">
                <a:solidFill>
                  <a:srgbClr val="3D3D3D"/>
                </a:solidFill>
                <a:latin typeface="Gill Sans MT" panose="020B0502020104020203"/>
              </a:rPr>
              <a:t>Some activities may require funding through </a:t>
            </a:r>
            <a:r>
              <a:rPr lang="en-US" sz="2400" dirty="0" smtClean="0">
                <a:solidFill>
                  <a:srgbClr val="3D3D3D"/>
                </a:solidFill>
                <a:latin typeface="Gill Sans MT" panose="020B0502020104020203"/>
              </a:rPr>
              <a:t>targeted rates </a:t>
            </a:r>
            <a:r>
              <a:rPr lang="en-US" sz="2400" dirty="0">
                <a:solidFill>
                  <a:srgbClr val="3D3D3D"/>
                </a:solidFill>
                <a:latin typeface="Gill Sans MT" panose="020B0502020104020203"/>
              </a:rPr>
              <a:t>or through joint funding with central government or the community. </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sz="2400" dirty="0">
                <a:solidFill>
                  <a:srgbClr val="3D3D3D"/>
                </a:solidFill>
                <a:latin typeface="Gill Sans MT" panose="020B0502020104020203"/>
              </a:rPr>
              <a:t>All major initiatives will come back to council for approval once the detailed analysis and business cases have been prepared. Potential expenditure will be included in the </a:t>
            </a:r>
            <a:r>
              <a:rPr lang="en-US" sz="2400" dirty="0" err="1">
                <a:solidFill>
                  <a:srgbClr val="3D3D3D"/>
                </a:solidFill>
                <a:latin typeface="Gill Sans MT" panose="020B0502020104020203"/>
              </a:rPr>
              <a:t>LTP</a:t>
            </a:r>
            <a:r>
              <a:rPr lang="en-US" sz="2400" dirty="0">
                <a:solidFill>
                  <a:srgbClr val="3D3D3D"/>
                </a:solidFill>
                <a:latin typeface="Gill Sans MT" panose="020B0502020104020203"/>
              </a:rPr>
              <a:t>.</a:t>
            </a:r>
          </a:p>
        </p:txBody>
      </p:sp>
    </p:spTree>
    <p:extLst>
      <p:ext uri="{BB962C8B-B14F-4D97-AF65-F5344CB8AC3E}">
        <p14:creationId xmlns:p14="http://schemas.microsoft.com/office/powerpoint/2010/main" val="613984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200" b="0" cap="all" dirty="0">
                <a:latin typeface="Gill Sans MT" panose="020B0502020104020203"/>
                <a:cs typeface="+mj-cs"/>
              </a:rPr>
              <a:t>Wrap up – Where to from here</a:t>
            </a:r>
            <a:endParaRPr lang="en-NZ" sz="3200" dirty="0"/>
          </a:p>
        </p:txBody>
      </p:sp>
      <p:pic>
        <p:nvPicPr>
          <p:cNvPr id="3" name="Picture 2">
            <a:extLst>
              <a:ext uri="{FF2B5EF4-FFF2-40B4-BE49-F238E27FC236}">
                <a16:creationId xmlns="" xmlns:a16="http://schemas.microsoft.com/office/drawing/2014/main" id="{44D693EB-F0BA-40C0-8E79-4013F2DCFBBF}"/>
              </a:ext>
            </a:extLst>
          </p:cNvPr>
          <p:cNvPicPr>
            <a:picLocks noChangeAspect="1"/>
          </p:cNvPicPr>
          <p:nvPr/>
        </p:nvPicPr>
        <p:blipFill>
          <a:blip r:embed="rId2"/>
          <a:stretch>
            <a:fillRect/>
          </a:stretch>
        </p:blipFill>
        <p:spPr>
          <a:xfrm>
            <a:off x="428700" y="1628800"/>
            <a:ext cx="8715300" cy="4032447"/>
          </a:xfrm>
          <a:prstGeom prst="rect">
            <a:avLst/>
          </a:prstGeom>
        </p:spPr>
      </p:pic>
      <p:graphicFrame>
        <p:nvGraphicFramePr>
          <p:cNvPr id="4" name="Content Placeholder 3">
            <a:extLst>
              <a:ext uri="{FF2B5EF4-FFF2-40B4-BE49-F238E27FC236}">
                <a16:creationId xmlns="" xmlns:a16="http://schemas.microsoft.com/office/drawing/2014/main" id="{031150D3-D0A9-4D41-8DA1-26769A8B95AA}"/>
              </a:ext>
            </a:extLst>
          </p:cNvPr>
          <p:cNvGraphicFramePr>
            <a:graphicFrameLocks/>
          </p:cNvGraphicFramePr>
          <p:nvPr>
            <p:extLst>
              <p:ext uri="{D42A27DB-BD31-4B8C-83A1-F6EECF244321}">
                <p14:modId xmlns:p14="http://schemas.microsoft.com/office/powerpoint/2010/main" val="2298001401"/>
              </p:ext>
            </p:extLst>
          </p:nvPr>
        </p:nvGraphicFramePr>
        <p:xfrm>
          <a:off x="1475656" y="1484784"/>
          <a:ext cx="6120680"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9746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200" b="0" dirty="0" smtClean="0"/>
              <a:t>WHAT IS A WASTE  ASSESSMENT?</a:t>
            </a:r>
            <a:endParaRPr lang="en-NZ" sz="3200" b="0" dirty="0"/>
          </a:p>
        </p:txBody>
      </p:sp>
      <p:pic>
        <p:nvPicPr>
          <p:cNvPr id="3" name="Picture 2">
            <a:extLst>
              <a:ext uri="{FF2B5EF4-FFF2-40B4-BE49-F238E27FC236}">
                <a16:creationId xmlns="" xmlns:a16="http://schemas.microsoft.com/office/drawing/2014/main" id="{1556DA2D-AB58-4703-9C64-A5331E519AED}"/>
              </a:ext>
            </a:extLst>
          </p:cNvPr>
          <p:cNvPicPr>
            <a:picLocks noChangeAspect="1"/>
          </p:cNvPicPr>
          <p:nvPr/>
        </p:nvPicPr>
        <p:blipFill>
          <a:blip r:embed="rId2">
            <a:lum bright="70000" contrast="-70000"/>
          </a:blip>
          <a:stretch>
            <a:fillRect/>
          </a:stretch>
        </p:blipFill>
        <p:spPr>
          <a:xfrm>
            <a:off x="467544" y="2420888"/>
            <a:ext cx="8419255" cy="3544949"/>
          </a:xfrm>
          <a:prstGeom prst="rect">
            <a:avLst/>
          </a:prstGeom>
        </p:spPr>
      </p:pic>
      <p:sp>
        <p:nvSpPr>
          <p:cNvPr id="4" name="Rectangle 3"/>
          <p:cNvSpPr/>
          <p:nvPr/>
        </p:nvSpPr>
        <p:spPr>
          <a:xfrm>
            <a:off x="539552" y="1556792"/>
            <a:ext cx="8347247" cy="4154984"/>
          </a:xfrm>
          <a:prstGeom prst="rect">
            <a:avLst/>
          </a:prstGeom>
        </p:spPr>
        <p:txBody>
          <a:bodyPr wrap="square">
            <a:spAutoFit/>
          </a:bodyPr>
          <a:lstStyle/>
          <a:p>
            <a:r>
              <a:rPr lang="en-NZ" sz="2400" dirty="0" smtClean="0">
                <a:latin typeface="Gill Sans MT" panose="020B0502020104020203" pitchFamily="34" charset="0"/>
              </a:rPr>
              <a:t>The </a:t>
            </a:r>
            <a:r>
              <a:rPr lang="en-NZ" sz="2400" dirty="0">
                <a:latin typeface="Gill Sans MT" panose="020B0502020104020203" pitchFamily="34" charset="0"/>
              </a:rPr>
              <a:t>waste assessment establishes the planning foundations for the waste management and minimisation plan (WMMP) by describing the waste situation, </a:t>
            </a:r>
            <a:endParaRPr lang="en-NZ" sz="2400" dirty="0" smtClean="0">
              <a:latin typeface="Gill Sans MT" panose="020B0502020104020203" pitchFamily="34" charset="0"/>
            </a:endParaRPr>
          </a:p>
          <a:p>
            <a:endParaRPr lang="en-NZ" sz="2400" dirty="0" smtClean="0">
              <a:latin typeface="Gill Sans MT" panose="020B0502020104020203" pitchFamily="34" charset="0"/>
            </a:endParaRPr>
          </a:p>
          <a:p>
            <a:pPr marL="457200" indent="-457200">
              <a:buFont typeface="+mj-lt"/>
              <a:buAutoNum type="arabicPeriod"/>
            </a:pPr>
            <a:r>
              <a:rPr lang="en-NZ" sz="2400" dirty="0" smtClean="0">
                <a:latin typeface="Gill Sans MT" panose="020B0502020104020203" pitchFamily="34" charset="0"/>
              </a:rPr>
              <a:t>setting </a:t>
            </a:r>
            <a:r>
              <a:rPr lang="en-NZ" sz="2400" dirty="0">
                <a:latin typeface="Gill Sans MT" panose="020B0502020104020203" pitchFamily="34" charset="0"/>
              </a:rPr>
              <a:t>the vision, </a:t>
            </a:r>
            <a:endParaRPr lang="en-NZ" sz="2400" dirty="0" smtClean="0">
              <a:latin typeface="Gill Sans MT" panose="020B0502020104020203" pitchFamily="34" charset="0"/>
            </a:endParaRPr>
          </a:p>
          <a:p>
            <a:pPr marL="457200" indent="-457200">
              <a:buFont typeface="+mj-lt"/>
              <a:buAutoNum type="arabicPeriod"/>
            </a:pPr>
            <a:r>
              <a:rPr lang="en-NZ" sz="2400" dirty="0" smtClean="0">
                <a:latin typeface="Gill Sans MT" panose="020B0502020104020203" pitchFamily="34" charset="0"/>
              </a:rPr>
              <a:t>goals </a:t>
            </a:r>
            <a:r>
              <a:rPr lang="en-NZ" sz="2400" dirty="0">
                <a:latin typeface="Gill Sans MT" panose="020B0502020104020203" pitchFamily="34" charset="0"/>
              </a:rPr>
              <a:t>objectives and targets for the district, </a:t>
            </a:r>
            <a:endParaRPr lang="en-NZ" sz="2400" dirty="0" smtClean="0">
              <a:latin typeface="Gill Sans MT" panose="020B0502020104020203" pitchFamily="34" charset="0"/>
            </a:endParaRPr>
          </a:p>
          <a:p>
            <a:pPr marL="457200" indent="-457200">
              <a:buFont typeface="+mj-lt"/>
              <a:buAutoNum type="arabicPeriod"/>
            </a:pPr>
            <a:r>
              <a:rPr lang="en-NZ" sz="2400" dirty="0" smtClean="0">
                <a:latin typeface="Gill Sans MT" panose="020B0502020104020203" pitchFamily="34" charset="0"/>
              </a:rPr>
              <a:t>developing </a:t>
            </a:r>
            <a:r>
              <a:rPr lang="en-NZ" sz="2400" dirty="0">
                <a:latin typeface="Gill Sans MT" panose="020B0502020104020203" pitchFamily="34" charset="0"/>
              </a:rPr>
              <a:t>options for meeting future demand. </a:t>
            </a:r>
            <a:br>
              <a:rPr lang="en-NZ" sz="2400" dirty="0">
                <a:latin typeface="Gill Sans MT" panose="020B0502020104020203" pitchFamily="34" charset="0"/>
              </a:rPr>
            </a:br>
            <a:endParaRPr lang="en-NZ" sz="2400" dirty="0" smtClean="0">
              <a:latin typeface="Gill Sans MT" panose="020B0502020104020203" pitchFamily="34" charset="0"/>
            </a:endParaRPr>
          </a:p>
          <a:p>
            <a:r>
              <a:rPr lang="en-NZ" sz="2400" dirty="0" smtClean="0">
                <a:latin typeface="Gill Sans MT" panose="020B0502020104020203" pitchFamily="34" charset="0"/>
              </a:rPr>
              <a:t>A </a:t>
            </a:r>
            <a:r>
              <a:rPr lang="en-NZ" sz="2400" dirty="0">
                <a:latin typeface="Gill Sans MT" panose="020B0502020104020203" pitchFamily="34" charset="0"/>
              </a:rPr>
              <a:t>waste assessment is a legislative obligation</a:t>
            </a:r>
            <a:r>
              <a:rPr lang="en-NZ" sz="2400" dirty="0" smtClean="0">
                <a:latin typeface="Gill Sans MT" panose="020B0502020104020203" pitchFamily="34" charset="0"/>
              </a:rPr>
              <a:t>.</a:t>
            </a:r>
          </a:p>
          <a:p>
            <a:endParaRPr lang="en-US" sz="2400" dirty="0">
              <a:latin typeface="Gill Sans MT" panose="020B0502020104020203" pitchFamily="34" charset="0"/>
            </a:endParaRPr>
          </a:p>
          <a:p>
            <a:endParaRPr lang="en-NZ" sz="2400" dirty="0">
              <a:latin typeface="Gill Sans MT" panose="020B0502020104020203" pitchFamily="34" charset="0"/>
            </a:endParaRPr>
          </a:p>
        </p:txBody>
      </p:sp>
    </p:spTree>
    <p:extLst>
      <p:ext uri="{BB962C8B-B14F-4D97-AF65-F5344CB8AC3E}">
        <p14:creationId xmlns:p14="http://schemas.microsoft.com/office/powerpoint/2010/main" val="1602873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64488" cy="1138138"/>
          </a:xfrm>
        </p:spPr>
        <p:txBody>
          <a:bodyPr>
            <a:normAutofit/>
          </a:bodyPr>
          <a:lstStyle/>
          <a:p>
            <a:r>
              <a:rPr lang="en-NZ" sz="3200" b="0" dirty="0" smtClean="0"/>
              <a:t>WHAT DOES THE WASTE ASSESSMENT TELL US?</a:t>
            </a:r>
            <a:endParaRPr lang="en-NZ" sz="3200" b="0" dirty="0"/>
          </a:p>
        </p:txBody>
      </p:sp>
      <p:pic>
        <p:nvPicPr>
          <p:cNvPr id="3" name="Picture 2">
            <a:extLst>
              <a:ext uri="{FF2B5EF4-FFF2-40B4-BE49-F238E27FC236}">
                <a16:creationId xmlns="" xmlns:a16="http://schemas.microsoft.com/office/drawing/2014/main" id="{D1858F9D-72A0-4254-8326-2CCCA94CDF2A}"/>
              </a:ext>
            </a:extLst>
          </p:cNvPr>
          <p:cNvPicPr>
            <a:picLocks noChangeAspect="1"/>
          </p:cNvPicPr>
          <p:nvPr/>
        </p:nvPicPr>
        <p:blipFill>
          <a:blip r:embed="rId2"/>
          <a:stretch>
            <a:fillRect/>
          </a:stretch>
        </p:blipFill>
        <p:spPr>
          <a:xfrm>
            <a:off x="467544" y="2564904"/>
            <a:ext cx="8253276" cy="3374929"/>
          </a:xfrm>
          <a:prstGeom prst="rect">
            <a:avLst/>
          </a:prstGeom>
        </p:spPr>
      </p:pic>
      <p:graphicFrame>
        <p:nvGraphicFramePr>
          <p:cNvPr id="4" name="Chart 3">
            <a:extLst>
              <a:ext uri="{FF2B5EF4-FFF2-40B4-BE49-F238E27FC236}">
                <a16:creationId xmlns="" xmlns:a16="http://schemas.microsoft.com/office/drawing/2014/main" id="{00BF7249-FEB0-4E6D-8D48-EE1626621C7C}"/>
              </a:ext>
            </a:extLst>
          </p:cNvPr>
          <p:cNvGraphicFramePr/>
          <p:nvPr>
            <p:extLst>
              <p:ext uri="{D42A27DB-BD31-4B8C-83A1-F6EECF244321}">
                <p14:modId xmlns:p14="http://schemas.microsoft.com/office/powerpoint/2010/main" val="1508858610"/>
              </p:ext>
            </p:extLst>
          </p:nvPr>
        </p:nvGraphicFramePr>
        <p:xfrm>
          <a:off x="5436096" y="2204864"/>
          <a:ext cx="3844726" cy="346760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67544" y="1412776"/>
            <a:ext cx="5976664" cy="5186035"/>
          </a:xfrm>
          <a:prstGeom prst="rect">
            <a:avLst/>
          </a:prstGeom>
        </p:spPr>
        <p:txBody>
          <a:bodyPr wrap="square">
            <a:spAutoFit/>
          </a:bodyPr>
          <a:lstStyle/>
          <a:p>
            <a:pPr lvl="0" defTabSz="457200">
              <a:spcBef>
                <a:spcPct val="20000"/>
              </a:spcBef>
              <a:spcAft>
                <a:spcPts val="600"/>
              </a:spcAft>
              <a:buClr>
                <a:srgbClr val="903163"/>
              </a:buClr>
              <a:buSzPct val="92000"/>
            </a:pPr>
            <a:r>
              <a:rPr lang="en-US" dirty="0">
                <a:solidFill>
                  <a:srgbClr val="3D3D3D"/>
                </a:solidFill>
                <a:latin typeface="Gill Sans MT" panose="020B0502020104020203"/>
              </a:rPr>
              <a:t>In the 2016/2017 year:</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dirty="0">
                <a:solidFill>
                  <a:srgbClr val="3D3D3D"/>
                </a:solidFill>
                <a:latin typeface="Gill Sans MT" panose="020B0502020104020203"/>
              </a:rPr>
              <a:t>Waikato District generated an estimated 235,844 </a:t>
            </a:r>
            <a:r>
              <a:rPr lang="en-US" dirty="0" err="1">
                <a:solidFill>
                  <a:srgbClr val="3D3D3D"/>
                </a:solidFill>
                <a:latin typeface="Gill Sans MT" panose="020B0502020104020203"/>
              </a:rPr>
              <a:t>tonnes</a:t>
            </a:r>
            <a:r>
              <a:rPr lang="en-US" dirty="0">
                <a:solidFill>
                  <a:srgbClr val="3D3D3D"/>
                </a:solidFill>
                <a:latin typeface="Gill Sans MT" panose="020B0502020104020203"/>
              </a:rPr>
              <a:t> of waste (landfill + diverted + on-farm)</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dirty="0">
                <a:solidFill>
                  <a:srgbClr val="3D3D3D"/>
                </a:solidFill>
                <a:latin typeface="Gill Sans MT" panose="020B0502020104020203"/>
              </a:rPr>
              <a:t>About 52,182 </a:t>
            </a:r>
            <a:r>
              <a:rPr lang="en-US" dirty="0" err="1">
                <a:solidFill>
                  <a:srgbClr val="3D3D3D"/>
                </a:solidFill>
                <a:latin typeface="Gill Sans MT" panose="020B0502020104020203"/>
              </a:rPr>
              <a:t>tonnes</a:t>
            </a:r>
            <a:r>
              <a:rPr lang="en-US" dirty="0">
                <a:solidFill>
                  <a:srgbClr val="3D3D3D"/>
                </a:solidFill>
                <a:latin typeface="Gill Sans MT" panose="020B0502020104020203"/>
              </a:rPr>
              <a:t> of waste went to landfill - an average of 750kg per person. </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dirty="0">
                <a:solidFill>
                  <a:srgbClr val="3D3D3D"/>
                </a:solidFill>
                <a:latin typeface="Gill Sans MT" panose="020B0502020104020203"/>
              </a:rPr>
              <a:t>Per capita waste to landfill volumes seem to have increased by approximately 47% compared to 2012</a:t>
            </a:r>
            <a:br>
              <a:rPr lang="en-US" dirty="0">
                <a:solidFill>
                  <a:srgbClr val="3D3D3D"/>
                </a:solidFill>
                <a:latin typeface="Gill Sans MT" panose="020B0502020104020203"/>
              </a:rPr>
            </a:br>
            <a:r>
              <a:rPr lang="en-US" dirty="0">
                <a:solidFill>
                  <a:srgbClr val="3D3D3D"/>
                </a:solidFill>
                <a:latin typeface="Gill Sans MT" panose="020B0502020104020203"/>
              </a:rPr>
              <a:t>(Note: this is </a:t>
            </a:r>
            <a:r>
              <a:rPr lang="en-US" b="1" i="1" dirty="0">
                <a:solidFill>
                  <a:srgbClr val="3D3D3D"/>
                </a:solidFill>
                <a:latin typeface="Gill Sans MT" panose="020B0502020104020203"/>
              </a:rPr>
              <a:t>all</a:t>
            </a:r>
            <a:r>
              <a:rPr lang="en-US" dirty="0">
                <a:solidFill>
                  <a:srgbClr val="3D3D3D"/>
                </a:solidFill>
                <a:latin typeface="Gill Sans MT" panose="020B0502020104020203"/>
              </a:rPr>
              <a:t> waste, council </a:t>
            </a:r>
            <a:r>
              <a:rPr lang="en-US" i="1" dirty="0">
                <a:solidFill>
                  <a:srgbClr val="3D3D3D"/>
                </a:solidFill>
                <a:latin typeface="Gill Sans MT" panose="020B0502020104020203"/>
              </a:rPr>
              <a:t>and</a:t>
            </a:r>
            <a:r>
              <a:rPr lang="en-US" dirty="0">
                <a:solidFill>
                  <a:srgbClr val="3D3D3D"/>
                </a:solidFill>
                <a:latin typeface="Gill Sans MT" panose="020B0502020104020203"/>
              </a:rPr>
              <a:t> private, compared between 2012 and 2017)	</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dirty="0">
                <a:solidFill>
                  <a:srgbClr val="3D3D3D"/>
                </a:solidFill>
                <a:latin typeface="Gill Sans MT" panose="020B0502020104020203"/>
              </a:rPr>
              <a:t>An estimated 112,662 </a:t>
            </a:r>
            <a:r>
              <a:rPr lang="en-US" dirty="0" err="1">
                <a:solidFill>
                  <a:srgbClr val="3D3D3D"/>
                </a:solidFill>
                <a:latin typeface="Gill Sans MT" panose="020B0502020104020203"/>
              </a:rPr>
              <a:t>tonnes</a:t>
            </a:r>
            <a:r>
              <a:rPr lang="en-US" dirty="0">
                <a:solidFill>
                  <a:srgbClr val="3D3D3D"/>
                </a:solidFill>
                <a:latin typeface="Gill Sans MT" panose="020B0502020104020203"/>
              </a:rPr>
              <a:t> of rural (on-farm) waste was estimated to be generated in the District (47% of waste). This is based on national data rather than surveying </a:t>
            </a:r>
            <a:r>
              <a:rPr lang="en-US" dirty="0" err="1">
                <a:solidFill>
                  <a:srgbClr val="3D3D3D"/>
                </a:solidFill>
                <a:latin typeface="Gill Sans MT" panose="020B0502020104020203"/>
              </a:rPr>
              <a:t>WDC</a:t>
            </a:r>
            <a:r>
              <a:rPr lang="en-US" dirty="0">
                <a:solidFill>
                  <a:srgbClr val="3D3D3D"/>
                </a:solidFill>
                <a:latin typeface="Gill Sans MT" panose="020B0502020104020203"/>
              </a:rPr>
              <a:t> farms (take a pinch of salt).</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dirty="0">
                <a:solidFill>
                  <a:srgbClr val="3D3D3D"/>
                </a:solidFill>
                <a:latin typeface="Gill Sans MT" panose="020B0502020104020203"/>
              </a:rPr>
              <a:t>An estimated 71,000 </a:t>
            </a:r>
            <a:r>
              <a:rPr lang="en-US" dirty="0" err="1">
                <a:solidFill>
                  <a:srgbClr val="3D3D3D"/>
                </a:solidFill>
                <a:latin typeface="Gill Sans MT" panose="020B0502020104020203"/>
              </a:rPr>
              <a:t>tonnes</a:t>
            </a:r>
            <a:r>
              <a:rPr lang="en-US" dirty="0">
                <a:solidFill>
                  <a:srgbClr val="3D3D3D"/>
                </a:solidFill>
                <a:latin typeface="Gill Sans MT" panose="020B0502020104020203"/>
              </a:rPr>
              <a:t> of material was diverted from landfill (e.g. through reuse, recycling or composting). This equated to around 1,020 kg diversion per person. </a:t>
            </a:r>
          </a:p>
        </p:txBody>
      </p:sp>
    </p:spTree>
    <p:extLst>
      <p:ext uri="{BB962C8B-B14F-4D97-AF65-F5344CB8AC3E}">
        <p14:creationId xmlns:p14="http://schemas.microsoft.com/office/powerpoint/2010/main" val="41950270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smtClean="0"/>
              <a:t>A NOTE ABOUT DATA ISSUES!</a:t>
            </a:r>
            <a:endParaRPr lang="en-NZ" sz="3200" b="0" dirty="0"/>
          </a:p>
        </p:txBody>
      </p:sp>
      <p:pic>
        <p:nvPicPr>
          <p:cNvPr id="3" name="Picture 2">
            <a:extLst>
              <a:ext uri="{FF2B5EF4-FFF2-40B4-BE49-F238E27FC236}">
                <a16:creationId xmlns="" xmlns:a16="http://schemas.microsoft.com/office/drawing/2014/main" id="{44A4436F-FB64-49CD-80CC-A1B6AEE58AE0}"/>
              </a:ext>
            </a:extLst>
          </p:cNvPr>
          <p:cNvPicPr>
            <a:picLocks noChangeAspect="1"/>
          </p:cNvPicPr>
          <p:nvPr/>
        </p:nvPicPr>
        <p:blipFill>
          <a:blip r:embed="rId2"/>
          <a:stretch>
            <a:fillRect/>
          </a:stretch>
        </p:blipFill>
        <p:spPr>
          <a:xfrm>
            <a:off x="467715" y="2492895"/>
            <a:ext cx="8528556" cy="3312369"/>
          </a:xfrm>
          <a:prstGeom prst="rect">
            <a:avLst/>
          </a:prstGeom>
        </p:spPr>
      </p:pic>
      <p:sp>
        <p:nvSpPr>
          <p:cNvPr id="4" name="Rectangle 3"/>
          <p:cNvSpPr/>
          <p:nvPr/>
        </p:nvSpPr>
        <p:spPr>
          <a:xfrm>
            <a:off x="611559" y="1628800"/>
            <a:ext cx="8384712" cy="3650230"/>
          </a:xfrm>
          <a:prstGeom prst="rect">
            <a:avLst/>
          </a:prstGeom>
        </p:spPr>
        <p:txBody>
          <a:bodyPr wrap="square">
            <a:spAutoFit/>
          </a:bodyPr>
          <a:lstStyle/>
          <a:p>
            <a:pPr marL="306000" lvl="0" indent="-306000" defTabSz="457200">
              <a:spcBef>
                <a:spcPct val="20000"/>
              </a:spcBef>
              <a:spcAft>
                <a:spcPts val="600"/>
              </a:spcAft>
              <a:buClr>
                <a:srgbClr val="903163"/>
              </a:buClr>
              <a:buSzPct val="92000"/>
              <a:buFont typeface="Wingdings 2" panose="05020102010507070707" pitchFamily="18" charset="2"/>
              <a:buChar char=""/>
            </a:pPr>
            <a:r>
              <a:rPr lang="en-NZ" sz="2400" dirty="0">
                <a:solidFill>
                  <a:srgbClr val="3D3D3D"/>
                </a:solidFill>
                <a:latin typeface="Gill Sans MT" panose="020B0502020104020203"/>
              </a:rPr>
              <a:t>Private operators and facilities do not have to provide us with information on their activities</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NZ" sz="2400" dirty="0">
                <a:solidFill>
                  <a:srgbClr val="3D3D3D"/>
                </a:solidFill>
                <a:latin typeface="Gill Sans MT" panose="020B0502020104020203"/>
              </a:rPr>
              <a:t>Some have provided information; some have not</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NZ" sz="2400" dirty="0">
                <a:solidFill>
                  <a:srgbClr val="3D3D3D"/>
                </a:solidFill>
                <a:latin typeface="Gill Sans MT" panose="020B0502020104020203"/>
              </a:rPr>
              <a:t>Some information is good; some is not</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NZ" sz="2400" dirty="0">
                <a:solidFill>
                  <a:srgbClr val="3D3D3D"/>
                </a:solidFill>
                <a:latin typeface="Gill Sans MT" panose="020B0502020104020203"/>
              </a:rPr>
              <a:t>BUT – the information we have for this </a:t>
            </a:r>
            <a:r>
              <a:rPr lang="en-NZ" sz="2400" dirty="0" err="1">
                <a:solidFill>
                  <a:srgbClr val="3D3D3D"/>
                </a:solidFill>
                <a:latin typeface="Gill Sans MT" panose="020B0502020104020203"/>
              </a:rPr>
              <a:t>WMMP</a:t>
            </a:r>
            <a:r>
              <a:rPr lang="en-NZ" sz="2400" dirty="0">
                <a:solidFill>
                  <a:srgbClr val="3D3D3D"/>
                </a:solidFill>
                <a:latin typeface="Gill Sans MT" panose="020B0502020104020203"/>
              </a:rPr>
              <a:t> is much better than the information we had in 2012</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NZ" sz="2400" dirty="0">
                <a:solidFill>
                  <a:srgbClr val="3D3D3D"/>
                </a:solidFill>
                <a:latin typeface="Gill Sans MT" panose="020B0502020104020203"/>
              </a:rPr>
              <a:t>2012: Less information + low quality information = underestimated 2012 tonnages</a:t>
            </a:r>
          </a:p>
        </p:txBody>
      </p:sp>
    </p:spTree>
    <p:extLst>
      <p:ext uri="{BB962C8B-B14F-4D97-AF65-F5344CB8AC3E}">
        <p14:creationId xmlns:p14="http://schemas.microsoft.com/office/powerpoint/2010/main" val="2419585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24292" cy="1143000"/>
          </a:xfrm>
        </p:spPr>
        <p:txBody>
          <a:bodyPr>
            <a:normAutofit/>
          </a:bodyPr>
          <a:lstStyle/>
          <a:p>
            <a:pPr algn="ctr"/>
            <a:r>
              <a:rPr lang="en-US" sz="3200" b="0" dirty="0" smtClean="0"/>
              <a:t>WHAT IS A WASTE MANAGEMENT AND </a:t>
            </a:r>
            <a:r>
              <a:rPr lang="en-US" sz="3200" b="0" dirty="0" err="1" smtClean="0"/>
              <a:t>MINIMISATION</a:t>
            </a:r>
            <a:r>
              <a:rPr lang="en-US" sz="3200" b="0" dirty="0" smtClean="0"/>
              <a:t> PLAN?</a:t>
            </a:r>
            <a:endParaRPr lang="en-NZ" sz="3200" b="0" dirty="0"/>
          </a:p>
        </p:txBody>
      </p:sp>
      <p:pic>
        <p:nvPicPr>
          <p:cNvPr id="6" name="Picture 5">
            <a:extLst>
              <a:ext uri="{FF2B5EF4-FFF2-40B4-BE49-F238E27FC236}">
                <a16:creationId xmlns="" xmlns:a16="http://schemas.microsoft.com/office/drawing/2014/main" id="{B1E1089D-C874-4B40-8CDD-04708CEB23FC}"/>
              </a:ext>
            </a:extLst>
          </p:cNvPr>
          <p:cNvPicPr>
            <a:picLocks noChangeAspect="1"/>
          </p:cNvPicPr>
          <p:nvPr/>
        </p:nvPicPr>
        <p:blipFill>
          <a:blip r:embed="rId3">
            <a:lum bright="70000" contrast="-70000"/>
          </a:blip>
          <a:stretch>
            <a:fillRect/>
          </a:stretch>
        </p:blipFill>
        <p:spPr>
          <a:xfrm>
            <a:off x="484382" y="2276873"/>
            <a:ext cx="8274426" cy="3467054"/>
          </a:xfrm>
          <a:prstGeom prst="rect">
            <a:avLst/>
          </a:prstGeom>
        </p:spPr>
      </p:pic>
      <p:sp>
        <p:nvSpPr>
          <p:cNvPr id="3" name="Content Placeholder 2"/>
          <p:cNvSpPr>
            <a:spLocks noGrp="1"/>
          </p:cNvSpPr>
          <p:nvPr>
            <p:ph idx="1"/>
          </p:nvPr>
        </p:nvSpPr>
        <p:spPr>
          <a:xfrm>
            <a:off x="611560" y="1676624"/>
            <a:ext cx="8147248" cy="5112568"/>
          </a:xfrm>
        </p:spPr>
        <p:txBody>
          <a:bodyPr>
            <a:normAutofit/>
          </a:bodyPr>
          <a:lstStyle/>
          <a:p>
            <a:r>
              <a:rPr lang="en-NZ" sz="2400" dirty="0" smtClean="0"/>
              <a:t>The </a:t>
            </a:r>
            <a:r>
              <a:rPr lang="en-NZ" sz="2400" dirty="0"/>
              <a:t>Waste Minimisation Act 2008 require territorial authorities to prepare waste management and minimisation plans (WMMPs). </a:t>
            </a:r>
            <a:endParaRPr lang="en-NZ" sz="2400" dirty="0" smtClean="0"/>
          </a:p>
          <a:p>
            <a:r>
              <a:rPr lang="en-NZ" sz="2400" dirty="0" smtClean="0"/>
              <a:t>The </a:t>
            </a:r>
            <a:r>
              <a:rPr lang="en-NZ" sz="2400" dirty="0"/>
              <a:t>plans have to be reviewed every six years. </a:t>
            </a:r>
            <a:endParaRPr lang="en-NZ" sz="2400" dirty="0" smtClean="0"/>
          </a:p>
          <a:p>
            <a:r>
              <a:rPr lang="en-NZ" sz="2400" dirty="0" smtClean="0"/>
              <a:t>Requirements </a:t>
            </a:r>
            <a:r>
              <a:rPr lang="en-NZ" sz="2400" dirty="0"/>
              <a:t>for </a:t>
            </a:r>
            <a:r>
              <a:rPr lang="en-NZ" sz="2400" dirty="0" err="1"/>
              <a:t>WMMPs</a:t>
            </a:r>
            <a:r>
              <a:rPr lang="en-NZ" sz="2400" dirty="0"/>
              <a:t> are set out in section 43 and 44 of the Waste Minimisation Act 2008.</a:t>
            </a:r>
          </a:p>
          <a:p>
            <a:r>
              <a:rPr lang="en-NZ" sz="2400" dirty="0"/>
              <a:t>Waste levy funding will be withheld if a council does not have a current </a:t>
            </a:r>
            <a:r>
              <a:rPr lang="en-NZ" sz="2400" dirty="0" err="1"/>
              <a:t>WMMP</a:t>
            </a:r>
            <a:r>
              <a:rPr lang="en-NZ" sz="2400" dirty="0"/>
              <a:t> in place (approx. </a:t>
            </a:r>
            <a:r>
              <a:rPr lang="en-NZ" sz="2400" dirty="0" smtClean="0"/>
              <a:t>$255,184 </a:t>
            </a:r>
            <a:r>
              <a:rPr lang="en-NZ" sz="2400" dirty="0" err="1"/>
              <a:t>p.a</a:t>
            </a:r>
            <a:r>
              <a:rPr lang="en-NZ" sz="2400" dirty="0"/>
              <a:t>)</a:t>
            </a:r>
          </a:p>
          <a:p>
            <a:pPr marL="0" indent="0">
              <a:buNone/>
            </a:pPr>
            <a:endParaRPr lang="en-NZ" dirty="0"/>
          </a:p>
        </p:txBody>
      </p:sp>
      <p:sp>
        <p:nvSpPr>
          <p:cNvPr id="5" name="Content Placeholder 2"/>
          <p:cNvSpPr txBox="1">
            <a:spLocks/>
          </p:cNvSpPr>
          <p:nvPr/>
        </p:nvSpPr>
        <p:spPr>
          <a:xfrm>
            <a:off x="611560" y="1745432"/>
            <a:ext cx="8147248" cy="5112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
              <a:defRPr sz="3200" kern="1200" baseline="0">
                <a:solidFill>
                  <a:schemeClr val="tx1"/>
                </a:solidFill>
                <a:latin typeface="Gill Sans MT" pitchFamily="34" charset="0"/>
                <a:ea typeface="+mn-ea"/>
                <a:cs typeface="Aharoni" pitchFamily="2" charset="-79"/>
                <a:sym typeface="Wingdings 3"/>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itchFamily="34" charset="0"/>
                <a:ea typeface="+mn-ea"/>
                <a:cs typeface="Aharoni" pitchFamily="2" charset="-79"/>
              </a:defRPr>
            </a:lvl2pPr>
            <a:lvl3pPr marL="1143000" indent="-228600" algn="l" defTabSz="914400" rtl="0" eaLnBrk="1" latinLnBrk="0" hangingPunct="1">
              <a:spcBef>
                <a:spcPct val="20000"/>
              </a:spcBef>
              <a:buClr>
                <a:srgbClr val="FF0000"/>
              </a:buClr>
              <a:buFont typeface="Wingdings" pitchFamily="2" charset="2"/>
              <a:buChar char="§"/>
              <a:defRPr sz="2400" kern="1200">
                <a:solidFill>
                  <a:schemeClr val="tx1"/>
                </a:solidFill>
                <a:latin typeface="Gill Sans MT" pitchFamily="34" charset="0"/>
                <a:ea typeface="+mn-ea"/>
                <a:cs typeface="Aharoni" pitchFamily="2" charset="-79"/>
              </a:defRPr>
            </a:lvl3pPr>
            <a:lvl4pPr marL="1600200" indent="-228600" algn="l" defTabSz="914400" rtl="0" eaLnBrk="1" latinLnBrk="0" hangingPunct="1">
              <a:spcBef>
                <a:spcPct val="20000"/>
              </a:spcBef>
              <a:buClr>
                <a:srgbClr val="FF0000"/>
              </a:buClr>
              <a:buFont typeface="Arial" pitchFamily="34" charset="0"/>
              <a:buChar char="–"/>
              <a:defRPr sz="2000" kern="1200">
                <a:solidFill>
                  <a:schemeClr val="tx1"/>
                </a:solidFill>
                <a:latin typeface="Gill Sans MT" pitchFamily="34" charset="0"/>
                <a:ea typeface="+mn-ea"/>
                <a:cs typeface="Aharoni" pitchFamily="2" charset="-79"/>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mn-ea"/>
                <a:cs typeface="Aharoni" pitchFamily="2"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en-NZ" dirty="0" smtClean="0"/>
          </a:p>
          <a:p>
            <a:pPr marL="0" indent="0">
              <a:buNone/>
            </a:pPr>
            <a:endParaRPr lang="en-NZ" dirty="0"/>
          </a:p>
        </p:txBody>
      </p:sp>
      <p:sp>
        <p:nvSpPr>
          <p:cNvPr id="9" name="Content Placeholder 2"/>
          <p:cNvSpPr txBox="1">
            <a:spLocks/>
          </p:cNvSpPr>
          <p:nvPr/>
        </p:nvSpPr>
        <p:spPr>
          <a:xfrm>
            <a:off x="728564" y="1556792"/>
            <a:ext cx="8147248" cy="5112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
              <a:defRPr sz="3200" kern="1200" baseline="0">
                <a:solidFill>
                  <a:schemeClr val="tx1"/>
                </a:solidFill>
                <a:latin typeface="Gill Sans MT" pitchFamily="34" charset="0"/>
                <a:ea typeface="+mn-ea"/>
                <a:cs typeface="Aharoni" pitchFamily="2" charset="-79"/>
                <a:sym typeface="Wingdings 3"/>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itchFamily="34" charset="0"/>
                <a:ea typeface="+mn-ea"/>
                <a:cs typeface="Aharoni" pitchFamily="2" charset="-79"/>
              </a:defRPr>
            </a:lvl2pPr>
            <a:lvl3pPr marL="1143000" indent="-228600" algn="l" defTabSz="914400" rtl="0" eaLnBrk="1" latinLnBrk="0" hangingPunct="1">
              <a:spcBef>
                <a:spcPct val="20000"/>
              </a:spcBef>
              <a:buClr>
                <a:srgbClr val="FF0000"/>
              </a:buClr>
              <a:buFont typeface="Wingdings" pitchFamily="2" charset="2"/>
              <a:buChar char="§"/>
              <a:defRPr sz="2400" kern="1200">
                <a:solidFill>
                  <a:schemeClr val="tx1"/>
                </a:solidFill>
                <a:latin typeface="Gill Sans MT" pitchFamily="34" charset="0"/>
                <a:ea typeface="+mn-ea"/>
                <a:cs typeface="Aharoni" pitchFamily="2" charset="-79"/>
              </a:defRPr>
            </a:lvl3pPr>
            <a:lvl4pPr marL="1600200" indent="-228600" algn="l" defTabSz="914400" rtl="0" eaLnBrk="1" latinLnBrk="0" hangingPunct="1">
              <a:spcBef>
                <a:spcPct val="20000"/>
              </a:spcBef>
              <a:buClr>
                <a:srgbClr val="FF0000"/>
              </a:buClr>
              <a:buFont typeface="Arial" pitchFamily="34" charset="0"/>
              <a:buChar char="–"/>
              <a:defRPr sz="2000" kern="1200">
                <a:solidFill>
                  <a:schemeClr val="tx1"/>
                </a:solidFill>
                <a:latin typeface="Gill Sans MT" pitchFamily="34" charset="0"/>
                <a:ea typeface="+mn-ea"/>
                <a:cs typeface="Aharoni" pitchFamily="2" charset="-79"/>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itchFamily="34" charset="0"/>
                <a:ea typeface="+mn-ea"/>
                <a:cs typeface="Aharoni" pitchFamily="2"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NZ" dirty="0"/>
          </a:p>
        </p:txBody>
      </p:sp>
    </p:spTree>
    <p:extLst>
      <p:ext uri="{BB962C8B-B14F-4D97-AF65-F5344CB8AC3E}">
        <p14:creationId xmlns:p14="http://schemas.microsoft.com/office/powerpoint/2010/main" val="41052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200" b="0" dirty="0" smtClean="0"/>
              <a:t>VISION</a:t>
            </a:r>
            <a:endParaRPr lang="en-NZ" sz="3200" b="0" dirty="0"/>
          </a:p>
        </p:txBody>
      </p:sp>
      <p:pic>
        <p:nvPicPr>
          <p:cNvPr id="3" name="Picture 2">
            <a:extLst>
              <a:ext uri="{FF2B5EF4-FFF2-40B4-BE49-F238E27FC236}">
                <a16:creationId xmlns="" xmlns:a16="http://schemas.microsoft.com/office/drawing/2014/main" id="{2BBB45E8-2BA7-4DAA-893E-22A2C14816E1}"/>
              </a:ext>
            </a:extLst>
          </p:cNvPr>
          <p:cNvPicPr>
            <a:picLocks noChangeAspect="1"/>
          </p:cNvPicPr>
          <p:nvPr/>
        </p:nvPicPr>
        <p:blipFill>
          <a:blip r:embed="rId2"/>
          <a:stretch>
            <a:fillRect/>
          </a:stretch>
        </p:blipFill>
        <p:spPr>
          <a:xfrm>
            <a:off x="581553" y="2357055"/>
            <a:ext cx="8526951" cy="3592225"/>
          </a:xfrm>
          <a:prstGeom prst="rect">
            <a:avLst/>
          </a:prstGeom>
        </p:spPr>
      </p:pic>
      <p:sp>
        <p:nvSpPr>
          <p:cNvPr id="4" name="Rectangle 3"/>
          <p:cNvSpPr/>
          <p:nvPr/>
        </p:nvSpPr>
        <p:spPr>
          <a:xfrm>
            <a:off x="581553" y="3140968"/>
            <a:ext cx="8310927" cy="954107"/>
          </a:xfrm>
          <a:prstGeom prst="rect">
            <a:avLst/>
          </a:prstGeom>
        </p:spPr>
        <p:txBody>
          <a:bodyPr wrap="square">
            <a:spAutoFit/>
          </a:bodyPr>
          <a:lstStyle/>
          <a:p>
            <a:pPr algn="ctr"/>
            <a:r>
              <a:rPr lang="en-US" sz="2800" dirty="0"/>
              <a:t>Zero waste and resource recovery are an integral part </a:t>
            </a:r>
          </a:p>
          <a:p>
            <a:pPr algn="ctr"/>
            <a:r>
              <a:rPr lang="en-US" sz="2800" dirty="0"/>
              <a:t>of </a:t>
            </a:r>
            <a:r>
              <a:rPr lang="en-US" sz="2800" dirty="0" smtClean="0"/>
              <a:t>our community</a:t>
            </a:r>
            <a:endParaRPr lang="en-US" sz="2800" dirty="0"/>
          </a:p>
        </p:txBody>
      </p:sp>
    </p:spTree>
    <p:extLst>
      <p:ext uri="{BB962C8B-B14F-4D97-AF65-F5344CB8AC3E}">
        <p14:creationId xmlns:p14="http://schemas.microsoft.com/office/powerpoint/2010/main" val="3989621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568952" cy="1128591"/>
          </a:xfrm>
        </p:spPr>
        <p:txBody>
          <a:bodyPr>
            <a:normAutofit/>
          </a:bodyPr>
          <a:lstStyle/>
          <a:p>
            <a:r>
              <a:rPr lang="en-NZ" sz="3200" b="0" dirty="0" smtClean="0"/>
              <a:t>WHAT DOES ZERO WASTE ACTUALLY </a:t>
            </a:r>
            <a:r>
              <a:rPr lang="en-NZ" sz="3200" b="0" i="1" dirty="0" smtClean="0"/>
              <a:t>MEAN</a:t>
            </a:r>
            <a:r>
              <a:rPr lang="en-NZ" sz="3200" b="0" dirty="0" smtClean="0"/>
              <a:t>?</a:t>
            </a:r>
            <a:endParaRPr lang="en-NZ" sz="3200" b="0" dirty="0"/>
          </a:p>
        </p:txBody>
      </p:sp>
      <p:pic>
        <p:nvPicPr>
          <p:cNvPr id="3" name="Picture 2">
            <a:extLst>
              <a:ext uri="{FF2B5EF4-FFF2-40B4-BE49-F238E27FC236}">
                <a16:creationId xmlns="" xmlns:a16="http://schemas.microsoft.com/office/drawing/2014/main" id="{1556DA2D-AB58-4703-9C64-A5331E519AED}"/>
              </a:ext>
            </a:extLst>
          </p:cNvPr>
          <p:cNvPicPr>
            <a:picLocks noChangeAspect="1"/>
          </p:cNvPicPr>
          <p:nvPr/>
        </p:nvPicPr>
        <p:blipFill>
          <a:blip r:embed="rId2">
            <a:lum bright="70000" contrast="-70000"/>
          </a:blip>
          <a:stretch>
            <a:fillRect/>
          </a:stretch>
        </p:blipFill>
        <p:spPr>
          <a:xfrm>
            <a:off x="473225" y="2348880"/>
            <a:ext cx="8563271" cy="3605587"/>
          </a:xfrm>
          <a:prstGeom prst="rect">
            <a:avLst/>
          </a:prstGeom>
        </p:spPr>
      </p:pic>
      <p:sp>
        <p:nvSpPr>
          <p:cNvPr id="4" name="Rectangle 3"/>
          <p:cNvSpPr/>
          <p:nvPr/>
        </p:nvSpPr>
        <p:spPr>
          <a:xfrm>
            <a:off x="519045" y="1484784"/>
            <a:ext cx="8517451" cy="4238083"/>
          </a:xfrm>
          <a:prstGeom prst="rect">
            <a:avLst/>
          </a:prstGeom>
        </p:spPr>
        <p:txBody>
          <a:bodyPr wrap="square">
            <a:spAutoFit/>
          </a:bodyPr>
          <a:lstStyle/>
          <a:p>
            <a:pPr lvl="0" defTabSz="457200">
              <a:spcBef>
                <a:spcPct val="20000"/>
              </a:spcBef>
              <a:spcAft>
                <a:spcPts val="600"/>
              </a:spcAft>
              <a:buClr>
                <a:srgbClr val="903163"/>
              </a:buClr>
              <a:buSzPct val="92000"/>
            </a:pPr>
            <a:endParaRPr lang="en-NZ" sz="2400" b="1" dirty="0" smtClean="0">
              <a:solidFill>
                <a:srgbClr val="3D3D3D"/>
              </a:solidFill>
              <a:latin typeface="Gill Sans MT" panose="020B0502020104020203"/>
            </a:endParaRPr>
          </a:p>
          <a:p>
            <a:pPr lvl="0" defTabSz="457200">
              <a:spcBef>
                <a:spcPct val="20000"/>
              </a:spcBef>
              <a:spcAft>
                <a:spcPts val="600"/>
              </a:spcAft>
              <a:buClr>
                <a:srgbClr val="903163"/>
              </a:buClr>
              <a:buSzPct val="92000"/>
            </a:pPr>
            <a:r>
              <a:rPr lang="en-US" sz="2400" dirty="0" smtClean="0">
                <a:solidFill>
                  <a:srgbClr val="3D3D3D"/>
                </a:solidFill>
                <a:latin typeface="Gill Sans MT" panose="020B0502020104020203"/>
              </a:rPr>
              <a:t>‘Zero </a:t>
            </a:r>
            <a:r>
              <a:rPr lang="en-US" sz="2400" dirty="0">
                <a:solidFill>
                  <a:srgbClr val="3D3D3D"/>
                </a:solidFill>
                <a:latin typeface="Gill Sans MT" panose="020B0502020104020203"/>
              </a:rPr>
              <a:t>Waste’ is a philosophy encouraging the redesign of products to so they can be reused, repaired and recycled. </a:t>
            </a:r>
          </a:p>
          <a:p>
            <a:pPr lvl="0" defTabSz="457200">
              <a:spcBef>
                <a:spcPct val="20000"/>
              </a:spcBef>
              <a:spcAft>
                <a:spcPts val="600"/>
              </a:spcAft>
              <a:buClr>
                <a:srgbClr val="903163"/>
              </a:buClr>
              <a:buSzPct val="92000"/>
            </a:pPr>
            <a:r>
              <a:rPr lang="en-US" sz="2400" dirty="0">
                <a:solidFill>
                  <a:srgbClr val="3D3D3D"/>
                </a:solidFill>
                <a:latin typeface="Gill Sans MT" panose="020B0502020104020203"/>
              </a:rPr>
              <a:t>Zero waste </a:t>
            </a:r>
            <a:r>
              <a:rPr lang="en-US" sz="2400" dirty="0" smtClean="0">
                <a:solidFill>
                  <a:srgbClr val="3D3D3D"/>
                </a:solidFill>
                <a:latin typeface="Gill Sans MT" panose="020B0502020104020203"/>
              </a:rPr>
              <a:t>endeavors to eliminate </a:t>
            </a:r>
            <a:r>
              <a:rPr lang="en-US" sz="2400" dirty="0">
                <a:solidFill>
                  <a:srgbClr val="3D3D3D"/>
                </a:solidFill>
                <a:latin typeface="Gill Sans MT" panose="020B0502020104020203"/>
              </a:rPr>
              <a:t>the volume and toxicity of waste and materials, conserve and recover all resources, and not burn or bury them. </a:t>
            </a:r>
          </a:p>
          <a:p>
            <a:pPr lvl="0" defTabSz="457200">
              <a:spcBef>
                <a:spcPct val="20000"/>
              </a:spcBef>
              <a:spcAft>
                <a:spcPts val="600"/>
              </a:spcAft>
              <a:buClr>
                <a:srgbClr val="903163"/>
              </a:buClr>
              <a:buSzPct val="92000"/>
            </a:pPr>
            <a:r>
              <a:rPr lang="en-US" sz="2400" dirty="0" smtClean="0">
                <a:solidFill>
                  <a:srgbClr val="3D3D3D"/>
                </a:solidFill>
                <a:latin typeface="Gill Sans MT" panose="020B0502020104020203"/>
              </a:rPr>
              <a:t>It </a:t>
            </a:r>
            <a:r>
              <a:rPr lang="en-US" sz="2400" dirty="0">
                <a:solidFill>
                  <a:srgbClr val="3D3D3D"/>
                </a:solidFill>
                <a:latin typeface="Gill Sans MT" panose="020B0502020104020203"/>
              </a:rPr>
              <a:t>is a goal that is ethical, economical, efficient and visionary, to guide people in changing their lifestyles and practices to copy cycles that can be seen in nature, where all discarded materials are designed to become resources for others to use</a:t>
            </a:r>
          </a:p>
        </p:txBody>
      </p:sp>
    </p:spTree>
    <p:extLst>
      <p:ext uri="{BB962C8B-B14F-4D97-AF65-F5344CB8AC3E}">
        <p14:creationId xmlns:p14="http://schemas.microsoft.com/office/powerpoint/2010/main" val="2559164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200" b="0" dirty="0" smtClean="0"/>
              <a:t>OBJECTIVES</a:t>
            </a:r>
            <a:endParaRPr lang="en-NZ" sz="3200" b="0" dirty="0"/>
          </a:p>
        </p:txBody>
      </p:sp>
      <p:pic>
        <p:nvPicPr>
          <p:cNvPr id="3" name="Picture 2">
            <a:extLst>
              <a:ext uri="{FF2B5EF4-FFF2-40B4-BE49-F238E27FC236}">
                <a16:creationId xmlns="" xmlns:a16="http://schemas.microsoft.com/office/drawing/2014/main" id="{32D33FCB-D3FD-4B6D-AC2E-67A83F15004D}"/>
              </a:ext>
            </a:extLst>
          </p:cNvPr>
          <p:cNvPicPr>
            <a:picLocks noChangeAspect="1"/>
          </p:cNvPicPr>
          <p:nvPr/>
        </p:nvPicPr>
        <p:blipFill>
          <a:blip r:embed="rId2"/>
          <a:stretch>
            <a:fillRect/>
          </a:stretch>
        </p:blipFill>
        <p:spPr>
          <a:xfrm>
            <a:off x="529148" y="2128693"/>
            <a:ext cx="8435340" cy="3532555"/>
          </a:xfrm>
          <a:prstGeom prst="rect">
            <a:avLst/>
          </a:prstGeom>
        </p:spPr>
      </p:pic>
      <p:sp>
        <p:nvSpPr>
          <p:cNvPr id="4" name="Rectangle 3"/>
          <p:cNvSpPr/>
          <p:nvPr/>
        </p:nvSpPr>
        <p:spPr>
          <a:xfrm>
            <a:off x="547648" y="1408785"/>
            <a:ext cx="8596352" cy="5278368"/>
          </a:xfrm>
          <a:prstGeom prst="rect">
            <a:avLst/>
          </a:prstGeom>
        </p:spPr>
        <p:txBody>
          <a:bodyPr wrap="square">
            <a:spAutoFit/>
          </a:bodyPr>
          <a:lstStyle/>
          <a:p>
            <a:pPr lvl="0" defTabSz="457200">
              <a:spcBef>
                <a:spcPct val="20000"/>
              </a:spcBef>
              <a:spcAft>
                <a:spcPts val="600"/>
              </a:spcAft>
              <a:buClr>
                <a:srgbClr val="903163"/>
              </a:buClr>
              <a:buSzPct val="92000"/>
            </a:pPr>
            <a:r>
              <a:rPr lang="en-NZ" sz="2400" b="1" dirty="0">
                <a:solidFill>
                  <a:srgbClr val="3D3D3D"/>
                </a:solidFill>
                <a:latin typeface="Gill Sans MT" panose="020B0502020104020203"/>
              </a:rPr>
              <a:t>Objectives are short-term outcomes</a:t>
            </a:r>
            <a:endParaRPr lang="en-NZ" sz="2400" dirty="0">
              <a:solidFill>
                <a:srgbClr val="3D3D3D"/>
              </a:solidFill>
              <a:latin typeface="Gill Sans MT" panose="020B0502020104020203"/>
            </a:endParaRP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sz="2400" dirty="0">
                <a:solidFill>
                  <a:srgbClr val="3D3D3D"/>
                </a:solidFill>
                <a:latin typeface="Gill Sans MT" panose="020B0502020104020203"/>
              </a:rPr>
              <a:t>Waste management practices manage social, </a:t>
            </a:r>
            <a:r>
              <a:rPr lang="en-US" sz="2400" dirty="0" smtClean="0">
                <a:solidFill>
                  <a:srgbClr val="3D3D3D"/>
                </a:solidFill>
                <a:latin typeface="Gill Sans MT" panose="020B0502020104020203"/>
              </a:rPr>
              <a:t>cultural, </a:t>
            </a:r>
            <a:r>
              <a:rPr lang="en-US" sz="2400" dirty="0">
                <a:solidFill>
                  <a:srgbClr val="3D3D3D"/>
                </a:solidFill>
                <a:latin typeface="Gill Sans MT" panose="020B0502020104020203"/>
              </a:rPr>
              <a:t>economic, health and environmental impacts of waste</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sz="2400" dirty="0">
                <a:solidFill>
                  <a:srgbClr val="3D3D3D"/>
                </a:solidFill>
                <a:latin typeface="Gill Sans MT" panose="020B0502020104020203"/>
              </a:rPr>
              <a:t>Waste diversion is increasing and waste to landfill is decreasing</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sz="2400" dirty="0">
                <a:solidFill>
                  <a:srgbClr val="3D3D3D"/>
                </a:solidFill>
                <a:latin typeface="Gill Sans MT" panose="020B0502020104020203"/>
              </a:rPr>
              <a:t>Our communities are actively engaging in waste avoidance and minimization; and becoming </a:t>
            </a:r>
            <a:r>
              <a:rPr lang="en-US" sz="2400" dirty="0" smtClean="0">
                <a:solidFill>
                  <a:srgbClr val="3D3D3D"/>
                </a:solidFill>
                <a:latin typeface="Gill Sans MT" panose="020B0502020104020203"/>
              </a:rPr>
              <a:t>‘zero-waste communities’</a:t>
            </a:r>
            <a:endParaRPr lang="en-US" sz="2400" dirty="0">
              <a:solidFill>
                <a:srgbClr val="3D3D3D"/>
              </a:solidFill>
              <a:latin typeface="Gill Sans MT" panose="020B0502020104020203"/>
            </a:endParaRP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sz="2400" dirty="0">
                <a:solidFill>
                  <a:srgbClr val="3D3D3D"/>
                </a:solidFill>
                <a:latin typeface="Gill Sans MT" panose="020B0502020104020203"/>
              </a:rPr>
              <a:t>Partnerships with others to achieve efficient and sustainable waste </a:t>
            </a:r>
            <a:r>
              <a:rPr lang="en-US" sz="2400" dirty="0" err="1">
                <a:solidFill>
                  <a:srgbClr val="3D3D3D"/>
                </a:solidFill>
                <a:latin typeface="Gill Sans MT" panose="020B0502020104020203"/>
              </a:rPr>
              <a:t>minimisation</a:t>
            </a:r>
            <a:r>
              <a:rPr lang="en-US" sz="2400" dirty="0">
                <a:solidFill>
                  <a:srgbClr val="3D3D3D"/>
                </a:solidFill>
                <a:latin typeface="Gill Sans MT" panose="020B0502020104020203"/>
              </a:rPr>
              <a:t> and management, including joint working and co-operation with territorial and regional councils, and central government</a:t>
            </a:r>
          </a:p>
          <a:p>
            <a:pPr marL="306000" lvl="0" indent="-306000" defTabSz="457200">
              <a:spcBef>
                <a:spcPct val="20000"/>
              </a:spcBef>
              <a:spcAft>
                <a:spcPts val="600"/>
              </a:spcAft>
              <a:buClr>
                <a:srgbClr val="903163"/>
              </a:buClr>
              <a:buSzPct val="92000"/>
              <a:buFont typeface="Wingdings 2" panose="05020102010507070707" pitchFamily="18" charset="2"/>
              <a:buChar char=""/>
            </a:pPr>
            <a:r>
              <a:rPr lang="en-US" sz="2400" dirty="0">
                <a:solidFill>
                  <a:srgbClr val="3D3D3D"/>
                </a:solidFill>
                <a:latin typeface="Gill Sans MT" panose="020B0502020104020203"/>
              </a:rPr>
              <a:t>Contributing to the national discussion advocating for effective product stewardship and a bottle deposit scheme</a:t>
            </a:r>
          </a:p>
        </p:txBody>
      </p:sp>
    </p:spTree>
    <p:extLst>
      <p:ext uri="{BB962C8B-B14F-4D97-AF65-F5344CB8AC3E}">
        <p14:creationId xmlns:p14="http://schemas.microsoft.com/office/powerpoint/2010/main" val="3861116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2800" b="0" cap="all" dirty="0" smtClean="0">
                <a:latin typeface="Gill Sans MT" panose="020B0502020104020203"/>
                <a:cs typeface="+mj-cs"/>
              </a:rPr>
              <a:t>TARGETS</a:t>
            </a:r>
            <a:endParaRPr lang="en-NZ" dirty="0"/>
          </a:p>
        </p:txBody>
      </p:sp>
      <p:graphicFrame>
        <p:nvGraphicFramePr>
          <p:cNvPr id="3" name="Table 2">
            <a:extLst>
              <a:ext uri="{FF2B5EF4-FFF2-40B4-BE49-F238E27FC236}">
                <a16:creationId xmlns="" xmlns:a16="http://schemas.microsoft.com/office/drawing/2014/main" id="{F365A369-D5D0-498B-9D7D-6A2D45F87CB4}"/>
              </a:ext>
            </a:extLst>
          </p:cNvPr>
          <p:cNvGraphicFramePr>
            <a:graphicFrameLocks noGrp="1"/>
          </p:cNvGraphicFramePr>
          <p:nvPr>
            <p:extLst>
              <p:ext uri="{D42A27DB-BD31-4B8C-83A1-F6EECF244321}">
                <p14:modId xmlns:p14="http://schemas.microsoft.com/office/powerpoint/2010/main" val="1191290586"/>
              </p:ext>
            </p:extLst>
          </p:nvPr>
        </p:nvGraphicFramePr>
        <p:xfrm>
          <a:off x="539552" y="2852936"/>
          <a:ext cx="8496944" cy="3169562"/>
        </p:xfrm>
        <a:graphic>
          <a:graphicData uri="http://schemas.openxmlformats.org/drawingml/2006/table">
            <a:tbl>
              <a:tblPr firstRow="1" firstCol="1" bandRow="1"/>
              <a:tblGrid>
                <a:gridCol w="8496944">
                  <a:extLst>
                    <a:ext uri="{9D8B030D-6E8A-4147-A177-3AD203B41FA5}">
                      <a16:colId xmlns="" xmlns:a16="http://schemas.microsoft.com/office/drawing/2014/main" val="391763489"/>
                    </a:ext>
                  </a:extLst>
                </a:gridCol>
              </a:tblGrid>
              <a:tr h="426362">
                <a:tc>
                  <a:txBody>
                    <a:bodyPr/>
                    <a:lstStyle/>
                    <a:p>
                      <a:pPr>
                        <a:spcBef>
                          <a:spcPts val="300"/>
                        </a:spcBef>
                        <a:spcAft>
                          <a:spcPts val="300"/>
                        </a:spcAft>
                      </a:pPr>
                      <a:r>
                        <a:rPr lang="en-GB" sz="2400" b="1" dirty="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Targets</a:t>
                      </a:r>
                      <a:endParaRPr lang="en-NZ" sz="24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 xmlns:a16="http://schemas.microsoft.com/office/drawing/2014/main" val="3087037478"/>
                  </a:ext>
                </a:extLst>
              </a:tr>
              <a:tr h="571073">
                <a:tc>
                  <a:txBody>
                    <a:bodyPr/>
                    <a:lstStyle/>
                    <a:p>
                      <a:pPr>
                        <a:spcBef>
                          <a:spcPts val="300"/>
                        </a:spcBef>
                        <a:spcAft>
                          <a:spcPts val="300"/>
                        </a:spcAft>
                      </a:pPr>
                      <a:r>
                        <a:rPr lang="en-GB" sz="2000" b="0" dirty="0">
                          <a:effectLst/>
                          <a:latin typeface="Calibri" panose="020F0502020204030204" pitchFamily="34" charset="0"/>
                          <a:ea typeface="Times New Roman" panose="02020603050405020304" pitchFamily="18" charset="0"/>
                          <a:cs typeface="Arial" panose="020B0604020202020204" pitchFamily="34" charset="0"/>
                        </a:rPr>
                        <a:t>By 2024, decrease the tonnes/capita/annum of refuse to and (i.e. total refuse disposed of via landfill and/or on-farm waste) from the Waikato District by 5% compared to 2016-17</a:t>
                      </a:r>
                      <a:endParaRPr lang="en-NZ" sz="2000" b="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 xmlns:a16="http://schemas.microsoft.com/office/drawing/2014/main" val="2736244596"/>
                  </a:ext>
                </a:extLst>
              </a:tr>
              <a:tr h="387601">
                <a:tc>
                  <a:txBody>
                    <a:bodyPr/>
                    <a:lstStyle/>
                    <a:p>
                      <a:pPr>
                        <a:spcBef>
                          <a:spcPts val="300"/>
                        </a:spcBef>
                        <a:spcAft>
                          <a:spcPts val="300"/>
                        </a:spcAft>
                      </a:pPr>
                      <a:r>
                        <a:rPr lang="en-GB" sz="2000" b="0">
                          <a:effectLst/>
                          <a:latin typeface="Calibri" panose="020F0502020204030204" pitchFamily="34" charset="0"/>
                          <a:ea typeface="Times New Roman" panose="02020603050405020304" pitchFamily="18" charset="0"/>
                          <a:cs typeface="Arial" panose="020B0604020202020204" pitchFamily="34" charset="0"/>
                        </a:rPr>
                        <a:t>By 2024, increase the tonnes/capita/annum of diverted material from the Waikato District by 10% compared to 2016-17 </a:t>
                      </a:r>
                      <a:endParaRPr lang="en-NZ" sz="2000" b="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 xmlns:a16="http://schemas.microsoft.com/office/drawing/2014/main" val="3262473775"/>
                  </a:ext>
                </a:extLst>
              </a:tr>
              <a:tr h="387601">
                <a:tc>
                  <a:txBody>
                    <a:bodyPr/>
                    <a:lstStyle/>
                    <a:p>
                      <a:pPr>
                        <a:spcBef>
                          <a:spcPts val="300"/>
                        </a:spcBef>
                        <a:spcAft>
                          <a:spcPts val="300"/>
                        </a:spcAft>
                      </a:pPr>
                      <a:r>
                        <a:rPr lang="en-GB" sz="2000" b="0">
                          <a:effectLst/>
                          <a:latin typeface="Calibri" panose="020F0502020204030204" pitchFamily="34" charset="0"/>
                          <a:ea typeface="Times New Roman" panose="02020603050405020304" pitchFamily="18" charset="0"/>
                          <a:cs typeface="Arial" panose="020B0604020202020204" pitchFamily="34" charset="0"/>
                        </a:rPr>
                        <a:t>By 2024, reduce the per capita kerbside rubbish to landfill by 5% compared to 2016-17</a:t>
                      </a:r>
                      <a:endParaRPr lang="en-NZ" sz="2000" b="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solidFill>
                      <a:srgbClr val="CCCCCC"/>
                    </a:solidFill>
                  </a:tcPr>
                </a:tc>
                <a:extLst>
                  <a:ext uri="{0D108BD9-81ED-4DB2-BD59-A6C34878D82A}">
                    <a16:rowId xmlns="" xmlns:a16="http://schemas.microsoft.com/office/drawing/2014/main" val="3133417894"/>
                  </a:ext>
                </a:extLst>
              </a:tr>
              <a:tr h="387601">
                <a:tc>
                  <a:txBody>
                    <a:bodyPr/>
                    <a:lstStyle/>
                    <a:p>
                      <a:pPr>
                        <a:spcBef>
                          <a:spcPts val="300"/>
                        </a:spcBef>
                        <a:spcAft>
                          <a:spcPts val="300"/>
                        </a:spcAft>
                      </a:pPr>
                      <a:r>
                        <a:rPr lang="en-GB" sz="2000" b="0" dirty="0">
                          <a:effectLst/>
                          <a:latin typeface="Calibri" panose="020F0502020204030204" pitchFamily="34" charset="0"/>
                          <a:ea typeface="Times New Roman" panose="02020603050405020304" pitchFamily="18" charset="0"/>
                          <a:cs typeface="Arial" panose="020B0604020202020204" pitchFamily="34" charset="0"/>
                        </a:rPr>
                        <a:t>By 2024, increase per capita kerbside diverted material by 10% compared to 2016-17</a:t>
                      </a:r>
                      <a:endParaRPr lang="en-NZ" sz="2000" b="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tcPr>
                </a:tc>
                <a:extLst>
                  <a:ext uri="{0D108BD9-81ED-4DB2-BD59-A6C34878D82A}">
                    <a16:rowId xmlns="" xmlns:a16="http://schemas.microsoft.com/office/drawing/2014/main" val="3525396510"/>
                  </a:ext>
                </a:extLst>
              </a:tr>
            </a:tbl>
          </a:graphicData>
        </a:graphic>
      </p:graphicFrame>
    </p:spTree>
    <p:extLst>
      <p:ext uri="{BB962C8B-B14F-4D97-AF65-F5344CB8AC3E}">
        <p14:creationId xmlns:p14="http://schemas.microsoft.com/office/powerpoint/2010/main" val="1558155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WDC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Override>
</file>

<file path=docProps/app.xml><?xml version="1.0" encoding="utf-8"?>
<Properties xmlns="http://schemas.openxmlformats.org/officeDocument/2006/extended-properties" xmlns:vt="http://schemas.openxmlformats.org/officeDocument/2006/docPropsVTypes">
  <Template>WDC Presentation</Template>
  <TotalTime>1993</TotalTime>
  <Words>854</Words>
  <Application>Microsoft Office PowerPoint</Application>
  <PresentationFormat>On-screen Show (4:3)</PresentationFormat>
  <Paragraphs>70</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WDC Presentation</vt:lpstr>
      <vt:lpstr>WAIKATO DISTRICT COUNCIL 2018  Proposed WASTE MANAGEMENT &amp; MINIMISATION PLAN </vt:lpstr>
      <vt:lpstr>WHAT IS A WASTE  ASSESSMENT?</vt:lpstr>
      <vt:lpstr>WHAT DOES THE WASTE ASSESSMENT TELL US?</vt:lpstr>
      <vt:lpstr>A NOTE ABOUT DATA ISSUES!</vt:lpstr>
      <vt:lpstr>WHAT IS A WASTE MANAGEMENT AND MINIMISATION PLAN?</vt:lpstr>
      <vt:lpstr>VISION</vt:lpstr>
      <vt:lpstr>WHAT DOES ZERO WASTE ACTUALLY MEAN?</vt:lpstr>
      <vt:lpstr>OBJECTIVES</vt:lpstr>
      <vt:lpstr>TARGETS</vt:lpstr>
      <vt:lpstr>ACTIVITIES 2018-2024</vt:lpstr>
      <vt:lpstr>HOW WILL WE FUND THE ACTIVITIES?</vt:lpstr>
      <vt:lpstr>Wrap up – Where to from here</vt:lpstr>
    </vt:vector>
  </TitlesOfParts>
  <Company>Waikato District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Reforms</dc:title>
  <dc:creator>Jenni Vernon</dc:creator>
  <cp:lastModifiedBy>Pat Cronin</cp:lastModifiedBy>
  <cp:revision>120</cp:revision>
  <cp:lastPrinted>2018-04-09T01:02:55Z</cp:lastPrinted>
  <dcterms:created xsi:type="dcterms:W3CDTF">2016-03-09T22:50:30Z</dcterms:created>
  <dcterms:modified xsi:type="dcterms:W3CDTF">2018-05-08T04:27:26Z</dcterms:modified>
</cp:coreProperties>
</file>