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75" r:id="rId5"/>
    <p:sldId id="264" r:id="rId6"/>
    <p:sldId id="274" r:id="rId7"/>
    <p:sldId id="265" r:id="rId8"/>
    <p:sldId id="273" r:id="rId9"/>
    <p:sldId id="266" r:id="rId10"/>
    <p:sldId id="267" r:id="rId11"/>
    <p:sldId id="268" r:id="rId12"/>
    <p:sldId id="269"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98AD-99C1-41A6-BCDB-AC997BAB10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101C89BE-CC0E-4AA8-ACB9-83FFF4CE5A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1375DE28-262A-4589-A721-769B9967EB74}"/>
              </a:ext>
            </a:extLst>
          </p:cNvPr>
          <p:cNvSpPr>
            <a:spLocks noGrp="1"/>
          </p:cNvSpPr>
          <p:nvPr>
            <p:ph type="dt" sz="half" idx="10"/>
          </p:nvPr>
        </p:nvSpPr>
        <p:spPr/>
        <p:txBody>
          <a:bodyPr/>
          <a:lstStyle/>
          <a:p>
            <a:fld id="{886143F0-B616-4AA2-8448-8BC19F3E377B}" type="datetimeFigureOut">
              <a:rPr lang="en-NZ" smtClean="0"/>
              <a:t>04/03/2021</a:t>
            </a:fld>
            <a:endParaRPr lang="en-NZ"/>
          </a:p>
        </p:txBody>
      </p:sp>
      <p:sp>
        <p:nvSpPr>
          <p:cNvPr id="5" name="Footer Placeholder 4">
            <a:extLst>
              <a:ext uri="{FF2B5EF4-FFF2-40B4-BE49-F238E27FC236}">
                <a16:creationId xmlns:a16="http://schemas.microsoft.com/office/drawing/2014/main" id="{652859C5-6BBB-48DA-9EBC-0845F52468C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64B6037-FDCD-48D0-8AC7-52C08887967A}"/>
              </a:ext>
            </a:extLst>
          </p:cNvPr>
          <p:cNvSpPr>
            <a:spLocks noGrp="1"/>
          </p:cNvSpPr>
          <p:nvPr>
            <p:ph type="sldNum" sz="quarter" idx="12"/>
          </p:nvPr>
        </p:nvSpPr>
        <p:spPr/>
        <p:txBody>
          <a:bodyPr/>
          <a:lstStyle/>
          <a:p>
            <a:fld id="{379277FB-D789-4A34-96B4-A92356A2611D}" type="slidenum">
              <a:rPr lang="en-NZ" smtClean="0"/>
              <a:t>‹#›</a:t>
            </a:fld>
            <a:endParaRPr lang="en-NZ"/>
          </a:p>
        </p:txBody>
      </p:sp>
    </p:spTree>
    <p:extLst>
      <p:ext uri="{BB962C8B-B14F-4D97-AF65-F5344CB8AC3E}">
        <p14:creationId xmlns:p14="http://schemas.microsoft.com/office/powerpoint/2010/main" val="153695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277F-2C03-4890-B95F-7CD83A1C47E6}"/>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6EC8EA6-F02A-453D-9B7C-A60AA0A716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220D113-2AC7-47CE-8285-E211DBEF8798}"/>
              </a:ext>
            </a:extLst>
          </p:cNvPr>
          <p:cNvSpPr>
            <a:spLocks noGrp="1"/>
          </p:cNvSpPr>
          <p:nvPr>
            <p:ph type="dt" sz="half" idx="10"/>
          </p:nvPr>
        </p:nvSpPr>
        <p:spPr/>
        <p:txBody>
          <a:bodyPr/>
          <a:lstStyle/>
          <a:p>
            <a:fld id="{886143F0-B616-4AA2-8448-8BC19F3E377B}" type="datetimeFigureOut">
              <a:rPr lang="en-NZ" smtClean="0"/>
              <a:t>04/03/2021</a:t>
            </a:fld>
            <a:endParaRPr lang="en-NZ"/>
          </a:p>
        </p:txBody>
      </p:sp>
      <p:sp>
        <p:nvSpPr>
          <p:cNvPr id="5" name="Footer Placeholder 4">
            <a:extLst>
              <a:ext uri="{FF2B5EF4-FFF2-40B4-BE49-F238E27FC236}">
                <a16:creationId xmlns:a16="http://schemas.microsoft.com/office/drawing/2014/main" id="{DBB6A217-E740-4CFC-88DD-7D9EBA3C252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264E6AE-B6E2-4BE2-9C06-247EADFA9950}"/>
              </a:ext>
            </a:extLst>
          </p:cNvPr>
          <p:cNvSpPr>
            <a:spLocks noGrp="1"/>
          </p:cNvSpPr>
          <p:nvPr>
            <p:ph type="sldNum" sz="quarter" idx="12"/>
          </p:nvPr>
        </p:nvSpPr>
        <p:spPr/>
        <p:txBody>
          <a:bodyPr/>
          <a:lstStyle/>
          <a:p>
            <a:fld id="{379277FB-D789-4A34-96B4-A92356A2611D}" type="slidenum">
              <a:rPr lang="en-NZ" smtClean="0"/>
              <a:t>‹#›</a:t>
            </a:fld>
            <a:endParaRPr lang="en-NZ"/>
          </a:p>
        </p:txBody>
      </p:sp>
    </p:spTree>
    <p:extLst>
      <p:ext uri="{BB962C8B-B14F-4D97-AF65-F5344CB8AC3E}">
        <p14:creationId xmlns:p14="http://schemas.microsoft.com/office/powerpoint/2010/main" val="19568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A3EDE0-D4D5-463F-9125-FD785CCC82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BFCD094-5447-45F0-896D-F133634708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6F01EFC-E691-4DD5-BE4B-156DD8B5B487}"/>
              </a:ext>
            </a:extLst>
          </p:cNvPr>
          <p:cNvSpPr>
            <a:spLocks noGrp="1"/>
          </p:cNvSpPr>
          <p:nvPr>
            <p:ph type="dt" sz="half" idx="10"/>
          </p:nvPr>
        </p:nvSpPr>
        <p:spPr/>
        <p:txBody>
          <a:bodyPr/>
          <a:lstStyle/>
          <a:p>
            <a:fld id="{886143F0-B616-4AA2-8448-8BC19F3E377B}" type="datetimeFigureOut">
              <a:rPr lang="en-NZ" smtClean="0"/>
              <a:t>04/03/2021</a:t>
            </a:fld>
            <a:endParaRPr lang="en-NZ"/>
          </a:p>
        </p:txBody>
      </p:sp>
      <p:sp>
        <p:nvSpPr>
          <p:cNvPr id="5" name="Footer Placeholder 4">
            <a:extLst>
              <a:ext uri="{FF2B5EF4-FFF2-40B4-BE49-F238E27FC236}">
                <a16:creationId xmlns:a16="http://schemas.microsoft.com/office/drawing/2014/main" id="{53D23255-9417-4E93-86AF-EEE79FA219F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78F5489-1E4F-4B93-8987-A793F80F93D9}"/>
              </a:ext>
            </a:extLst>
          </p:cNvPr>
          <p:cNvSpPr>
            <a:spLocks noGrp="1"/>
          </p:cNvSpPr>
          <p:nvPr>
            <p:ph type="sldNum" sz="quarter" idx="12"/>
          </p:nvPr>
        </p:nvSpPr>
        <p:spPr/>
        <p:txBody>
          <a:bodyPr/>
          <a:lstStyle/>
          <a:p>
            <a:fld id="{379277FB-D789-4A34-96B4-A92356A2611D}" type="slidenum">
              <a:rPr lang="en-NZ" smtClean="0"/>
              <a:t>‹#›</a:t>
            </a:fld>
            <a:endParaRPr lang="en-NZ"/>
          </a:p>
        </p:txBody>
      </p:sp>
    </p:spTree>
    <p:extLst>
      <p:ext uri="{BB962C8B-B14F-4D97-AF65-F5344CB8AC3E}">
        <p14:creationId xmlns:p14="http://schemas.microsoft.com/office/powerpoint/2010/main" val="227333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A81A-A42E-47D2-9EF3-B6E6218DA5C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F7AC4A2-1C8E-4C9D-B046-5366B53428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0E06450-F86E-458E-B554-DBFA2C929E12}"/>
              </a:ext>
            </a:extLst>
          </p:cNvPr>
          <p:cNvSpPr>
            <a:spLocks noGrp="1"/>
          </p:cNvSpPr>
          <p:nvPr>
            <p:ph type="dt" sz="half" idx="10"/>
          </p:nvPr>
        </p:nvSpPr>
        <p:spPr/>
        <p:txBody>
          <a:bodyPr/>
          <a:lstStyle/>
          <a:p>
            <a:fld id="{886143F0-B616-4AA2-8448-8BC19F3E377B}" type="datetimeFigureOut">
              <a:rPr lang="en-NZ" smtClean="0"/>
              <a:t>04/03/2021</a:t>
            </a:fld>
            <a:endParaRPr lang="en-NZ"/>
          </a:p>
        </p:txBody>
      </p:sp>
      <p:sp>
        <p:nvSpPr>
          <p:cNvPr id="5" name="Footer Placeholder 4">
            <a:extLst>
              <a:ext uri="{FF2B5EF4-FFF2-40B4-BE49-F238E27FC236}">
                <a16:creationId xmlns:a16="http://schemas.microsoft.com/office/drawing/2014/main" id="{1CAF2C28-2959-4E21-9564-F0289D5FB10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4AECB3C-6768-4A7D-A0D1-B85718B2E229}"/>
              </a:ext>
            </a:extLst>
          </p:cNvPr>
          <p:cNvSpPr>
            <a:spLocks noGrp="1"/>
          </p:cNvSpPr>
          <p:nvPr>
            <p:ph type="sldNum" sz="quarter" idx="12"/>
          </p:nvPr>
        </p:nvSpPr>
        <p:spPr/>
        <p:txBody>
          <a:bodyPr/>
          <a:lstStyle/>
          <a:p>
            <a:fld id="{379277FB-D789-4A34-96B4-A92356A2611D}" type="slidenum">
              <a:rPr lang="en-NZ" smtClean="0"/>
              <a:t>‹#›</a:t>
            </a:fld>
            <a:endParaRPr lang="en-NZ"/>
          </a:p>
        </p:txBody>
      </p:sp>
    </p:spTree>
    <p:extLst>
      <p:ext uri="{BB962C8B-B14F-4D97-AF65-F5344CB8AC3E}">
        <p14:creationId xmlns:p14="http://schemas.microsoft.com/office/powerpoint/2010/main" val="394740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D33F7-CFC6-47D8-A87A-EFA7C93624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F35EEC3-E5E3-498D-ACD3-BFD78C3715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74D23E-A249-4F77-8BDA-9F484A43DEA6}"/>
              </a:ext>
            </a:extLst>
          </p:cNvPr>
          <p:cNvSpPr>
            <a:spLocks noGrp="1"/>
          </p:cNvSpPr>
          <p:nvPr>
            <p:ph type="dt" sz="half" idx="10"/>
          </p:nvPr>
        </p:nvSpPr>
        <p:spPr/>
        <p:txBody>
          <a:bodyPr/>
          <a:lstStyle/>
          <a:p>
            <a:fld id="{886143F0-B616-4AA2-8448-8BC19F3E377B}" type="datetimeFigureOut">
              <a:rPr lang="en-NZ" smtClean="0"/>
              <a:t>04/03/2021</a:t>
            </a:fld>
            <a:endParaRPr lang="en-NZ"/>
          </a:p>
        </p:txBody>
      </p:sp>
      <p:sp>
        <p:nvSpPr>
          <p:cNvPr id="5" name="Footer Placeholder 4">
            <a:extLst>
              <a:ext uri="{FF2B5EF4-FFF2-40B4-BE49-F238E27FC236}">
                <a16:creationId xmlns:a16="http://schemas.microsoft.com/office/drawing/2014/main" id="{76ACADCA-51E1-46C0-B569-502AEC99349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44382A3-2758-4693-8E69-AE700043B7F2}"/>
              </a:ext>
            </a:extLst>
          </p:cNvPr>
          <p:cNvSpPr>
            <a:spLocks noGrp="1"/>
          </p:cNvSpPr>
          <p:nvPr>
            <p:ph type="sldNum" sz="quarter" idx="12"/>
          </p:nvPr>
        </p:nvSpPr>
        <p:spPr/>
        <p:txBody>
          <a:bodyPr/>
          <a:lstStyle/>
          <a:p>
            <a:fld id="{379277FB-D789-4A34-96B4-A92356A2611D}" type="slidenum">
              <a:rPr lang="en-NZ" smtClean="0"/>
              <a:t>‹#›</a:t>
            </a:fld>
            <a:endParaRPr lang="en-NZ"/>
          </a:p>
        </p:txBody>
      </p:sp>
    </p:spTree>
    <p:extLst>
      <p:ext uri="{BB962C8B-B14F-4D97-AF65-F5344CB8AC3E}">
        <p14:creationId xmlns:p14="http://schemas.microsoft.com/office/powerpoint/2010/main" val="103593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FC1DC-0755-4305-8448-BDB25CF7CD0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F505A9F-1986-40BF-84B4-4A4D62D9F0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DEA18769-90C1-42E9-9CB9-35B9CB3C66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99D602E-DB11-4798-A7D6-848E35CF913F}"/>
              </a:ext>
            </a:extLst>
          </p:cNvPr>
          <p:cNvSpPr>
            <a:spLocks noGrp="1"/>
          </p:cNvSpPr>
          <p:nvPr>
            <p:ph type="dt" sz="half" idx="10"/>
          </p:nvPr>
        </p:nvSpPr>
        <p:spPr/>
        <p:txBody>
          <a:bodyPr/>
          <a:lstStyle/>
          <a:p>
            <a:fld id="{886143F0-B616-4AA2-8448-8BC19F3E377B}" type="datetimeFigureOut">
              <a:rPr lang="en-NZ" smtClean="0"/>
              <a:t>04/03/2021</a:t>
            </a:fld>
            <a:endParaRPr lang="en-NZ"/>
          </a:p>
        </p:txBody>
      </p:sp>
      <p:sp>
        <p:nvSpPr>
          <p:cNvPr id="6" name="Footer Placeholder 5">
            <a:extLst>
              <a:ext uri="{FF2B5EF4-FFF2-40B4-BE49-F238E27FC236}">
                <a16:creationId xmlns:a16="http://schemas.microsoft.com/office/drawing/2014/main" id="{6D1B34A8-4656-47AF-86A1-373F807F4A5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8FB0A45-A0F7-4616-9C8F-42FDE379891B}"/>
              </a:ext>
            </a:extLst>
          </p:cNvPr>
          <p:cNvSpPr>
            <a:spLocks noGrp="1"/>
          </p:cNvSpPr>
          <p:nvPr>
            <p:ph type="sldNum" sz="quarter" idx="12"/>
          </p:nvPr>
        </p:nvSpPr>
        <p:spPr/>
        <p:txBody>
          <a:bodyPr/>
          <a:lstStyle/>
          <a:p>
            <a:fld id="{379277FB-D789-4A34-96B4-A92356A2611D}" type="slidenum">
              <a:rPr lang="en-NZ" smtClean="0"/>
              <a:t>‹#›</a:t>
            </a:fld>
            <a:endParaRPr lang="en-NZ"/>
          </a:p>
        </p:txBody>
      </p:sp>
    </p:spTree>
    <p:extLst>
      <p:ext uri="{BB962C8B-B14F-4D97-AF65-F5344CB8AC3E}">
        <p14:creationId xmlns:p14="http://schemas.microsoft.com/office/powerpoint/2010/main" val="279094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99C5-19D1-4BA1-A42D-ABF2372A4324}"/>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A721E7B-9862-455C-B8AE-CBF07847B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E9AEBE-2098-48AC-94AA-83588F3A38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6BBCAC1-1B08-411C-A4C5-57C3D817BC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D10064-3C65-4BC1-B30D-799305D7C7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AA62835-99BD-49F3-A90E-B411F5301B1F}"/>
              </a:ext>
            </a:extLst>
          </p:cNvPr>
          <p:cNvSpPr>
            <a:spLocks noGrp="1"/>
          </p:cNvSpPr>
          <p:nvPr>
            <p:ph type="dt" sz="half" idx="10"/>
          </p:nvPr>
        </p:nvSpPr>
        <p:spPr/>
        <p:txBody>
          <a:bodyPr/>
          <a:lstStyle/>
          <a:p>
            <a:fld id="{886143F0-B616-4AA2-8448-8BC19F3E377B}" type="datetimeFigureOut">
              <a:rPr lang="en-NZ" smtClean="0"/>
              <a:t>04/03/2021</a:t>
            </a:fld>
            <a:endParaRPr lang="en-NZ"/>
          </a:p>
        </p:txBody>
      </p:sp>
      <p:sp>
        <p:nvSpPr>
          <p:cNvPr id="8" name="Footer Placeholder 7">
            <a:extLst>
              <a:ext uri="{FF2B5EF4-FFF2-40B4-BE49-F238E27FC236}">
                <a16:creationId xmlns:a16="http://schemas.microsoft.com/office/drawing/2014/main" id="{AD98B33D-63E1-4D73-B2B0-B3FAE5EF37DF}"/>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C317F689-951A-4FC3-94BF-8928A48FE5DA}"/>
              </a:ext>
            </a:extLst>
          </p:cNvPr>
          <p:cNvSpPr>
            <a:spLocks noGrp="1"/>
          </p:cNvSpPr>
          <p:nvPr>
            <p:ph type="sldNum" sz="quarter" idx="12"/>
          </p:nvPr>
        </p:nvSpPr>
        <p:spPr/>
        <p:txBody>
          <a:bodyPr/>
          <a:lstStyle/>
          <a:p>
            <a:fld id="{379277FB-D789-4A34-96B4-A92356A2611D}" type="slidenum">
              <a:rPr lang="en-NZ" smtClean="0"/>
              <a:t>‹#›</a:t>
            </a:fld>
            <a:endParaRPr lang="en-NZ"/>
          </a:p>
        </p:txBody>
      </p:sp>
    </p:spTree>
    <p:extLst>
      <p:ext uri="{BB962C8B-B14F-4D97-AF65-F5344CB8AC3E}">
        <p14:creationId xmlns:p14="http://schemas.microsoft.com/office/powerpoint/2010/main" val="98803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4D60-5139-4138-B25B-D1825C7133C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7644933-4B72-42FF-801C-86C0E896BAC1}"/>
              </a:ext>
            </a:extLst>
          </p:cNvPr>
          <p:cNvSpPr>
            <a:spLocks noGrp="1"/>
          </p:cNvSpPr>
          <p:nvPr>
            <p:ph type="dt" sz="half" idx="10"/>
          </p:nvPr>
        </p:nvSpPr>
        <p:spPr/>
        <p:txBody>
          <a:bodyPr/>
          <a:lstStyle/>
          <a:p>
            <a:fld id="{886143F0-B616-4AA2-8448-8BC19F3E377B}" type="datetimeFigureOut">
              <a:rPr lang="en-NZ" smtClean="0"/>
              <a:t>04/03/2021</a:t>
            </a:fld>
            <a:endParaRPr lang="en-NZ"/>
          </a:p>
        </p:txBody>
      </p:sp>
      <p:sp>
        <p:nvSpPr>
          <p:cNvPr id="4" name="Footer Placeholder 3">
            <a:extLst>
              <a:ext uri="{FF2B5EF4-FFF2-40B4-BE49-F238E27FC236}">
                <a16:creationId xmlns:a16="http://schemas.microsoft.com/office/drawing/2014/main" id="{613C9488-23E4-4766-A372-3D101A5C4B75}"/>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90BF3C93-849B-45BD-A6E1-ED144D3890AE}"/>
              </a:ext>
            </a:extLst>
          </p:cNvPr>
          <p:cNvSpPr>
            <a:spLocks noGrp="1"/>
          </p:cNvSpPr>
          <p:nvPr>
            <p:ph type="sldNum" sz="quarter" idx="12"/>
          </p:nvPr>
        </p:nvSpPr>
        <p:spPr/>
        <p:txBody>
          <a:bodyPr/>
          <a:lstStyle/>
          <a:p>
            <a:fld id="{379277FB-D789-4A34-96B4-A92356A2611D}" type="slidenum">
              <a:rPr lang="en-NZ" smtClean="0"/>
              <a:t>‹#›</a:t>
            </a:fld>
            <a:endParaRPr lang="en-NZ"/>
          </a:p>
        </p:txBody>
      </p:sp>
    </p:spTree>
    <p:extLst>
      <p:ext uri="{BB962C8B-B14F-4D97-AF65-F5344CB8AC3E}">
        <p14:creationId xmlns:p14="http://schemas.microsoft.com/office/powerpoint/2010/main" val="37022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D281A7-73C4-4B69-8399-3C1A1CF684D0}"/>
              </a:ext>
            </a:extLst>
          </p:cNvPr>
          <p:cNvSpPr>
            <a:spLocks noGrp="1"/>
          </p:cNvSpPr>
          <p:nvPr>
            <p:ph type="dt" sz="half" idx="10"/>
          </p:nvPr>
        </p:nvSpPr>
        <p:spPr/>
        <p:txBody>
          <a:bodyPr/>
          <a:lstStyle/>
          <a:p>
            <a:fld id="{886143F0-B616-4AA2-8448-8BC19F3E377B}" type="datetimeFigureOut">
              <a:rPr lang="en-NZ" smtClean="0"/>
              <a:t>04/03/2021</a:t>
            </a:fld>
            <a:endParaRPr lang="en-NZ"/>
          </a:p>
        </p:txBody>
      </p:sp>
      <p:sp>
        <p:nvSpPr>
          <p:cNvPr id="3" name="Footer Placeholder 2">
            <a:extLst>
              <a:ext uri="{FF2B5EF4-FFF2-40B4-BE49-F238E27FC236}">
                <a16:creationId xmlns:a16="http://schemas.microsoft.com/office/drawing/2014/main" id="{45A66D0C-651D-443F-963E-C642D20C41D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0CED26BA-134D-4642-85E6-A6C160F743D6}"/>
              </a:ext>
            </a:extLst>
          </p:cNvPr>
          <p:cNvSpPr>
            <a:spLocks noGrp="1"/>
          </p:cNvSpPr>
          <p:nvPr>
            <p:ph type="sldNum" sz="quarter" idx="12"/>
          </p:nvPr>
        </p:nvSpPr>
        <p:spPr/>
        <p:txBody>
          <a:bodyPr/>
          <a:lstStyle/>
          <a:p>
            <a:fld id="{379277FB-D789-4A34-96B4-A92356A2611D}" type="slidenum">
              <a:rPr lang="en-NZ" smtClean="0"/>
              <a:t>‹#›</a:t>
            </a:fld>
            <a:endParaRPr lang="en-NZ"/>
          </a:p>
        </p:txBody>
      </p:sp>
    </p:spTree>
    <p:extLst>
      <p:ext uri="{BB962C8B-B14F-4D97-AF65-F5344CB8AC3E}">
        <p14:creationId xmlns:p14="http://schemas.microsoft.com/office/powerpoint/2010/main" val="77963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F604-4A1E-4951-9A9E-B32FB36B8B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222A411-E38E-4C57-B200-673574D3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6434E64-E87A-4656-9F78-FFE52BCF0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07532-FD33-40AA-89AD-659FAE2BE736}"/>
              </a:ext>
            </a:extLst>
          </p:cNvPr>
          <p:cNvSpPr>
            <a:spLocks noGrp="1"/>
          </p:cNvSpPr>
          <p:nvPr>
            <p:ph type="dt" sz="half" idx="10"/>
          </p:nvPr>
        </p:nvSpPr>
        <p:spPr/>
        <p:txBody>
          <a:bodyPr/>
          <a:lstStyle/>
          <a:p>
            <a:fld id="{886143F0-B616-4AA2-8448-8BC19F3E377B}" type="datetimeFigureOut">
              <a:rPr lang="en-NZ" smtClean="0"/>
              <a:t>04/03/2021</a:t>
            </a:fld>
            <a:endParaRPr lang="en-NZ"/>
          </a:p>
        </p:txBody>
      </p:sp>
      <p:sp>
        <p:nvSpPr>
          <p:cNvPr id="6" name="Footer Placeholder 5">
            <a:extLst>
              <a:ext uri="{FF2B5EF4-FFF2-40B4-BE49-F238E27FC236}">
                <a16:creationId xmlns:a16="http://schemas.microsoft.com/office/drawing/2014/main" id="{60394FBC-859F-4446-8A15-7FE89A3865A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EEEAAB9-966B-48F8-A3CC-9A33E159A90C}"/>
              </a:ext>
            </a:extLst>
          </p:cNvPr>
          <p:cNvSpPr>
            <a:spLocks noGrp="1"/>
          </p:cNvSpPr>
          <p:nvPr>
            <p:ph type="sldNum" sz="quarter" idx="12"/>
          </p:nvPr>
        </p:nvSpPr>
        <p:spPr/>
        <p:txBody>
          <a:bodyPr/>
          <a:lstStyle/>
          <a:p>
            <a:fld id="{379277FB-D789-4A34-96B4-A92356A2611D}" type="slidenum">
              <a:rPr lang="en-NZ" smtClean="0"/>
              <a:t>‹#›</a:t>
            </a:fld>
            <a:endParaRPr lang="en-NZ"/>
          </a:p>
        </p:txBody>
      </p:sp>
    </p:spTree>
    <p:extLst>
      <p:ext uri="{BB962C8B-B14F-4D97-AF65-F5344CB8AC3E}">
        <p14:creationId xmlns:p14="http://schemas.microsoft.com/office/powerpoint/2010/main" val="116159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241D-4623-430E-B084-B77D43DEC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9B3CBF2-75C0-45F4-A259-845E2B772B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2BCD40C9-B2B0-4287-AAC4-185B4C7F6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05172-C3C1-4E29-9E22-9B63BE24177B}"/>
              </a:ext>
            </a:extLst>
          </p:cNvPr>
          <p:cNvSpPr>
            <a:spLocks noGrp="1"/>
          </p:cNvSpPr>
          <p:nvPr>
            <p:ph type="dt" sz="half" idx="10"/>
          </p:nvPr>
        </p:nvSpPr>
        <p:spPr/>
        <p:txBody>
          <a:bodyPr/>
          <a:lstStyle/>
          <a:p>
            <a:fld id="{886143F0-B616-4AA2-8448-8BC19F3E377B}" type="datetimeFigureOut">
              <a:rPr lang="en-NZ" smtClean="0"/>
              <a:t>04/03/2021</a:t>
            </a:fld>
            <a:endParaRPr lang="en-NZ"/>
          </a:p>
        </p:txBody>
      </p:sp>
      <p:sp>
        <p:nvSpPr>
          <p:cNvPr id="6" name="Footer Placeholder 5">
            <a:extLst>
              <a:ext uri="{FF2B5EF4-FFF2-40B4-BE49-F238E27FC236}">
                <a16:creationId xmlns:a16="http://schemas.microsoft.com/office/drawing/2014/main" id="{A8B7D6B1-E4FF-4CBE-AF21-312863DCC64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0AB02AB-4629-496E-A35C-353A0536BB46}"/>
              </a:ext>
            </a:extLst>
          </p:cNvPr>
          <p:cNvSpPr>
            <a:spLocks noGrp="1"/>
          </p:cNvSpPr>
          <p:nvPr>
            <p:ph type="sldNum" sz="quarter" idx="12"/>
          </p:nvPr>
        </p:nvSpPr>
        <p:spPr/>
        <p:txBody>
          <a:bodyPr/>
          <a:lstStyle/>
          <a:p>
            <a:fld id="{379277FB-D789-4A34-96B4-A92356A2611D}" type="slidenum">
              <a:rPr lang="en-NZ" smtClean="0"/>
              <a:t>‹#›</a:t>
            </a:fld>
            <a:endParaRPr lang="en-NZ"/>
          </a:p>
        </p:txBody>
      </p:sp>
    </p:spTree>
    <p:extLst>
      <p:ext uri="{BB962C8B-B14F-4D97-AF65-F5344CB8AC3E}">
        <p14:creationId xmlns:p14="http://schemas.microsoft.com/office/powerpoint/2010/main" val="3432741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07DF49-857B-423E-AA18-A5B85DC0D8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1E3BE6B-4BC7-4098-A047-DE1882D233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6D26AB5-839C-4062-BBD3-801BDEB20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143F0-B616-4AA2-8448-8BC19F3E377B}" type="datetimeFigureOut">
              <a:rPr lang="en-NZ" smtClean="0"/>
              <a:t>04/03/2021</a:t>
            </a:fld>
            <a:endParaRPr lang="en-NZ"/>
          </a:p>
        </p:txBody>
      </p:sp>
      <p:sp>
        <p:nvSpPr>
          <p:cNvPr id="5" name="Footer Placeholder 4">
            <a:extLst>
              <a:ext uri="{FF2B5EF4-FFF2-40B4-BE49-F238E27FC236}">
                <a16:creationId xmlns:a16="http://schemas.microsoft.com/office/drawing/2014/main" id="{37DDF7AB-BE14-435C-B7D4-71E759431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372B77B3-A635-4DDA-A6F6-75428EEAC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277FB-D789-4A34-96B4-A92356A2611D}" type="slidenum">
              <a:rPr lang="en-NZ" smtClean="0"/>
              <a:t>‹#›</a:t>
            </a:fld>
            <a:endParaRPr lang="en-NZ"/>
          </a:p>
        </p:txBody>
      </p:sp>
    </p:spTree>
    <p:extLst>
      <p:ext uri="{BB962C8B-B14F-4D97-AF65-F5344CB8AC3E}">
        <p14:creationId xmlns:p14="http://schemas.microsoft.com/office/powerpoint/2010/main" val="994794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69724E-3DD3-4B86-BE04-8FF83AF61206}"/>
              </a:ext>
            </a:extLst>
          </p:cNvPr>
          <p:cNvSpPr>
            <a:spLocks noGrp="1"/>
          </p:cNvSpPr>
          <p:nvPr>
            <p:ph type="ctrTitle"/>
          </p:nvPr>
        </p:nvSpPr>
        <p:spPr>
          <a:xfrm>
            <a:off x="1386865" y="818984"/>
            <a:ext cx="6596245" cy="3268520"/>
          </a:xfrm>
        </p:spPr>
        <p:txBody>
          <a:bodyPr>
            <a:normAutofit/>
          </a:bodyPr>
          <a:lstStyle/>
          <a:p>
            <a:pPr algn="r"/>
            <a:r>
              <a:rPr lang="en-US" sz="4800">
                <a:solidFill>
                  <a:srgbClr val="FFFFFF"/>
                </a:solidFill>
              </a:rPr>
              <a:t>Marshall &amp; Kristine Stead</a:t>
            </a:r>
            <a:br>
              <a:rPr lang="en-US" sz="4800">
                <a:solidFill>
                  <a:srgbClr val="FFFFFF"/>
                </a:solidFill>
              </a:rPr>
            </a:br>
            <a:r>
              <a:rPr lang="en-US" sz="4800">
                <a:solidFill>
                  <a:srgbClr val="FFFFFF"/>
                </a:solidFill>
              </a:rPr>
              <a:t>Submitter No. 834 &amp; 943</a:t>
            </a:r>
            <a:endParaRPr lang="en-NZ" sz="4800">
              <a:solidFill>
                <a:srgbClr val="FFFFFF"/>
              </a:solidFill>
            </a:endParaRP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9890119-D8A5-46D8-9925-F4119028CD41}"/>
              </a:ext>
            </a:extLst>
          </p:cNvPr>
          <p:cNvSpPr>
            <a:spLocks noGrp="1"/>
          </p:cNvSpPr>
          <p:nvPr>
            <p:ph type="subTitle" idx="1"/>
          </p:nvPr>
        </p:nvSpPr>
        <p:spPr>
          <a:xfrm>
            <a:off x="1931874" y="4797188"/>
            <a:ext cx="6051236" cy="1241828"/>
          </a:xfrm>
        </p:spPr>
        <p:txBody>
          <a:bodyPr>
            <a:normAutofit/>
          </a:bodyPr>
          <a:lstStyle/>
          <a:p>
            <a:pPr algn="r"/>
            <a:r>
              <a:rPr lang="en-US" sz="2000" dirty="0">
                <a:solidFill>
                  <a:srgbClr val="FFFFFF"/>
                </a:solidFill>
              </a:rPr>
              <a:t>Hearing 17 – </a:t>
            </a:r>
            <a:r>
              <a:rPr lang="en-US" sz="2000" dirty="0" err="1">
                <a:solidFill>
                  <a:srgbClr val="FFFFFF"/>
                </a:solidFill>
              </a:rPr>
              <a:t>Te</a:t>
            </a:r>
            <a:r>
              <a:rPr lang="en-US" sz="2000" dirty="0">
                <a:solidFill>
                  <a:srgbClr val="FFFFFF"/>
                </a:solidFill>
              </a:rPr>
              <a:t> Kowhai Airpark Hearing Zone</a:t>
            </a:r>
          </a:p>
          <a:p>
            <a:pPr algn="r"/>
            <a:r>
              <a:rPr lang="en-US" sz="2000" dirty="0">
                <a:solidFill>
                  <a:srgbClr val="FFFFFF"/>
                </a:solidFill>
              </a:rPr>
              <a:t>“Highlights Package”</a:t>
            </a:r>
          </a:p>
          <a:p>
            <a:pPr algn="r"/>
            <a:r>
              <a:rPr lang="en-US" sz="2000" dirty="0">
                <a:solidFill>
                  <a:srgbClr val="FFFFFF"/>
                </a:solidFill>
              </a:rPr>
              <a:t>4 March 2021</a:t>
            </a:r>
            <a:endParaRPr lang="en-NZ" sz="2000"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49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13B4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A33237-7DB2-4593-B4DF-AA9E82C46790}"/>
              </a:ext>
            </a:extLst>
          </p:cNvPr>
          <p:cNvSpPr>
            <a:spLocks noGrp="1"/>
          </p:cNvSpPr>
          <p:nvPr>
            <p:ph type="title"/>
          </p:nvPr>
        </p:nvSpPr>
        <p:spPr>
          <a:xfrm>
            <a:off x="524256" y="491260"/>
            <a:ext cx="6594189" cy="1625210"/>
          </a:xfrm>
        </p:spPr>
        <p:txBody>
          <a:bodyPr>
            <a:normAutofit/>
          </a:bodyPr>
          <a:lstStyle/>
          <a:p>
            <a:r>
              <a:rPr lang="en-US">
                <a:solidFill>
                  <a:srgbClr val="FFFFFF"/>
                </a:solidFill>
              </a:rPr>
              <a:t>Airport Air Noise Boundary</a:t>
            </a:r>
            <a:endParaRPr lang="en-NZ">
              <a:solidFill>
                <a:srgbClr val="FFFFFF"/>
              </a:solidFill>
            </a:endParaRPr>
          </a:p>
        </p:txBody>
      </p:sp>
      <p:pic>
        <p:nvPicPr>
          <p:cNvPr id="4" name="Content Placeholder 3">
            <a:extLst>
              <a:ext uri="{FF2B5EF4-FFF2-40B4-BE49-F238E27FC236}">
                <a16:creationId xmlns:a16="http://schemas.microsoft.com/office/drawing/2014/main" id="{6A3A311C-9825-444B-9AED-6D63F47DFE25}"/>
              </a:ext>
            </a:extLst>
          </p:cNvPr>
          <p:cNvPicPr>
            <a:picLocks noChangeAspect="1"/>
          </p:cNvPicPr>
          <p:nvPr/>
        </p:nvPicPr>
        <p:blipFill rotWithShape="1">
          <a:blip r:embed="rId2"/>
          <a:srcRect t="4103" r="1" b="8969"/>
          <a:stretch/>
        </p:blipFill>
        <p:spPr>
          <a:xfrm>
            <a:off x="327547" y="2454903"/>
            <a:ext cx="7058306" cy="4080254"/>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F2F8ECD-9F42-4DB0-85E1-D938069C10B7}"/>
              </a:ext>
            </a:extLst>
          </p:cNvPr>
          <p:cNvSpPr>
            <a:spLocks noGrp="1"/>
          </p:cNvSpPr>
          <p:nvPr>
            <p:ph idx="1"/>
          </p:nvPr>
        </p:nvSpPr>
        <p:spPr>
          <a:xfrm>
            <a:off x="8029319" y="917725"/>
            <a:ext cx="3424739" cy="5617432"/>
          </a:xfrm>
        </p:spPr>
        <p:txBody>
          <a:bodyPr anchor="ctr">
            <a:normAutofit/>
          </a:bodyPr>
          <a:lstStyle/>
          <a:p>
            <a:r>
              <a:rPr lang="en-US" sz="2000" dirty="0">
                <a:solidFill>
                  <a:srgbClr val="FFFFFF"/>
                </a:solidFill>
              </a:rPr>
              <a:t>The T &amp; T </a:t>
            </a:r>
            <a:r>
              <a:rPr lang="en-US" sz="2000" dirty="0" err="1">
                <a:solidFill>
                  <a:srgbClr val="FFFFFF"/>
                </a:solidFill>
              </a:rPr>
              <a:t>ANB</a:t>
            </a:r>
            <a:r>
              <a:rPr lang="en-US" sz="2000" dirty="0">
                <a:solidFill>
                  <a:srgbClr val="FFFFFF"/>
                </a:solidFill>
              </a:rPr>
              <a:t> covers about a 1/3 of our property</a:t>
            </a:r>
          </a:p>
          <a:p>
            <a:endParaRPr lang="en-US" sz="2000" dirty="0">
              <a:solidFill>
                <a:srgbClr val="FFFFFF"/>
              </a:solidFill>
            </a:endParaRPr>
          </a:p>
          <a:p>
            <a:r>
              <a:rPr lang="en-US" sz="2000" dirty="0">
                <a:solidFill>
                  <a:srgbClr val="FFFFFF"/>
                </a:solidFill>
              </a:rPr>
              <a:t>If the Panel believes that Air Noise Control Boundaries(</a:t>
            </a:r>
            <a:r>
              <a:rPr lang="en-US" sz="2000" dirty="0" err="1">
                <a:solidFill>
                  <a:srgbClr val="FFFFFF"/>
                </a:solidFill>
              </a:rPr>
              <a:t>ANCBs</a:t>
            </a:r>
            <a:r>
              <a:rPr lang="en-US" sz="2000" dirty="0">
                <a:solidFill>
                  <a:srgbClr val="FFFFFF"/>
                </a:solidFill>
              </a:rPr>
              <a:t> - as present in the s 42A report) are appropriate in some form, then we prefer the </a:t>
            </a:r>
            <a:r>
              <a:rPr lang="en-US" sz="2000" dirty="0" err="1">
                <a:solidFill>
                  <a:srgbClr val="FFFFFF"/>
                </a:solidFill>
              </a:rPr>
              <a:t>ANCBs</a:t>
            </a:r>
            <a:r>
              <a:rPr lang="en-US" sz="2000" dirty="0">
                <a:solidFill>
                  <a:srgbClr val="FFFFFF"/>
                </a:solidFill>
              </a:rPr>
              <a:t> in the T &amp; T Report which reflect the 15,000 aircraft movement per annum limit</a:t>
            </a:r>
          </a:p>
          <a:p>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423857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13B4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A33237-7DB2-4593-B4DF-AA9E82C46790}"/>
              </a:ext>
            </a:extLst>
          </p:cNvPr>
          <p:cNvSpPr>
            <a:spLocks noGrp="1"/>
          </p:cNvSpPr>
          <p:nvPr>
            <p:ph type="title"/>
          </p:nvPr>
        </p:nvSpPr>
        <p:spPr>
          <a:xfrm>
            <a:off x="524257" y="491260"/>
            <a:ext cx="5571744" cy="1625210"/>
          </a:xfrm>
        </p:spPr>
        <p:txBody>
          <a:bodyPr>
            <a:normAutofit/>
          </a:bodyPr>
          <a:lstStyle/>
          <a:p>
            <a:r>
              <a:rPr lang="en-US" dirty="0">
                <a:solidFill>
                  <a:srgbClr val="FFFFFF"/>
                </a:solidFill>
              </a:rPr>
              <a:t>Rule 24.1.3</a:t>
            </a:r>
            <a:endParaRPr lang="en-NZ" dirty="0">
              <a:solidFill>
                <a:srgbClr val="FFFFFF"/>
              </a:solidFill>
            </a:endParaRPr>
          </a:p>
        </p:txBody>
      </p:sp>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F2F8ECD-9F42-4DB0-85E1-D938069C10B7}"/>
              </a:ext>
            </a:extLst>
          </p:cNvPr>
          <p:cNvSpPr>
            <a:spLocks noGrp="1"/>
          </p:cNvSpPr>
          <p:nvPr>
            <p:ph idx="1"/>
          </p:nvPr>
        </p:nvSpPr>
        <p:spPr>
          <a:xfrm>
            <a:off x="8029319" y="917725"/>
            <a:ext cx="3424739" cy="5617432"/>
          </a:xfrm>
        </p:spPr>
        <p:txBody>
          <a:bodyPr anchor="ctr">
            <a:normAutofit/>
          </a:bodyPr>
          <a:lstStyle/>
          <a:p>
            <a:r>
              <a:rPr lang="en-US" sz="2000" dirty="0">
                <a:solidFill>
                  <a:srgbClr val="FFFFFF"/>
                </a:solidFill>
              </a:rPr>
              <a:t>Strongly oppose any rule that makes noise sensitive activities non-complying within the </a:t>
            </a:r>
            <a:r>
              <a:rPr lang="en-US" sz="2000" dirty="0" err="1">
                <a:solidFill>
                  <a:srgbClr val="FFFFFF"/>
                </a:solidFill>
              </a:rPr>
              <a:t>ANB</a:t>
            </a:r>
            <a:endParaRPr lang="en-US" sz="2000" dirty="0">
              <a:solidFill>
                <a:srgbClr val="FFFFFF"/>
              </a:solidFill>
            </a:endParaRPr>
          </a:p>
          <a:p>
            <a:r>
              <a:rPr lang="en-US" sz="2000" dirty="0">
                <a:solidFill>
                  <a:srgbClr val="FFFFFF"/>
                </a:solidFill>
              </a:rPr>
              <a:t>A non-complying activity should only apply if there is no acoustic insulation</a:t>
            </a:r>
          </a:p>
          <a:p>
            <a:r>
              <a:rPr lang="en-US" sz="2000" dirty="0">
                <a:solidFill>
                  <a:srgbClr val="FFFFFF"/>
                </a:solidFill>
              </a:rPr>
              <a:t>It is not fair to restrict development when there will be no real change to the way the Airfield operates now (assuming the Panel accepts that the Airfield will continue to operate under VFR rather than </a:t>
            </a:r>
            <a:r>
              <a:rPr lang="en-US" sz="2000" dirty="0" err="1">
                <a:solidFill>
                  <a:srgbClr val="FFFFFF"/>
                </a:solidFill>
              </a:rPr>
              <a:t>IFR</a:t>
            </a:r>
            <a:r>
              <a:rPr lang="en-US" sz="2000" dirty="0">
                <a:solidFill>
                  <a:srgbClr val="FFFFFF"/>
                </a:solidFill>
              </a:rPr>
              <a:t>)</a:t>
            </a:r>
          </a:p>
          <a:p>
            <a:r>
              <a:rPr lang="en-US" sz="2000" dirty="0">
                <a:solidFill>
                  <a:srgbClr val="FFFFFF"/>
                </a:solidFill>
              </a:rPr>
              <a:t>Consent notices on new lots can signal the need for acoustic insulation</a:t>
            </a:r>
          </a:p>
          <a:p>
            <a:endParaRPr lang="en-US" sz="2000" dirty="0">
              <a:solidFill>
                <a:srgbClr val="FFFFFF"/>
              </a:solidFill>
            </a:endParaRPr>
          </a:p>
          <a:p>
            <a:endParaRPr lang="en-US" sz="2000" dirty="0">
              <a:solidFill>
                <a:srgbClr val="FFFFFF"/>
              </a:solidFill>
            </a:endParaRPr>
          </a:p>
        </p:txBody>
      </p:sp>
      <p:pic>
        <p:nvPicPr>
          <p:cNvPr id="3" name="Picture 2">
            <a:extLst>
              <a:ext uri="{FF2B5EF4-FFF2-40B4-BE49-F238E27FC236}">
                <a16:creationId xmlns:a16="http://schemas.microsoft.com/office/drawing/2014/main" id="{F28BE7A2-0505-4B8F-BC6E-B63C8B79BE54}"/>
              </a:ext>
            </a:extLst>
          </p:cNvPr>
          <p:cNvPicPr>
            <a:picLocks noChangeAspect="1"/>
          </p:cNvPicPr>
          <p:nvPr/>
        </p:nvPicPr>
        <p:blipFill>
          <a:blip r:embed="rId2"/>
          <a:stretch>
            <a:fillRect/>
          </a:stretch>
        </p:blipFill>
        <p:spPr>
          <a:xfrm>
            <a:off x="-37146" y="3053932"/>
            <a:ext cx="7357949" cy="1134246"/>
          </a:xfrm>
          <a:prstGeom prst="rect">
            <a:avLst/>
          </a:prstGeom>
        </p:spPr>
      </p:pic>
    </p:spTree>
    <p:extLst>
      <p:ext uri="{BB962C8B-B14F-4D97-AF65-F5344CB8AC3E}">
        <p14:creationId xmlns:p14="http://schemas.microsoft.com/office/powerpoint/2010/main" val="183723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D9442-7B69-42BB-8703-C74E108BD0E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Circuit Training &amp; Flight Training School</a:t>
            </a:r>
            <a:endParaRPr lang="en-NZ" sz="4000">
              <a:solidFill>
                <a:srgbClr val="FFFFFF"/>
              </a:solidFill>
            </a:endParaRPr>
          </a:p>
        </p:txBody>
      </p:sp>
      <p:sp>
        <p:nvSpPr>
          <p:cNvPr id="15" name="Content Placeholder 2">
            <a:extLst>
              <a:ext uri="{FF2B5EF4-FFF2-40B4-BE49-F238E27FC236}">
                <a16:creationId xmlns:a16="http://schemas.microsoft.com/office/drawing/2014/main" id="{95778117-EB6C-41A5-9E33-48DA35B97D2D}"/>
              </a:ext>
            </a:extLst>
          </p:cNvPr>
          <p:cNvSpPr>
            <a:spLocks noGrp="1"/>
          </p:cNvSpPr>
          <p:nvPr>
            <p:ph idx="1"/>
          </p:nvPr>
        </p:nvSpPr>
        <p:spPr>
          <a:xfrm>
            <a:off x="4810259" y="649480"/>
            <a:ext cx="6555347" cy="5546047"/>
          </a:xfrm>
        </p:spPr>
        <p:txBody>
          <a:bodyPr anchor="ctr">
            <a:normAutofit/>
          </a:bodyPr>
          <a:lstStyle/>
          <a:p>
            <a:r>
              <a:rPr lang="en-US" sz="2000" dirty="0"/>
              <a:t>We support the submission point of </a:t>
            </a:r>
            <a:r>
              <a:rPr lang="en-US" sz="2000" dirty="0" err="1"/>
              <a:t>Mr</a:t>
            </a:r>
            <a:r>
              <a:rPr lang="en-US" sz="2000" dirty="0"/>
              <a:t> Greig Metcalfe that Circuit Training and Flight Training Schools are provided for as non-complying activities</a:t>
            </a:r>
          </a:p>
          <a:p>
            <a:endParaRPr lang="en-US" sz="2000" dirty="0"/>
          </a:p>
          <a:p>
            <a:r>
              <a:rPr lang="en-US" sz="2000" dirty="0"/>
              <a:t>These activities are inappropriate near an increasingly residential community</a:t>
            </a:r>
          </a:p>
          <a:p>
            <a:endParaRPr lang="en-US" sz="2000" dirty="0"/>
          </a:p>
          <a:p>
            <a:r>
              <a:rPr lang="en-US" sz="2000" dirty="0"/>
              <a:t>Support the s 42A recommendation that flight training schools and circuit training be provided for as non-complying activities</a:t>
            </a:r>
          </a:p>
          <a:p>
            <a:pPr marL="0" indent="0">
              <a:buNone/>
            </a:pPr>
            <a:endParaRPr lang="en-US" sz="2000" dirty="0"/>
          </a:p>
        </p:txBody>
      </p:sp>
    </p:spTree>
    <p:extLst>
      <p:ext uri="{BB962C8B-B14F-4D97-AF65-F5344CB8AC3E}">
        <p14:creationId xmlns:p14="http://schemas.microsoft.com/office/powerpoint/2010/main" val="3138062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D9442-7B69-42BB-8703-C74E108BD0E4}"/>
              </a:ext>
            </a:extLst>
          </p:cNvPr>
          <p:cNvSpPr>
            <a:spLocks noGrp="1"/>
          </p:cNvSpPr>
          <p:nvPr>
            <p:ph type="title"/>
          </p:nvPr>
        </p:nvSpPr>
        <p:spPr>
          <a:xfrm>
            <a:off x="418225" y="316267"/>
            <a:ext cx="3201366" cy="3387497"/>
          </a:xfrm>
        </p:spPr>
        <p:txBody>
          <a:bodyPr anchor="b">
            <a:normAutofit/>
          </a:bodyPr>
          <a:lstStyle/>
          <a:p>
            <a:pPr algn="r"/>
            <a:r>
              <a:rPr lang="en-US" sz="4000" dirty="0">
                <a:solidFill>
                  <a:srgbClr val="FFFFFF"/>
                </a:solidFill>
              </a:rPr>
              <a:t>Conclusion</a:t>
            </a:r>
            <a:endParaRPr lang="en-NZ" sz="4000" dirty="0">
              <a:solidFill>
                <a:srgbClr val="FFFFFF"/>
              </a:solidFill>
            </a:endParaRPr>
          </a:p>
        </p:txBody>
      </p:sp>
      <p:sp>
        <p:nvSpPr>
          <p:cNvPr id="15" name="Content Placeholder 2">
            <a:extLst>
              <a:ext uri="{FF2B5EF4-FFF2-40B4-BE49-F238E27FC236}">
                <a16:creationId xmlns:a16="http://schemas.microsoft.com/office/drawing/2014/main" id="{95778117-EB6C-41A5-9E33-48DA35B97D2D}"/>
              </a:ext>
            </a:extLst>
          </p:cNvPr>
          <p:cNvSpPr>
            <a:spLocks noGrp="1"/>
          </p:cNvSpPr>
          <p:nvPr>
            <p:ph idx="1"/>
          </p:nvPr>
        </p:nvSpPr>
        <p:spPr>
          <a:xfrm>
            <a:off x="4810259" y="649480"/>
            <a:ext cx="6555347" cy="5546047"/>
          </a:xfrm>
        </p:spPr>
        <p:txBody>
          <a:bodyPr anchor="ctr">
            <a:normAutofit/>
          </a:bodyPr>
          <a:lstStyle/>
          <a:p>
            <a:r>
              <a:rPr lang="en-US" sz="2000" dirty="0"/>
              <a:t>Support the continued operation of the Airfield. We want the Airfield and the community to coexist</a:t>
            </a:r>
          </a:p>
          <a:p>
            <a:endParaRPr lang="en-US" sz="2000" dirty="0"/>
          </a:p>
          <a:p>
            <a:r>
              <a:rPr lang="en-US" sz="2000" dirty="0"/>
              <a:t>Need appropriate controls in the PDP to manage adverse effects of the airfield</a:t>
            </a:r>
          </a:p>
          <a:p>
            <a:endParaRPr lang="en-US" sz="2000" dirty="0"/>
          </a:p>
          <a:p>
            <a:pPr lvl="1"/>
            <a:r>
              <a:rPr lang="en-US" sz="1600" dirty="0"/>
              <a:t>Retain the operative </a:t>
            </a:r>
            <a:r>
              <a:rPr lang="en-US" sz="1600" dirty="0" err="1"/>
              <a:t>OLS</a:t>
            </a:r>
            <a:r>
              <a:rPr lang="en-US" sz="1600" dirty="0"/>
              <a:t> – continue to operate under VFR as there is no need or justification for </a:t>
            </a:r>
            <a:r>
              <a:rPr lang="en-US" sz="1600" dirty="0" err="1"/>
              <a:t>IFR</a:t>
            </a:r>
            <a:endParaRPr lang="en-US" sz="1600" dirty="0"/>
          </a:p>
          <a:p>
            <a:pPr marL="0" indent="0">
              <a:buNone/>
            </a:pPr>
            <a:r>
              <a:rPr lang="en-US" sz="2000" dirty="0"/>
              <a:t> </a:t>
            </a:r>
          </a:p>
          <a:p>
            <a:pPr marL="0" indent="0">
              <a:buNone/>
            </a:pPr>
            <a:endParaRPr lang="en-US" sz="2000" dirty="0"/>
          </a:p>
          <a:p>
            <a:r>
              <a:rPr lang="en-US" sz="2000" dirty="0"/>
              <a:t>Allow noise sensitive activities within the </a:t>
            </a:r>
            <a:r>
              <a:rPr lang="en-US" sz="2000" dirty="0" err="1"/>
              <a:t>ANB</a:t>
            </a:r>
            <a:r>
              <a:rPr lang="en-US" sz="2000" dirty="0"/>
              <a:t> to be permitted if acceptable acoustic insulation in achieved – prefer Boundary </a:t>
            </a:r>
            <a:r>
              <a:rPr lang="en-US" sz="2000"/>
              <a:t>as notified in PDP</a:t>
            </a:r>
            <a:endParaRPr lang="en-US" sz="2000" dirty="0"/>
          </a:p>
        </p:txBody>
      </p:sp>
    </p:spTree>
    <p:extLst>
      <p:ext uri="{BB962C8B-B14F-4D97-AF65-F5344CB8AC3E}">
        <p14:creationId xmlns:p14="http://schemas.microsoft.com/office/powerpoint/2010/main" val="254847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CA49C2-EA59-4130-82DF-1ADB7BEB96BE}"/>
              </a:ext>
            </a:extLst>
          </p:cNvPr>
          <p:cNvSpPr>
            <a:spLocks noGrp="1"/>
          </p:cNvSpPr>
          <p:nvPr>
            <p:ph type="title"/>
          </p:nvPr>
        </p:nvSpPr>
        <p:spPr>
          <a:xfrm>
            <a:off x="838200" y="609600"/>
            <a:ext cx="3739341" cy="1330839"/>
          </a:xfrm>
        </p:spPr>
        <p:txBody>
          <a:bodyPr>
            <a:normAutofit/>
          </a:bodyPr>
          <a:lstStyle/>
          <a:p>
            <a:r>
              <a:rPr lang="en-US" b="1" dirty="0"/>
              <a:t>Stead Property</a:t>
            </a:r>
            <a:endParaRPr lang="en-NZ" b="1" dirty="0"/>
          </a:p>
        </p:txBody>
      </p:sp>
      <p:sp>
        <p:nvSpPr>
          <p:cNvPr id="3" name="Content Placeholder 2">
            <a:extLst>
              <a:ext uri="{FF2B5EF4-FFF2-40B4-BE49-F238E27FC236}">
                <a16:creationId xmlns:a16="http://schemas.microsoft.com/office/drawing/2014/main" id="{D797E049-4A24-473E-A5C9-84F6CBB60320}"/>
              </a:ext>
            </a:extLst>
          </p:cNvPr>
          <p:cNvSpPr>
            <a:spLocks noGrp="1"/>
          </p:cNvSpPr>
          <p:nvPr>
            <p:ph idx="1"/>
          </p:nvPr>
        </p:nvSpPr>
        <p:spPr>
          <a:xfrm>
            <a:off x="862366" y="2194101"/>
            <a:ext cx="3427001" cy="4342165"/>
          </a:xfrm>
        </p:spPr>
        <p:txBody>
          <a:bodyPr>
            <a:normAutofit/>
          </a:bodyPr>
          <a:lstStyle/>
          <a:p>
            <a:r>
              <a:rPr lang="en-US" sz="1400" dirty="0"/>
              <a:t>We have lived at 703b </a:t>
            </a:r>
            <a:r>
              <a:rPr lang="en-US" sz="1400" dirty="0" err="1"/>
              <a:t>Te</a:t>
            </a:r>
            <a:r>
              <a:rPr lang="en-US" sz="1400" dirty="0"/>
              <a:t> Kowhai Road, </a:t>
            </a:r>
            <a:r>
              <a:rPr lang="en-US" sz="1400" dirty="0" err="1"/>
              <a:t>Te</a:t>
            </a:r>
            <a:r>
              <a:rPr lang="en-US" sz="1400" dirty="0"/>
              <a:t> Kowhai 3288 for 6 years</a:t>
            </a:r>
          </a:p>
          <a:p>
            <a:r>
              <a:rPr lang="en-US" sz="1400" dirty="0"/>
              <a:t>We are pilots ourselves and have been members of </a:t>
            </a:r>
            <a:r>
              <a:rPr lang="en-US" sz="1400" dirty="0" err="1"/>
              <a:t>Te</a:t>
            </a:r>
            <a:r>
              <a:rPr lang="en-US" sz="1400" dirty="0"/>
              <a:t> Kowhai Airfield</a:t>
            </a:r>
          </a:p>
          <a:p>
            <a:r>
              <a:rPr lang="en-US" sz="1400" dirty="0"/>
              <a:t>Have been part of the community for 35 years and do not want to stop the airfield from operating</a:t>
            </a:r>
          </a:p>
          <a:p>
            <a:r>
              <a:rPr lang="en-US" sz="1400" dirty="0"/>
              <a:t>We are concerned about rules which have been introduced during the district plan change process which could place significant restrictions on how we can use our land in the future</a:t>
            </a:r>
          </a:p>
          <a:p>
            <a:pPr lvl="0"/>
            <a:r>
              <a:rPr lang="en-US" sz="1400" dirty="0">
                <a:solidFill>
                  <a:prstClr val="black"/>
                </a:solidFill>
              </a:rPr>
              <a:t>We are unsure as to why the air strip at </a:t>
            </a:r>
            <a:r>
              <a:rPr lang="en-US" sz="1400" dirty="0" err="1">
                <a:solidFill>
                  <a:prstClr val="black"/>
                </a:solidFill>
              </a:rPr>
              <a:t>Te</a:t>
            </a:r>
            <a:r>
              <a:rPr lang="en-US" sz="1400" dirty="0">
                <a:solidFill>
                  <a:prstClr val="black"/>
                </a:solidFill>
              </a:rPr>
              <a:t> Kowhai Airfield cannot be moved south so that the adverse effects from the Airfield can be avoided</a:t>
            </a:r>
          </a:p>
          <a:p>
            <a:endParaRPr lang="en-US" sz="1400" dirty="0"/>
          </a:p>
          <a:p>
            <a:endParaRPr lang="en-NZ" sz="1400" dirty="0"/>
          </a:p>
        </p:txBody>
      </p:sp>
      <p:pic>
        <p:nvPicPr>
          <p:cNvPr id="4" name="Picture 3">
            <a:extLst>
              <a:ext uri="{FF2B5EF4-FFF2-40B4-BE49-F238E27FC236}">
                <a16:creationId xmlns:a16="http://schemas.microsoft.com/office/drawing/2014/main" id="{E6305297-2566-4177-BD5F-20C020762B95}"/>
              </a:ext>
            </a:extLst>
          </p:cNvPr>
          <p:cNvPicPr>
            <a:picLocks noChangeAspect="1"/>
          </p:cNvPicPr>
          <p:nvPr/>
        </p:nvPicPr>
        <p:blipFill rotWithShape="1">
          <a:blip r:embed="rId2"/>
          <a:srcRect t="9091" r="13232" b="-2"/>
          <a:stretch/>
        </p:blipFill>
        <p:spPr>
          <a:xfrm>
            <a:off x="5445457" y="1006359"/>
            <a:ext cx="6155141" cy="4869022"/>
          </a:xfrm>
          <a:prstGeom prst="rect">
            <a:avLst/>
          </a:prstGeom>
        </p:spPr>
      </p:pic>
    </p:spTree>
    <p:extLst>
      <p:ext uri="{BB962C8B-B14F-4D97-AF65-F5344CB8AC3E}">
        <p14:creationId xmlns:p14="http://schemas.microsoft.com/office/powerpoint/2010/main" val="152081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49C2-EA59-4130-82DF-1ADB7BEB96BE}"/>
              </a:ext>
            </a:extLst>
          </p:cNvPr>
          <p:cNvSpPr>
            <a:spLocks noGrp="1"/>
          </p:cNvSpPr>
          <p:nvPr>
            <p:ph type="title"/>
          </p:nvPr>
        </p:nvSpPr>
        <p:spPr>
          <a:xfrm>
            <a:off x="648931" y="109149"/>
            <a:ext cx="3667039" cy="1676603"/>
          </a:xfrm>
        </p:spPr>
        <p:txBody>
          <a:bodyPr>
            <a:normAutofit/>
          </a:bodyPr>
          <a:lstStyle/>
          <a:p>
            <a:r>
              <a:rPr lang="en-US" sz="3600" b="1" dirty="0"/>
              <a:t>Section 42 A Report &amp; Obstacle Limitation Surface</a:t>
            </a:r>
            <a:endParaRPr lang="en-NZ" sz="3600" b="1" dirty="0"/>
          </a:p>
        </p:txBody>
      </p:sp>
      <p:sp>
        <p:nvSpPr>
          <p:cNvPr id="3" name="Content Placeholder 2">
            <a:extLst>
              <a:ext uri="{FF2B5EF4-FFF2-40B4-BE49-F238E27FC236}">
                <a16:creationId xmlns:a16="http://schemas.microsoft.com/office/drawing/2014/main" id="{D797E049-4A24-473E-A5C9-84F6CBB60320}"/>
              </a:ext>
            </a:extLst>
          </p:cNvPr>
          <p:cNvSpPr>
            <a:spLocks noGrp="1"/>
          </p:cNvSpPr>
          <p:nvPr>
            <p:ph idx="1"/>
          </p:nvPr>
        </p:nvSpPr>
        <p:spPr>
          <a:xfrm>
            <a:off x="548263" y="1679787"/>
            <a:ext cx="3667036" cy="5069063"/>
          </a:xfrm>
        </p:spPr>
        <p:txBody>
          <a:bodyPr>
            <a:normAutofit lnSpcReduction="10000"/>
          </a:bodyPr>
          <a:lstStyle/>
          <a:p>
            <a:r>
              <a:rPr lang="en-US" sz="1800" dirty="0"/>
              <a:t>We support many of the recommendations in the s 42A report, especially the recommendation to revert to the OLS in the Waikato Operative District Plan </a:t>
            </a:r>
          </a:p>
          <a:p>
            <a:r>
              <a:rPr lang="en-US" sz="1800" dirty="0"/>
              <a:t>We are content with the existing OLS as it allows flight to happen using Visual Flight Rules (VFR)</a:t>
            </a:r>
          </a:p>
          <a:p>
            <a:r>
              <a:rPr lang="en-US" sz="1800" dirty="0"/>
              <a:t>Pilots only need to travel 5 minutes into Hamilton Airport if they want to switch to use a flight plan which uses Instrument Flight Rules (</a:t>
            </a:r>
            <a:r>
              <a:rPr lang="en-US" sz="1800" dirty="0" err="1"/>
              <a:t>IFR</a:t>
            </a:r>
            <a:r>
              <a:rPr lang="en-US" sz="1800" dirty="0"/>
              <a:t>)</a:t>
            </a:r>
          </a:p>
          <a:p>
            <a:r>
              <a:rPr lang="en-US" sz="1800" dirty="0"/>
              <a:t>There are other small airfields which operate without </a:t>
            </a:r>
            <a:r>
              <a:rPr lang="en-US" sz="1800" dirty="0" err="1"/>
              <a:t>IFR</a:t>
            </a:r>
            <a:r>
              <a:rPr lang="en-US" sz="1800" dirty="0"/>
              <a:t> (they use VFR) and have houses nearby such as at </a:t>
            </a:r>
            <a:r>
              <a:rPr lang="en-US" sz="1800" dirty="0" err="1"/>
              <a:t>Pauanui</a:t>
            </a:r>
            <a:r>
              <a:rPr lang="en-US" sz="1800" dirty="0"/>
              <a:t> where houses are about 45m from the </a:t>
            </a:r>
            <a:r>
              <a:rPr lang="en-US" sz="1800" dirty="0" err="1"/>
              <a:t>centre</a:t>
            </a:r>
            <a:r>
              <a:rPr lang="en-US" sz="1800" dirty="0"/>
              <a:t> of the VFR runway. </a:t>
            </a:r>
          </a:p>
          <a:p>
            <a:endParaRPr lang="en-US" sz="1800" dirty="0"/>
          </a:p>
          <a:p>
            <a:endParaRPr lang="en-US" sz="1800" dirty="0"/>
          </a:p>
          <a:p>
            <a:endParaRPr lang="en-US" sz="1800" dirty="0"/>
          </a:p>
          <a:p>
            <a:endParaRPr lang="en-US" sz="1800" dirty="0"/>
          </a:p>
          <a:p>
            <a:endParaRPr lang="en-NZ" sz="1800" dirty="0"/>
          </a:p>
        </p:txBody>
      </p:sp>
      <p:sp>
        <p:nvSpPr>
          <p:cNvPr id="17" name="Rectangle 16">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F20AEE1-8B22-46D4-AF95-B78B72726840}"/>
              </a:ext>
            </a:extLst>
          </p:cNvPr>
          <p:cNvPicPr>
            <a:picLocks noChangeAspect="1"/>
          </p:cNvPicPr>
          <p:nvPr/>
        </p:nvPicPr>
        <p:blipFill rotWithShape="1">
          <a:blip r:embed="rId2"/>
          <a:srcRect l="4410" r="24701" b="-1"/>
          <a:stretch/>
        </p:blipFill>
        <p:spPr>
          <a:xfrm>
            <a:off x="5276088" y="640082"/>
            <a:ext cx="6276250" cy="5577838"/>
          </a:xfrm>
          <a:prstGeom prst="rect">
            <a:avLst/>
          </a:prstGeom>
          <a:effectLst/>
        </p:spPr>
      </p:pic>
    </p:spTree>
    <p:extLst>
      <p:ext uri="{BB962C8B-B14F-4D97-AF65-F5344CB8AC3E}">
        <p14:creationId xmlns:p14="http://schemas.microsoft.com/office/powerpoint/2010/main" val="3722290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2"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A49C2-EA59-4130-82DF-1ADB7BEB96BE}"/>
              </a:ext>
            </a:extLst>
          </p:cNvPr>
          <p:cNvSpPr>
            <a:spLocks noGrp="1"/>
          </p:cNvSpPr>
          <p:nvPr>
            <p:ph type="title"/>
          </p:nvPr>
        </p:nvSpPr>
        <p:spPr>
          <a:xfrm>
            <a:off x="841247" y="474146"/>
            <a:ext cx="10515593" cy="1197864"/>
          </a:xfrm>
        </p:spPr>
        <p:txBody>
          <a:bodyPr>
            <a:normAutofit/>
          </a:bodyPr>
          <a:lstStyle/>
          <a:p>
            <a:r>
              <a:rPr lang="en-US" sz="4100" b="1"/>
              <a:t>Section 42 A Report &amp; Obstacle Limitation Surface</a:t>
            </a:r>
            <a:endParaRPr lang="en-NZ" sz="4100" b="1"/>
          </a:p>
        </p:txBody>
      </p:sp>
      <p:sp>
        <p:nvSpPr>
          <p:cNvPr id="24"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E86D09A-8DDE-4F2A-870B-F3256C41474B}"/>
              </a:ext>
            </a:extLst>
          </p:cNvPr>
          <p:cNvPicPr>
            <a:picLocks noChangeAspect="1"/>
          </p:cNvPicPr>
          <p:nvPr/>
        </p:nvPicPr>
        <p:blipFill rotWithShape="1">
          <a:blip r:embed="rId2"/>
          <a:srcRect t="3087" r="-3" b="-3"/>
          <a:stretch/>
        </p:blipFill>
        <p:spPr>
          <a:xfrm>
            <a:off x="475488" y="1591494"/>
            <a:ext cx="7431913" cy="4987736"/>
          </a:xfrm>
          <a:prstGeom prst="rect">
            <a:avLst/>
          </a:prstGeom>
        </p:spPr>
      </p:pic>
      <p:sp>
        <p:nvSpPr>
          <p:cNvPr id="3" name="Content Placeholder 2">
            <a:extLst>
              <a:ext uri="{FF2B5EF4-FFF2-40B4-BE49-F238E27FC236}">
                <a16:creationId xmlns:a16="http://schemas.microsoft.com/office/drawing/2014/main" id="{D797E049-4A24-473E-A5C9-84F6CBB60320}"/>
              </a:ext>
            </a:extLst>
          </p:cNvPr>
          <p:cNvSpPr>
            <a:spLocks noGrp="1"/>
          </p:cNvSpPr>
          <p:nvPr>
            <p:ph idx="1"/>
          </p:nvPr>
        </p:nvSpPr>
        <p:spPr>
          <a:xfrm>
            <a:off x="7533314" y="1999578"/>
            <a:ext cx="3823525" cy="4171568"/>
          </a:xfrm>
        </p:spPr>
        <p:txBody>
          <a:bodyPr anchor="ctr">
            <a:normAutofit/>
          </a:bodyPr>
          <a:lstStyle/>
          <a:p>
            <a:endParaRPr lang="en-US" sz="2000"/>
          </a:p>
          <a:p>
            <a:endParaRPr lang="en-US" sz="2000"/>
          </a:p>
          <a:p>
            <a:endParaRPr lang="en-US" sz="2000"/>
          </a:p>
          <a:p>
            <a:endParaRPr lang="en-US" sz="2000"/>
          </a:p>
          <a:p>
            <a:endParaRPr lang="en-NZ" sz="2000"/>
          </a:p>
        </p:txBody>
      </p:sp>
      <p:sp>
        <p:nvSpPr>
          <p:cNvPr id="5" name="TextBox 4">
            <a:extLst>
              <a:ext uri="{FF2B5EF4-FFF2-40B4-BE49-F238E27FC236}">
                <a16:creationId xmlns:a16="http://schemas.microsoft.com/office/drawing/2014/main" id="{8C138DB4-47A5-4112-8F0C-68DB503896D4}"/>
              </a:ext>
            </a:extLst>
          </p:cNvPr>
          <p:cNvSpPr txBox="1"/>
          <p:nvPr/>
        </p:nvSpPr>
        <p:spPr>
          <a:xfrm>
            <a:off x="8148121" y="1939462"/>
            <a:ext cx="259391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Photo of </a:t>
            </a:r>
            <a:r>
              <a:rPr lang="en-US" dirty="0" err="1"/>
              <a:t>Pauanui</a:t>
            </a:r>
            <a:r>
              <a:rPr lang="en-US" dirty="0"/>
              <a:t> Airfield showing housing either side of runway</a:t>
            </a:r>
            <a:endParaRPr lang="en-NZ" dirty="0"/>
          </a:p>
        </p:txBody>
      </p:sp>
    </p:spTree>
    <p:extLst>
      <p:ext uri="{BB962C8B-B14F-4D97-AF65-F5344CB8AC3E}">
        <p14:creationId xmlns:p14="http://schemas.microsoft.com/office/powerpoint/2010/main" val="15265106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A13E19-F457-4A59-9BD4-E66ABCDD8F54}"/>
              </a:ext>
            </a:extLst>
          </p:cNvPr>
          <p:cNvSpPr>
            <a:spLocks noGrp="1"/>
          </p:cNvSpPr>
          <p:nvPr>
            <p:ph type="title"/>
          </p:nvPr>
        </p:nvSpPr>
        <p:spPr>
          <a:xfrm>
            <a:off x="285285" y="317754"/>
            <a:ext cx="3438144" cy="1124712"/>
          </a:xfrm>
        </p:spPr>
        <p:txBody>
          <a:bodyPr anchor="b">
            <a:normAutofit/>
          </a:bodyPr>
          <a:lstStyle/>
          <a:p>
            <a:r>
              <a:rPr lang="en-US" sz="2800"/>
              <a:t>Proposed OLS</a:t>
            </a:r>
            <a:endParaRPr lang="en-NZ" sz="2800"/>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7BAB1C53-3798-453F-9322-CFF28ECC7F12}"/>
              </a:ext>
            </a:extLst>
          </p:cNvPr>
          <p:cNvSpPr>
            <a:spLocks noGrp="1"/>
          </p:cNvSpPr>
          <p:nvPr>
            <p:ph idx="1"/>
          </p:nvPr>
        </p:nvSpPr>
        <p:spPr>
          <a:xfrm>
            <a:off x="224937" y="2486495"/>
            <a:ext cx="3438906" cy="3207258"/>
          </a:xfrm>
        </p:spPr>
        <p:txBody>
          <a:bodyPr anchor="t">
            <a:normAutofit/>
          </a:bodyPr>
          <a:lstStyle/>
          <a:p>
            <a:r>
              <a:rPr lang="en-US" sz="1700" dirty="0"/>
              <a:t>There are existing hangars on the </a:t>
            </a:r>
            <a:r>
              <a:rPr lang="en-US" sz="1700" dirty="0" err="1"/>
              <a:t>NZTE</a:t>
            </a:r>
            <a:r>
              <a:rPr lang="en-US" sz="1700" dirty="0"/>
              <a:t> land which appear to be within the proposed </a:t>
            </a:r>
            <a:r>
              <a:rPr lang="en-US" sz="1700" dirty="0" err="1"/>
              <a:t>OLS</a:t>
            </a:r>
            <a:r>
              <a:rPr lang="en-US" sz="1700" dirty="0"/>
              <a:t>. Do these hangars need to be moved to get </a:t>
            </a:r>
            <a:r>
              <a:rPr lang="en-US" sz="1700" dirty="0" err="1"/>
              <a:t>IFR</a:t>
            </a:r>
            <a:r>
              <a:rPr lang="en-US" sz="1700" dirty="0"/>
              <a:t> certification?</a:t>
            </a:r>
          </a:p>
          <a:p>
            <a:r>
              <a:rPr lang="en-US" sz="1700" dirty="0"/>
              <a:t>If these hangars cannot be moved (we understand there are 30-year leases over them), is </a:t>
            </a:r>
            <a:r>
              <a:rPr lang="en-US" sz="1700" dirty="0" err="1"/>
              <a:t>NZTE</a:t>
            </a:r>
            <a:r>
              <a:rPr lang="en-US" sz="1700" dirty="0"/>
              <a:t> certain that </a:t>
            </a:r>
            <a:r>
              <a:rPr lang="en-US" sz="1700" dirty="0" err="1"/>
              <a:t>IFR</a:t>
            </a:r>
            <a:r>
              <a:rPr lang="en-US" sz="1700" dirty="0"/>
              <a:t> certification can be obtained for them?</a:t>
            </a:r>
          </a:p>
          <a:p>
            <a:r>
              <a:rPr lang="en-US" sz="1700" dirty="0"/>
              <a:t>If not, why do they want the proposed </a:t>
            </a:r>
            <a:r>
              <a:rPr lang="en-US" sz="1700" dirty="0" err="1"/>
              <a:t>OLS</a:t>
            </a:r>
            <a:r>
              <a:rPr lang="en-US" sz="1700" dirty="0"/>
              <a:t>?</a:t>
            </a:r>
          </a:p>
          <a:p>
            <a:endParaRPr lang="en-US" sz="1700" dirty="0"/>
          </a:p>
        </p:txBody>
      </p:sp>
      <p:pic>
        <p:nvPicPr>
          <p:cNvPr id="3" name="Picture 2">
            <a:extLst>
              <a:ext uri="{FF2B5EF4-FFF2-40B4-BE49-F238E27FC236}">
                <a16:creationId xmlns:a16="http://schemas.microsoft.com/office/drawing/2014/main" id="{2A264CA8-D4E2-41D1-826D-B0F0087E2DA3}"/>
              </a:ext>
            </a:extLst>
          </p:cNvPr>
          <p:cNvPicPr>
            <a:picLocks noChangeAspect="1"/>
          </p:cNvPicPr>
          <p:nvPr/>
        </p:nvPicPr>
        <p:blipFill>
          <a:blip r:embed="rId2"/>
          <a:stretch>
            <a:fillRect/>
          </a:stretch>
        </p:blipFill>
        <p:spPr>
          <a:xfrm>
            <a:off x="3760769" y="1414712"/>
            <a:ext cx="8206294" cy="4071688"/>
          </a:xfrm>
          <a:prstGeom prst="rect">
            <a:avLst/>
          </a:prstGeom>
        </p:spPr>
      </p:pic>
    </p:spTree>
    <p:extLst>
      <p:ext uri="{BB962C8B-B14F-4D97-AF65-F5344CB8AC3E}">
        <p14:creationId xmlns:p14="http://schemas.microsoft.com/office/powerpoint/2010/main" val="42904518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A13E19-F457-4A59-9BD4-E66ABCDD8F54}"/>
              </a:ext>
            </a:extLst>
          </p:cNvPr>
          <p:cNvSpPr>
            <a:spLocks noGrp="1"/>
          </p:cNvSpPr>
          <p:nvPr>
            <p:ph type="title"/>
          </p:nvPr>
        </p:nvSpPr>
        <p:spPr>
          <a:xfrm>
            <a:off x="285285" y="317754"/>
            <a:ext cx="3438144" cy="1124712"/>
          </a:xfrm>
        </p:spPr>
        <p:txBody>
          <a:bodyPr anchor="b">
            <a:normAutofit/>
          </a:bodyPr>
          <a:lstStyle/>
          <a:p>
            <a:r>
              <a:rPr lang="en-US" sz="2800" dirty="0"/>
              <a:t>Proposed </a:t>
            </a:r>
            <a:r>
              <a:rPr lang="en-US" sz="2800" dirty="0" err="1"/>
              <a:t>OLS</a:t>
            </a:r>
            <a:endParaRPr lang="en-NZ" sz="2800" dirty="0"/>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7BAB1C53-3798-453F-9322-CFF28ECC7F12}"/>
              </a:ext>
            </a:extLst>
          </p:cNvPr>
          <p:cNvSpPr>
            <a:spLocks noGrp="1"/>
          </p:cNvSpPr>
          <p:nvPr>
            <p:ph idx="1"/>
          </p:nvPr>
        </p:nvSpPr>
        <p:spPr>
          <a:xfrm>
            <a:off x="224937" y="2486495"/>
            <a:ext cx="3438906" cy="4035462"/>
          </a:xfrm>
        </p:spPr>
        <p:txBody>
          <a:bodyPr anchor="t">
            <a:normAutofit fontScale="92500" lnSpcReduction="10000"/>
          </a:bodyPr>
          <a:lstStyle/>
          <a:p>
            <a:pPr lvl="0"/>
            <a:r>
              <a:rPr lang="en-US" sz="2000" dirty="0">
                <a:solidFill>
                  <a:prstClr val="white"/>
                </a:solidFill>
              </a:rPr>
              <a:t>We think it is important that the Panel </a:t>
            </a:r>
            <a:r>
              <a:rPr lang="en-US" sz="2000" dirty="0" err="1">
                <a:solidFill>
                  <a:prstClr val="white"/>
                </a:solidFill>
              </a:rPr>
              <a:t>realises</a:t>
            </a:r>
            <a:r>
              <a:rPr lang="en-US" sz="2000" dirty="0">
                <a:solidFill>
                  <a:prstClr val="white"/>
                </a:solidFill>
              </a:rPr>
              <a:t> that most airfields in New Zealand operate under VFR and the ones that operate under </a:t>
            </a:r>
            <a:r>
              <a:rPr lang="en-US" sz="2000" dirty="0" err="1">
                <a:solidFill>
                  <a:prstClr val="white"/>
                </a:solidFill>
              </a:rPr>
              <a:t>IFR</a:t>
            </a:r>
            <a:r>
              <a:rPr lang="en-US" sz="2000" dirty="0">
                <a:solidFill>
                  <a:prstClr val="white"/>
                </a:solidFill>
              </a:rPr>
              <a:t> are commercial airports and heliports. We have an up-to-date list of Aerodromes and Heliports in New Zealand which shows that most operate under VFR.</a:t>
            </a:r>
          </a:p>
          <a:p>
            <a:pPr lvl="0"/>
            <a:endParaRPr lang="en-US" sz="2000" dirty="0">
              <a:solidFill>
                <a:prstClr val="white"/>
              </a:solidFill>
            </a:endParaRPr>
          </a:p>
          <a:p>
            <a:pPr lvl="0"/>
            <a:r>
              <a:rPr lang="en-US" sz="2000" dirty="0">
                <a:solidFill>
                  <a:prstClr val="white"/>
                </a:solidFill>
              </a:rPr>
              <a:t>We are happy to provide this to the Panel if they wish to inspect this.</a:t>
            </a:r>
          </a:p>
          <a:p>
            <a:endParaRPr lang="en-US" sz="1700" dirty="0"/>
          </a:p>
        </p:txBody>
      </p:sp>
      <p:pic>
        <p:nvPicPr>
          <p:cNvPr id="3" name="Picture 2">
            <a:extLst>
              <a:ext uri="{FF2B5EF4-FFF2-40B4-BE49-F238E27FC236}">
                <a16:creationId xmlns:a16="http://schemas.microsoft.com/office/drawing/2014/main" id="{FA2DA0F1-38A5-4143-A878-763A4665555D}"/>
              </a:ext>
            </a:extLst>
          </p:cNvPr>
          <p:cNvPicPr>
            <a:picLocks noChangeAspect="1"/>
          </p:cNvPicPr>
          <p:nvPr/>
        </p:nvPicPr>
        <p:blipFill>
          <a:blip r:embed="rId2"/>
          <a:stretch>
            <a:fillRect/>
          </a:stretch>
        </p:blipFill>
        <p:spPr>
          <a:xfrm>
            <a:off x="3888778" y="1900180"/>
            <a:ext cx="8133282" cy="4035462"/>
          </a:xfrm>
          <a:prstGeom prst="rect">
            <a:avLst/>
          </a:prstGeom>
        </p:spPr>
      </p:pic>
    </p:spTree>
    <p:extLst>
      <p:ext uri="{BB962C8B-B14F-4D97-AF65-F5344CB8AC3E}">
        <p14:creationId xmlns:p14="http://schemas.microsoft.com/office/powerpoint/2010/main" val="243644097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0E5C2C-7948-455D-A23C-FC31E34A6E1A}"/>
              </a:ext>
            </a:extLst>
          </p:cNvPr>
          <p:cNvPicPr>
            <a:picLocks noChangeAspect="1"/>
          </p:cNvPicPr>
          <p:nvPr/>
        </p:nvPicPr>
        <p:blipFill rotWithShape="1">
          <a:blip r:embed="rId2"/>
          <a:srcRect l="6987" r="2" b="2"/>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7F9CF4C-D783-48C4-8877-94146D4EBFEA}"/>
              </a:ext>
            </a:extLst>
          </p:cNvPr>
          <p:cNvSpPr>
            <a:spLocks noGrp="1"/>
          </p:cNvSpPr>
          <p:nvPr>
            <p:ph type="title"/>
          </p:nvPr>
        </p:nvSpPr>
        <p:spPr>
          <a:xfrm>
            <a:off x="762727" y="0"/>
            <a:ext cx="5266155" cy="1325563"/>
          </a:xfrm>
        </p:spPr>
        <p:txBody>
          <a:bodyPr>
            <a:normAutofit/>
          </a:bodyPr>
          <a:lstStyle/>
          <a:p>
            <a:r>
              <a:rPr lang="en-US" dirty="0"/>
              <a:t>Proposed </a:t>
            </a:r>
            <a:r>
              <a:rPr lang="en-US" dirty="0" err="1"/>
              <a:t>OLS</a:t>
            </a:r>
            <a:endParaRPr lang="en-NZ" dirty="0"/>
          </a:p>
        </p:txBody>
      </p:sp>
      <p:sp>
        <p:nvSpPr>
          <p:cNvPr id="3" name="Content Placeholder 2">
            <a:extLst>
              <a:ext uri="{FF2B5EF4-FFF2-40B4-BE49-F238E27FC236}">
                <a16:creationId xmlns:a16="http://schemas.microsoft.com/office/drawing/2014/main" id="{6CAF909F-FF74-4C8B-B364-3D7C3805E651}"/>
              </a:ext>
            </a:extLst>
          </p:cNvPr>
          <p:cNvSpPr>
            <a:spLocks noGrp="1"/>
          </p:cNvSpPr>
          <p:nvPr>
            <p:ph idx="1"/>
          </p:nvPr>
        </p:nvSpPr>
        <p:spPr>
          <a:xfrm>
            <a:off x="376046" y="1292759"/>
            <a:ext cx="3941499" cy="5200116"/>
          </a:xfrm>
        </p:spPr>
        <p:txBody>
          <a:bodyPr>
            <a:normAutofit/>
          </a:bodyPr>
          <a:lstStyle/>
          <a:p>
            <a:endParaRPr lang="en-US" sz="2000" dirty="0"/>
          </a:p>
          <a:p>
            <a:r>
              <a:rPr lang="en-US" sz="2000" dirty="0"/>
              <a:t>We are worried about the uncertainty around the trees on our property. Because of the closeness to the boundary, many of our trees (which are up to 35m high) and an existing fence will protrude through the proposed </a:t>
            </a:r>
            <a:r>
              <a:rPr lang="en-US" sz="2000" dirty="0" err="1"/>
              <a:t>OLS</a:t>
            </a:r>
            <a:r>
              <a:rPr lang="en-US" sz="2000" dirty="0"/>
              <a:t>. When would these trees have to be pruned and who would bear the cost for this?</a:t>
            </a:r>
          </a:p>
          <a:p>
            <a:endParaRPr lang="en-NZ" sz="2000" dirty="0"/>
          </a:p>
        </p:txBody>
      </p:sp>
    </p:spTree>
    <p:extLst>
      <p:ext uri="{BB962C8B-B14F-4D97-AF65-F5344CB8AC3E}">
        <p14:creationId xmlns:p14="http://schemas.microsoft.com/office/powerpoint/2010/main" val="7285699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5D9442-7B69-42BB-8703-C74E108BD0E4}"/>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Airfield Operations</a:t>
            </a:r>
            <a:endParaRPr lang="en-NZ" sz="4000" dirty="0">
              <a:solidFill>
                <a:srgbClr val="FFFFFF"/>
              </a:solidFill>
            </a:endParaRPr>
          </a:p>
        </p:txBody>
      </p:sp>
      <p:sp>
        <p:nvSpPr>
          <p:cNvPr id="15" name="Content Placeholder 2">
            <a:extLst>
              <a:ext uri="{FF2B5EF4-FFF2-40B4-BE49-F238E27FC236}">
                <a16:creationId xmlns:a16="http://schemas.microsoft.com/office/drawing/2014/main" id="{95778117-EB6C-41A5-9E33-48DA35B97D2D}"/>
              </a:ext>
            </a:extLst>
          </p:cNvPr>
          <p:cNvSpPr>
            <a:spLocks noGrp="1"/>
          </p:cNvSpPr>
          <p:nvPr>
            <p:ph idx="1"/>
          </p:nvPr>
        </p:nvSpPr>
        <p:spPr>
          <a:xfrm>
            <a:off x="4810259" y="649480"/>
            <a:ext cx="6555347" cy="5546047"/>
          </a:xfrm>
        </p:spPr>
        <p:txBody>
          <a:bodyPr anchor="ctr">
            <a:normAutofit/>
          </a:bodyPr>
          <a:lstStyle/>
          <a:p>
            <a:pPr lvl="0"/>
            <a:r>
              <a:rPr lang="en-US" sz="2000" dirty="0">
                <a:solidFill>
                  <a:prstClr val="black"/>
                </a:solidFill>
              </a:rPr>
              <a:t>We support the recommendation in the section 42A report to limit annual aircraft movements to 15,000 </a:t>
            </a:r>
          </a:p>
          <a:p>
            <a:pPr lvl="0"/>
            <a:endParaRPr lang="en-US" sz="2000" dirty="0">
              <a:solidFill>
                <a:prstClr val="black"/>
              </a:solidFill>
            </a:endParaRPr>
          </a:p>
          <a:p>
            <a:pPr marL="0" lvl="0" indent="0">
              <a:buNone/>
            </a:pPr>
            <a:endParaRPr lang="en-US" sz="2000" dirty="0">
              <a:solidFill>
                <a:prstClr val="black"/>
              </a:solidFill>
            </a:endParaRPr>
          </a:p>
          <a:p>
            <a:pPr lvl="0"/>
            <a:r>
              <a:rPr lang="en-US" sz="2000" dirty="0">
                <a:solidFill>
                  <a:prstClr val="black"/>
                </a:solidFill>
              </a:rPr>
              <a:t>We support the recommendation in the s 42A report to restrict flying between 0700 hours to 2200 hours</a:t>
            </a:r>
          </a:p>
          <a:p>
            <a:pPr lvl="0"/>
            <a:endParaRPr lang="en-US" sz="2000" dirty="0">
              <a:solidFill>
                <a:prstClr val="black"/>
              </a:solidFill>
            </a:endParaRPr>
          </a:p>
          <a:p>
            <a:pPr marL="0" lvl="0" indent="0">
              <a:buNone/>
            </a:pPr>
            <a:endParaRPr lang="en-US" sz="2000" dirty="0">
              <a:solidFill>
                <a:prstClr val="black"/>
              </a:solidFill>
            </a:endParaRPr>
          </a:p>
          <a:p>
            <a:pPr lvl="0"/>
            <a:r>
              <a:rPr lang="en-US" sz="2000" dirty="0">
                <a:solidFill>
                  <a:prstClr val="black"/>
                </a:solidFill>
              </a:rPr>
              <a:t>In our opinion, there is still a need to engage with </a:t>
            </a:r>
            <a:r>
              <a:rPr lang="en-US" sz="2000" dirty="0" err="1">
                <a:solidFill>
                  <a:prstClr val="black"/>
                </a:solidFill>
              </a:rPr>
              <a:t>NZTE</a:t>
            </a:r>
            <a:r>
              <a:rPr lang="en-US" sz="2000" dirty="0">
                <a:solidFill>
                  <a:prstClr val="black"/>
                </a:solidFill>
              </a:rPr>
              <a:t> around how the ongoing adverse effects of the Airfield will be managed in future </a:t>
            </a:r>
            <a:endParaRPr lang="en-NZ" sz="2000" dirty="0">
              <a:solidFill>
                <a:prstClr val="black"/>
              </a:solidFill>
            </a:endParaRPr>
          </a:p>
          <a:p>
            <a:pPr marL="0" indent="0">
              <a:buNone/>
            </a:pPr>
            <a:endParaRPr lang="en-US" sz="2000" dirty="0"/>
          </a:p>
        </p:txBody>
      </p:sp>
    </p:spTree>
    <p:extLst>
      <p:ext uri="{BB962C8B-B14F-4D97-AF65-F5344CB8AC3E}">
        <p14:creationId xmlns:p14="http://schemas.microsoft.com/office/powerpoint/2010/main" val="385456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13B4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A33237-7DB2-4593-B4DF-AA9E82C46790}"/>
              </a:ext>
            </a:extLst>
          </p:cNvPr>
          <p:cNvSpPr>
            <a:spLocks noGrp="1"/>
          </p:cNvSpPr>
          <p:nvPr>
            <p:ph type="title"/>
          </p:nvPr>
        </p:nvSpPr>
        <p:spPr>
          <a:xfrm>
            <a:off x="524256" y="491260"/>
            <a:ext cx="6594189" cy="1625210"/>
          </a:xfrm>
        </p:spPr>
        <p:txBody>
          <a:bodyPr>
            <a:normAutofit/>
          </a:bodyPr>
          <a:lstStyle/>
          <a:p>
            <a:r>
              <a:rPr lang="en-US">
                <a:solidFill>
                  <a:srgbClr val="FFFFFF"/>
                </a:solidFill>
              </a:rPr>
              <a:t>Airport Air Noise Boundary</a:t>
            </a:r>
            <a:endParaRPr lang="en-NZ">
              <a:solidFill>
                <a:srgbClr val="FFFFFF"/>
              </a:solidFill>
            </a:endParaRPr>
          </a:p>
        </p:txBody>
      </p:sp>
      <p:pic>
        <p:nvPicPr>
          <p:cNvPr id="4" name="Content Placeholder 3">
            <a:extLst>
              <a:ext uri="{FF2B5EF4-FFF2-40B4-BE49-F238E27FC236}">
                <a16:creationId xmlns:a16="http://schemas.microsoft.com/office/drawing/2014/main" id="{6A3A311C-9825-444B-9AED-6D63F47DFE25}"/>
              </a:ext>
            </a:extLst>
          </p:cNvPr>
          <p:cNvPicPr>
            <a:picLocks noChangeAspect="1"/>
          </p:cNvPicPr>
          <p:nvPr/>
        </p:nvPicPr>
        <p:blipFill rotWithShape="1">
          <a:blip r:embed="rId2"/>
          <a:srcRect t="4103" r="1" b="8969"/>
          <a:stretch/>
        </p:blipFill>
        <p:spPr>
          <a:xfrm>
            <a:off x="327547" y="2454903"/>
            <a:ext cx="7058306" cy="4080254"/>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F2F8ECD-9F42-4DB0-85E1-D938069C10B7}"/>
              </a:ext>
            </a:extLst>
          </p:cNvPr>
          <p:cNvSpPr>
            <a:spLocks noGrp="1"/>
          </p:cNvSpPr>
          <p:nvPr>
            <p:ph idx="1"/>
          </p:nvPr>
        </p:nvSpPr>
        <p:spPr>
          <a:xfrm>
            <a:off x="8029319" y="917725"/>
            <a:ext cx="3424739" cy="5617432"/>
          </a:xfrm>
        </p:spPr>
        <p:txBody>
          <a:bodyPr anchor="ctr">
            <a:normAutofit/>
          </a:bodyPr>
          <a:lstStyle/>
          <a:p>
            <a:r>
              <a:rPr lang="en-US" sz="2000" dirty="0">
                <a:solidFill>
                  <a:srgbClr val="FFFFFF"/>
                </a:solidFill>
              </a:rPr>
              <a:t>We are concerned about the (inner) Air Noise Boundary recommended in the Marshall Day Report and the Tonkin &amp; Taylor Report </a:t>
            </a:r>
          </a:p>
          <a:p>
            <a:r>
              <a:rPr lang="en-US" sz="2000" dirty="0">
                <a:solidFill>
                  <a:srgbClr val="FFFFFF"/>
                </a:solidFill>
              </a:rPr>
              <a:t>The current Airport Noise Outer Control Boundary (as present in the </a:t>
            </a:r>
            <a:r>
              <a:rPr lang="en-US" sz="2000" dirty="0" err="1">
                <a:solidFill>
                  <a:srgbClr val="FFFFFF"/>
                </a:solidFill>
              </a:rPr>
              <a:t>ODP</a:t>
            </a:r>
            <a:r>
              <a:rPr lang="en-US" sz="2000" dirty="0">
                <a:solidFill>
                  <a:srgbClr val="FFFFFF"/>
                </a:solidFill>
              </a:rPr>
              <a:t> and notified in the PDP) only affects our property to a very minor extent</a:t>
            </a:r>
          </a:p>
          <a:p>
            <a:r>
              <a:rPr lang="en-US" sz="2000" dirty="0">
                <a:solidFill>
                  <a:srgbClr val="FFFFFF"/>
                </a:solidFill>
              </a:rPr>
              <a:t>We accept that acoustic insulation will be needed in houses within the Airport Noise Outer Control Boundary as notified in the PDP</a:t>
            </a:r>
          </a:p>
        </p:txBody>
      </p:sp>
    </p:spTree>
    <p:extLst>
      <p:ext uri="{BB962C8B-B14F-4D97-AF65-F5344CB8AC3E}">
        <p14:creationId xmlns:p14="http://schemas.microsoft.com/office/powerpoint/2010/main" val="2855939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871</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Marshall &amp; Kristine Stead Submitter No. 834 &amp; 943</vt:lpstr>
      <vt:lpstr>Stead Property</vt:lpstr>
      <vt:lpstr>Section 42 A Report &amp; Obstacle Limitation Surface</vt:lpstr>
      <vt:lpstr>Section 42 A Report &amp; Obstacle Limitation Surface</vt:lpstr>
      <vt:lpstr>Proposed OLS</vt:lpstr>
      <vt:lpstr>Proposed OLS</vt:lpstr>
      <vt:lpstr>Proposed OLS</vt:lpstr>
      <vt:lpstr>Airfield Operations</vt:lpstr>
      <vt:lpstr>Airport Air Noise Boundary</vt:lpstr>
      <vt:lpstr>Airport Air Noise Boundary</vt:lpstr>
      <vt:lpstr>Rule 24.1.3</vt:lpstr>
      <vt:lpstr>Circuit Training &amp; Flight Training School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Marshall &amp; Kristine Stead Submitter No. 834 &amp; 943</dc:title>
  <dc:creator>Jay Rajendram</dc:creator>
  <cp:lastModifiedBy>Jay Rajendram</cp:lastModifiedBy>
  <cp:revision>4</cp:revision>
  <dcterms:created xsi:type="dcterms:W3CDTF">2021-03-04T02:58:45Z</dcterms:created>
  <dcterms:modified xsi:type="dcterms:W3CDTF">2021-03-04T04:02:05Z</dcterms:modified>
</cp:coreProperties>
</file>