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62" r:id="rId3"/>
    <p:sldId id="266" r:id="rId4"/>
    <p:sldId id="264" r:id="rId5"/>
    <p:sldId id="273" r:id="rId6"/>
    <p:sldId id="267" r:id="rId7"/>
    <p:sldId id="268" r:id="rId8"/>
    <p:sldId id="269" r:id="rId9"/>
    <p:sldId id="271" r:id="rId10"/>
    <p:sldId id="274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98AD-99C1-41A6-BCDB-AC997BAB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C89BE-CC0E-4AA8-ACB9-83FFF4CE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5DE28-262A-4589-A721-769B9967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859C5-6BBB-48DA-9EBC-0845F524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B6037-FDCD-48D0-8AC7-52C08887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610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277F-2C03-4890-B95F-7CD83A1C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C8EA6-F02A-453D-9B7C-A60AA0A71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0D113-2AC7-47CE-8285-E211DBEF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A217-E740-4CFC-88DD-7D9EBA3C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E6AE-B6E2-4BE2-9C06-247EADFA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66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3EDE0-D4D5-463F-9125-FD785CCC8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CD094-5447-45F0-896D-F1336347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01EFC-E691-4DD5-BE4B-156DD8B5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23255-9417-4E93-86AF-EEE79FA2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F5489-1E4F-4B93-8987-A793F80F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44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A81A-A42E-47D2-9EF3-B6E6218D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AC4A2-1C8E-4C9D-B046-5366B534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06450-F86E-458E-B554-DBFA2C92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F2C28-2959-4E21-9564-F0289D5F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ECB3C-6768-4A7D-A0D1-B85718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72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33F7-CFC6-47D8-A87A-EFA7C936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5EEC3-E5E3-498D-ACD3-BFD78C37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D23E-A249-4F77-8BDA-9F484A43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ADCA-51E1-46C0-B569-502AEC99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382A3-2758-4693-8E69-AE700043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969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C1DC-0755-4305-8448-BDB25CF7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5A9F-1986-40BF-84B4-4A4D62D9F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18769-90C1-42E9-9CB9-35B9CB3C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D602E-DB11-4798-A7D6-848E35CF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B34A8-4656-47AF-86A1-373F807F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B0A45-A0F7-4616-9C8F-42FDE379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816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99C5-19D1-4BA1-A42D-ABF2372A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21E7B-9862-455C-B8AE-CBF07847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EBE-2098-48AC-94AA-83588F3A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BCAC1-1B08-411C-A4C5-57C3D817B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10064-3C65-4BC1-B30D-799305D7C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2835-99BD-49F3-A90E-B411F53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8B33D-63E1-4D73-B2B0-B3FAE5EF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7F689-951A-4FC3-94BF-8928A48F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811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4D60-5139-4138-B25B-D1825C71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44933-4B72-42FF-801C-86C0E896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C9488-23E4-4766-A372-3D101A5C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F3C93-849B-45BD-A6E1-ED144D38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117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281A7-73C4-4B69-8399-3C1A1CF6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66D0C-651D-443F-963E-C642D20C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D26BA-134D-4642-85E6-A6C160F7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13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F604-4A1E-4951-9A9E-B32FB36B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A411-E38E-4C57-B200-673574D3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34E64-E87A-4656-9F78-FFE52BCF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07532-FD33-40AA-89AD-659FAE2B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94FBC-859F-4446-8A15-7FE89A38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EAAB9-966B-48F8-A3CC-9A33E159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62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241D-4623-430E-B084-B77D43DE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3CBF2-75C0-45F4-A259-845E2B772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40C9-B2B0-4287-AAC4-185B4C7F6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05172-C3C1-4E29-9E22-9B63BE24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7D6B1-E4FF-4CBE-AF21-312863DC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02AB-4629-496E-A35C-353A0536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4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7DF49-857B-423E-AA18-A5B85DC0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BE6B-4BC7-4098-A047-DE1882D2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26AB5-839C-4062-BBD3-801BDEB20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43F0-B616-4AA2-8448-8BC19F3E377B}" type="datetimeFigureOut">
              <a:rPr lang="en-NZ" smtClean="0"/>
              <a:t>04/03/2021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F7AB-BE14-435C-B7D4-71E759431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77B3-A635-4DDA-A6F6-75428EEAC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77FB-D789-4A34-96B4-A92356A261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82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724E-3DD3-4B86-BE04-8FF83AF61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Jason Strangwick on behalf of Lloyd Davis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Submitter No. 943</a:t>
            </a:r>
            <a:endParaRPr lang="en-NZ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90119-D8A5-46D8-9925-F4119028C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Hearing 17 – </a:t>
            </a:r>
            <a:r>
              <a:rPr lang="en-US" sz="2000" dirty="0" err="1">
                <a:solidFill>
                  <a:srgbClr val="FFFFFF"/>
                </a:solidFill>
              </a:rPr>
              <a:t>Te</a:t>
            </a:r>
            <a:r>
              <a:rPr lang="en-US" sz="2000" dirty="0">
                <a:solidFill>
                  <a:srgbClr val="FFFFFF"/>
                </a:solidFill>
              </a:rPr>
              <a:t> Kowhai Airpark Hearing Zone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“Highlights Package”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4 March 2021</a:t>
            </a:r>
            <a:endParaRPr lang="en-NZ" sz="20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13E19-F457-4A59-9BD4-E66ABCDD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Mitigation or Avoidance of Adverse Effects</a:t>
            </a:r>
            <a:endParaRPr lang="en-NZ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AB1C53-3798-453F-9322-CFF28ECC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95119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700" dirty="0"/>
              <a:t>Lloyd does not understand why </a:t>
            </a:r>
            <a:r>
              <a:rPr lang="en-US" sz="1700" dirty="0" err="1"/>
              <a:t>NZTE</a:t>
            </a:r>
            <a:r>
              <a:rPr lang="en-US" sz="1700" dirty="0"/>
              <a:t> could not move the runway southwards to reduce impacts on his property.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It is understood that the majority of the existing air park hangars and buildings are non-compliant based on them being too close to the runway.</a:t>
            </a:r>
          </a:p>
          <a:p>
            <a:endParaRPr lang="en-US" sz="1700" dirty="0"/>
          </a:p>
          <a:p>
            <a:r>
              <a:rPr lang="en-US" sz="1700" dirty="0"/>
              <a:t>It would seem a pragmatic solution to move the buildings sufficiently to re-position the airstrip – which would avoid the restrictions in relation to future development on Lloyd’s land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CBF46-4D3E-491E-9136-DB5FA8BF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38" y="1933935"/>
            <a:ext cx="8205927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03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13E19-F457-4A59-9BD4-E66ABCDD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Mitigation or Avoidance of Adverse Effects</a:t>
            </a:r>
            <a:endParaRPr lang="en-NZ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AB1C53-3798-453F-9322-CFF28ECC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951194"/>
          </a:xfrm>
        </p:spPr>
        <p:txBody>
          <a:bodyPr anchor="t">
            <a:normAutofit/>
          </a:bodyPr>
          <a:lstStyle/>
          <a:p>
            <a:r>
              <a:rPr lang="en-US" sz="1700" dirty="0"/>
              <a:t>Approximately 140 sections are to be subdivided within the </a:t>
            </a:r>
            <a:r>
              <a:rPr lang="en-US" sz="1700" dirty="0" err="1"/>
              <a:t>Te</a:t>
            </a:r>
            <a:r>
              <a:rPr lang="en-US" sz="1700" dirty="0"/>
              <a:t> Kowhai Airpark Zone which will generate sales in the vicinity of $80million</a:t>
            </a:r>
          </a:p>
          <a:p>
            <a:r>
              <a:rPr lang="en-US" sz="1700" dirty="0"/>
              <a:t>The cost of relocation of the existing buildings and airstrip would be, comparably, minor</a:t>
            </a:r>
          </a:p>
          <a:p>
            <a:r>
              <a:rPr lang="en-US" sz="1700" dirty="0" err="1"/>
              <a:t>NZTE</a:t>
            </a:r>
            <a:r>
              <a:rPr lang="en-US" sz="1700" dirty="0"/>
              <a:t> wants to grow the Airfield and get the commercial reward from that growth but they want </a:t>
            </a:r>
            <a:r>
              <a:rPr lang="en-US" sz="1700" dirty="0" err="1"/>
              <a:t>neighbours</a:t>
            </a:r>
            <a:r>
              <a:rPr lang="en-US" sz="1700" dirty="0"/>
              <a:t> to bear the costs with restriction on height and development.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EF2AF-7DB2-49FF-8B3E-18E054F9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38" y="1624231"/>
            <a:ext cx="8205927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23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D8512-E66A-4F24-A780-27CCFA1A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CONCLUSION</a:t>
            </a:r>
            <a:endParaRPr lang="en-NZ" sz="4000" dirty="0">
              <a:solidFill>
                <a:srgbClr val="FFFF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EB7017-64F6-4419-845E-064BCF4F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Lloyd Davis is willing for </a:t>
            </a:r>
            <a:r>
              <a:rPr lang="en-US" sz="2000" dirty="0" err="1"/>
              <a:t>Te</a:t>
            </a:r>
            <a:r>
              <a:rPr lang="en-US" sz="2000" dirty="0"/>
              <a:t> Kowhai Airfield to perform any activities within its boundaries provided this does not restrict development potential on Lloyd’s land</a:t>
            </a:r>
          </a:p>
          <a:p>
            <a:r>
              <a:rPr lang="en-US" sz="2000" dirty="0"/>
              <a:t>Lloyd’s primary concerns are: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The Proposed </a:t>
            </a:r>
            <a:r>
              <a:rPr lang="en-US" sz="1600" dirty="0" err="1"/>
              <a:t>OLS</a:t>
            </a:r>
            <a:r>
              <a:rPr lang="en-US" sz="1600" dirty="0"/>
              <a:t> and associated rules – Lloyd supports retention of the </a:t>
            </a:r>
            <a:r>
              <a:rPr lang="en-US" sz="1600" dirty="0" err="1"/>
              <a:t>OLS</a:t>
            </a:r>
            <a:r>
              <a:rPr lang="en-US" sz="1600" dirty="0"/>
              <a:t> in the </a:t>
            </a:r>
            <a:r>
              <a:rPr lang="en-US" sz="1600" dirty="0" err="1"/>
              <a:t>ODP</a:t>
            </a:r>
            <a:r>
              <a:rPr lang="en-US" sz="1600" dirty="0"/>
              <a:t>;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ANCBs</a:t>
            </a:r>
            <a:r>
              <a:rPr lang="en-US" sz="1600" dirty="0"/>
              <a:t> in the Marshall Day Report and the T &amp; T Report – these boundaries were not in the PDP as notified. If the Panel believes either set of </a:t>
            </a:r>
            <a:r>
              <a:rPr lang="en-US" sz="1600" dirty="0" err="1"/>
              <a:t>ANCBs</a:t>
            </a:r>
            <a:r>
              <a:rPr lang="en-US" sz="1600" dirty="0"/>
              <a:t> are appropriate, then Lloyd supports the </a:t>
            </a:r>
            <a:r>
              <a:rPr lang="en-US" sz="1600" dirty="0" err="1"/>
              <a:t>ANCBs</a:t>
            </a:r>
            <a:r>
              <a:rPr lang="en-US" sz="1600" dirty="0"/>
              <a:t> in the T &amp; T Report – providing development is permitted within the inner Air Noise Boundary (</a:t>
            </a:r>
            <a:r>
              <a:rPr lang="en-US" sz="1600" dirty="0" err="1"/>
              <a:t>ANB</a:t>
            </a:r>
            <a:r>
              <a:rPr lang="en-US" sz="1600" dirty="0"/>
              <a:t>) if there is sufficient acoustic insulation;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To mitigate the adverse effects of any inner </a:t>
            </a:r>
            <a:r>
              <a:rPr lang="en-US" sz="1600" dirty="0" err="1"/>
              <a:t>ANB</a:t>
            </a:r>
            <a:r>
              <a:rPr lang="en-US" sz="1600" dirty="0"/>
              <a:t>, </a:t>
            </a:r>
            <a:r>
              <a:rPr lang="en-US" sz="1600" dirty="0" err="1"/>
              <a:t>NZTE</a:t>
            </a:r>
            <a:r>
              <a:rPr lang="en-US" sz="1600" dirty="0"/>
              <a:t> could shift the airstrip southwards so that the inner </a:t>
            </a:r>
            <a:r>
              <a:rPr lang="en-US" sz="1600" dirty="0" err="1"/>
              <a:t>ANB</a:t>
            </a:r>
            <a:r>
              <a:rPr lang="en-US" sz="1600" dirty="0"/>
              <a:t> does not have an adverse effect on Lloyd’s property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55673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A49C2-EA59-4130-82DF-1ADB7BEB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Davis Property</a:t>
            </a:r>
            <a:endParaRPr lang="en-NZ" sz="5400" b="1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E049-4A24-473E-A5C9-84F6CBB6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243589" cy="3835811"/>
          </a:xfrm>
        </p:spPr>
        <p:txBody>
          <a:bodyPr>
            <a:normAutofit/>
          </a:bodyPr>
          <a:lstStyle/>
          <a:p>
            <a:r>
              <a:rPr lang="en-US" sz="1400" dirty="0"/>
              <a:t>Lloyd resides at 703a </a:t>
            </a:r>
            <a:r>
              <a:rPr lang="en-US" sz="1400" dirty="0" err="1"/>
              <a:t>Te</a:t>
            </a:r>
            <a:r>
              <a:rPr lang="en-US" sz="1400" dirty="0"/>
              <a:t> Kowhai Road, </a:t>
            </a:r>
            <a:r>
              <a:rPr lang="en-US" sz="1400" dirty="0" err="1"/>
              <a:t>Te</a:t>
            </a:r>
            <a:r>
              <a:rPr lang="en-US" sz="1400" dirty="0"/>
              <a:t> Kowhai and has owned the property for approximately 25 years.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Lloyd received advice from Council in July 2018 that his property would be zoned “Village” under the Proposed District Plan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During the district plan change process, it has become apparent that various parties have proposed implementation of rules in the </a:t>
            </a:r>
            <a:r>
              <a:rPr lang="en-US" sz="1400" dirty="0" err="1"/>
              <a:t>Te</a:t>
            </a:r>
            <a:r>
              <a:rPr lang="en-US" sz="1400" dirty="0"/>
              <a:t> Kowhai Airpark Zone which will severely affect how Lloyd can develop his land. This has potential negative financial consequences for Lloyd and the financial future of his family</a:t>
            </a:r>
          </a:p>
          <a:p>
            <a:pPr lvl="0"/>
            <a:endParaRPr lang="en-US" sz="1400" dirty="0"/>
          </a:p>
          <a:p>
            <a:endParaRPr lang="en-US" sz="1400" dirty="0"/>
          </a:p>
          <a:p>
            <a:endParaRPr lang="en-NZ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A3074-0FC4-41CE-A378-B422AC1E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5" r="81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081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A49C2-EA59-4130-82DF-1ADB7BEB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Davis Property</a:t>
            </a:r>
            <a:endParaRPr lang="en-NZ" sz="5400" b="1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E049-4A24-473E-A5C9-84F6CBB6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243589" cy="3835811"/>
          </a:xfrm>
        </p:spPr>
        <p:txBody>
          <a:bodyPr>
            <a:normAutofit/>
          </a:bodyPr>
          <a:lstStyle/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The rules that </a:t>
            </a:r>
            <a:r>
              <a:rPr lang="en-US" sz="1400" dirty="0" err="1">
                <a:solidFill>
                  <a:prstClr val="black"/>
                </a:solidFill>
              </a:rPr>
              <a:t>NZTE</a:t>
            </a:r>
            <a:r>
              <a:rPr lang="en-US" sz="1400" dirty="0">
                <a:solidFill>
                  <a:prstClr val="black"/>
                </a:solidFill>
              </a:rPr>
              <a:t> are proposing will prevent development on approximately a quarter of the Davis property. </a:t>
            </a:r>
          </a:p>
          <a:p>
            <a:pPr lvl="0"/>
            <a:endParaRPr lang="en-US" sz="13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Lloyd is willing for </a:t>
            </a:r>
            <a:r>
              <a:rPr lang="en-US" sz="1400" dirty="0" err="1">
                <a:solidFill>
                  <a:prstClr val="black"/>
                </a:solidFill>
              </a:rPr>
              <a:t>Te</a:t>
            </a:r>
            <a:r>
              <a:rPr lang="en-US" sz="1400" dirty="0">
                <a:solidFill>
                  <a:prstClr val="black"/>
                </a:solidFill>
              </a:rPr>
              <a:t> Kowhai Airfield to perform any activities within its own boundary </a:t>
            </a:r>
            <a:r>
              <a:rPr lang="en-US" sz="1400" b="1" u="sng" dirty="0">
                <a:solidFill>
                  <a:prstClr val="black"/>
                </a:solidFill>
              </a:rPr>
              <a:t>provided</a:t>
            </a:r>
            <a:r>
              <a:rPr lang="en-US" sz="1400" dirty="0">
                <a:solidFill>
                  <a:prstClr val="black"/>
                </a:solidFill>
              </a:rPr>
              <a:t> it does not adversely impact himself, his family or his property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Lloyd does not understand why </a:t>
            </a:r>
            <a:r>
              <a:rPr lang="en-US" sz="1400" dirty="0" err="1">
                <a:solidFill>
                  <a:prstClr val="black"/>
                </a:solidFill>
              </a:rPr>
              <a:t>NZTE</a:t>
            </a:r>
            <a:r>
              <a:rPr lang="en-US" sz="1400" dirty="0">
                <a:solidFill>
                  <a:prstClr val="black"/>
                </a:solidFill>
              </a:rPr>
              <a:t> could not move the airstrip south to avoid adverse impacts on his land</a:t>
            </a:r>
            <a:endParaRPr lang="en-US" sz="1400" dirty="0"/>
          </a:p>
          <a:p>
            <a:endParaRPr lang="en-NZ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A3074-0FC4-41CE-A378-B422AC1E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5" r="81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79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5DB9-5A33-477E-84E7-323526CA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Section 42A Report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2A9C-2012-4489-9797-1E950724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97248"/>
            <a:ext cx="3505494" cy="4555222"/>
          </a:xfrm>
        </p:spPr>
        <p:txBody>
          <a:bodyPr>
            <a:normAutofit/>
          </a:bodyPr>
          <a:lstStyle/>
          <a:p>
            <a:r>
              <a:rPr lang="en-US" sz="2000" dirty="0"/>
              <a:t>Lloyd supports the recommendation in the s 42A report to retain the Obstacle Limitation Surface in the Waikato Operative District Plan (</a:t>
            </a:r>
            <a:r>
              <a:rPr lang="en-US" sz="2000" b="1" dirty="0" err="1"/>
              <a:t>ODP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r>
              <a:rPr lang="en-US" sz="2000" dirty="0"/>
              <a:t>This is a community airstrip and </a:t>
            </a:r>
            <a:r>
              <a:rPr lang="en-US" sz="2000" dirty="0" err="1"/>
              <a:t>NZTE</a:t>
            </a:r>
            <a:r>
              <a:rPr lang="en-US" sz="2000" dirty="0"/>
              <a:t> needs to consider the impacts on the neighbors in the community. Retaining the current </a:t>
            </a:r>
            <a:r>
              <a:rPr lang="en-US" sz="2000" dirty="0" err="1"/>
              <a:t>OLS</a:t>
            </a:r>
            <a:r>
              <a:rPr lang="en-US" sz="2000" dirty="0"/>
              <a:t> will allow for existing activity at the airfield to continue, which Lloyd supports</a:t>
            </a:r>
          </a:p>
          <a:p>
            <a:endParaRPr lang="en-US" sz="2000" dirty="0"/>
          </a:p>
          <a:p>
            <a:endParaRPr lang="en-NZ" sz="2000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6D26-7BCC-4484-9B2B-46AED698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950" y="807593"/>
            <a:ext cx="588715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51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13E19-F457-4A59-9BD4-E66ABCDD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Proposed OLS</a:t>
            </a:r>
            <a:endParaRPr lang="en-NZ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AB1C53-3798-453F-9322-CFF28ECC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/>
          </a:bodyPr>
          <a:lstStyle/>
          <a:p>
            <a:r>
              <a:rPr lang="en-US" sz="1700" dirty="0"/>
              <a:t>There are a number of uncertainties around the proposed </a:t>
            </a:r>
            <a:r>
              <a:rPr lang="en-US" sz="1700" dirty="0" err="1"/>
              <a:t>OLS</a:t>
            </a:r>
            <a:r>
              <a:rPr lang="en-US" sz="1700" dirty="0"/>
              <a:t>, including who ensures compliance.</a:t>
            </a:r>
          </a:p>
          <a:p>
            <a:endParaRPr lang="en-US" sz="1700" dirty="0"/>
          </a:p>
          <a:p>
            <a:r>
              <a:rPr lang="en-US" sz="1700" dirty="0"/>
              <a:t>Lloyd and other concerned landowners have had very little feedback from </a:t>
            </a:r>
            <a:r>
              <a:rPr lang="en-US" sz="1700" dirty="0" err="1"/>
              <a:t>NZTE</a:t>
            </a:r>
            <a:r>
              <a:rPr lang="en-US" sz="1700" dirty="0"/>
              <a:t> as to how they might avoid adverse effects on surrounding land. There has been no discussion about the compensation for dealing with loss of development on his land if the proposed </a:t>
            </a:r>
            <a:r>
              <a:rPr lang="en-US" sz="1700" dirty="0" err="1"/>
              <a:t>OLS</a:t>
            </a:r>
            <a:r>
              <a:rPr lang="en-US" sz="1700" dirty="0"/>
              <a:t> is implemented.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8F593-2DE3-44AB-861E-770DAEA1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38" y="1997455"/>
            <a:ext cx="8205927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D8512-E66A-4F24-A780-27CCFA1A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Airpark Operations</a:t>
            </a:r>
            <a:endParaRPr lang="en-NZ" sz="4000">
              <a:solidFill>
                <a:srgbClr val="FFFF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EB7017-64F6-4419-845E-064BCF4F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Lloyd supports the recommendation in the section 42A report to put a cap on the number of annual aircraft movements (15,000)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Lloyd supports the recommendation to restrict flying to between 0700 hours to 2200 hours</a:t>
            </a:r>
          </a:p>
          <a:p>
            <a:endParaRPr lang="en-US" sz="2000" dirty="0"/>
          </a:p>
          <a:p>
            <a:r>
              <a:rPr lang="en-US" sz="2000" dirty="0"/>
              <a:t>Lloyd has been disappointed in the level of engagement that </a:t>
            </a:r>
            <a:r>
              <a:rPr lang="en-US" sz="2000" dirty="0" err="1"/>
              <a:t>NZTE</a:t>
            </a:r>
            <a:r>
              <a:rPr lang="en-US" sz="2000" dirty="0"/>
              <a:t> has had with landowners that will be affected by the increased activities at the Airfield. Lloyd believes that there would be benefit in formulating a management plan to manage the ongoing adverse effects of the Airfield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05336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D8512-E66A-4F24-A780-27CCFA1A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Circuit Training &amp; Flight Training School</a:t>
            </a:r>
            <a:endParaRPr lang="en-NZ" sz="4000" dirty="0">
              <a:solidFill>
                <a:srgbClr val="FFFF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EB7017-64F6-4419-845E-064BCF4F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Lloyd supports that Flight Training Schools and Circuit Training should be provided for as Non-Complying activities</a:t>
            </a:r>
          </a:p>
          <a:p>
            <a:endParaRPr lang="en-US" sz="2000" dirty="0"/>
          </a:p>
          <a:p>
            <a:r>
              <a:rPr lang="en-US" sz="2000" dirty="0"/>
              <a:t>These activities would significantly decrease amenity values for those in the vicinity of the airfield – it is inappropriate for commercial air training to occur at the Airfield – it could more appropriately happen at Hamilton Airport</a:t>
            </a:r>
          </a:p>
          <a:p>
            <a:endParaRPr lang="en-US" sz="2000" dirty="0"/>
          </a:p>
          <a:p>
            <a:r>
              <a:rPr lang="en-US" sz="2000" dirty="0"/>
              <a:t>Lloyd supports the recommendation in the s 42A report which provides for Flight Training Schools and Circuit Training as a non-complying activity</a:t>
            </a:r>
          </a:p>
          <a:p>
            <a:pPr marL="0" indent="0">
              <a:buNone/>
            </a:pPr>
            <a:endParaRPr lang="en-US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66768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3B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33237-7DB2-4593-B4DF-AA9E82C4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Airport Air Noise Boundary</a:t>
            </a:r>
            <a:endParaRPr lang="en-NZ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3A311C-9825-444B-9AED-6D63F47D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3" r="1" b="8969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2F8ECD-9F42-4DB0-85E1-D938069C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561743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Lloyd is concerned about the (inner) Air Noise Boundaries (</a:t>
            </a:r>
            <a:r>
              <a:rPr lang="en-US" sz="2000" dirty="0" err="1">
                <a:solidFill>
                  <a:srgbClr val="FFFFFF"/>
                </a:solidFill>
              </a:rPr>
              <a:t>ANB</a:t>
            </a:r>
            <a:r>
              <a:rPr lang="en-US" sz="2000" dirty="0">
                <a:solidFill>
                  <a:srgbClr val="FFFFFF"/>
                </a:solidFill>
              </a:rPr>
              <a:t>) recommended in the Marshall Day Report and the Tonkin &amp; Taylor Report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respective </a:t>
            </a:r>
            <a:r>
              <a:rPr lang="en-US" sz="2000" dirty="0" err="1">
                <a:solidFill>
                  <a:srgbClr val="FFFFFF"/>
                </a:solidFill>
              </a:rPr>
              <a:t>ANBs</a:t>
            </a:r>
            <a:r>
              <a:rPr lang="en-US" sz="2000" dirty="0">
                <a:solidFill>
                  <a:srgbClr val="FFFFFF"/>
                </a:solidFill>
              </a:rPr>
              <a:t> are essentially new. They were not notified in the PDP. There will be many in </a:t>
            </a:r>
            <a:r>
              <a:rPr lang="en-US" sz="2000" dirty="0" err="1">
                <a:solidFill>
                  <a:srgbClr val="FFFFFF"/>
                </a:solidFill>
              </a:rPr>
              <a:t>Te</a:t>
            </a:r>
            <a:r>
              <a:rPr lang="en-US" sz="2000" dirty="0">
                <a:solidFill>
                  <a:srgbClr val="FFFFFF"/>
                </a:solidFill>
              </a:rPr>
              <a:t> Kowhai that do not know about it.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Lloyd accepts that acoustic insulation will be needed in houses within a suitable Airport Noise Boundary such as that notified in the PDP. </a:t>
            </a:r>
          </a:p>
        </p:txBody>
      </p:sp>
    </p:spTree>
    <p:extLst>
      <p:ext uri="{BB962C8B-B14F-4D97-AF65-F5344CB8AC3E}">
        <p14:creationId xmlns:p14="http://schemas.microsoft.com/office/powerpoint/2010/main" val="28559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3B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33237-7DB2-4593-B4DF-AA9E82C4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Airport Air Noise Boundary</a:t>
            </a:r>
            <a:endParaRPr lang="en-NZ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3A311C-9825-444B-9AED-6D63F47D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3" r="1" b="8969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2F8ECD-9F42-4DB0-85E1-D938069C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561743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T &amp; T </a:t>
            </a:r>
            <a:r>
              <a:rPr lang="en-US" sz="2000" dirty="0" err="1">
                <a:solidFill>
                  <a:srgbClr val="FFFFFF"/>
                </a:solidFill>
              </a:rPr>
              <a:t>ANB</a:t>
            </a:r>
            <a:r>
              <a:rPr lang="en-US" sz="2000" dirty="0">
                <a:solidFill>
                  <a:srgbClr val="FFFFFF"/>
                </a:solidFill>
              </a:rPr>
              <a:t> would be acceptable if it allows for development if houses are designed with appropriate acoustic insulation.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The Section 42A Report introduces a non-complying activity rule (24.3.1 NC1) for noise-sensitive activities within the T &amp; T </a:t>
            </a:r>
            <a:r>
              <a:rPr lang="en-US" sz="2000" dirty="0" err="1">
                <a:solidFill>
                  <a:srgbClr val="FFFFFF"/>
                </a:solidFill>
              </a:rPr>
              <a:t>ANB</a:t>
            </a:r>
            <a:r>
              <a:rPr lang="en-US" sz="2000" dirty="0">
                <a:solidFill>
                  <a:srgbClr val="FFFFFF"/>
                </a:solidFill>
              </a:rPr>
              <a:t>. Lloyd strongly opposes this rule as it could effectively remove development rights from up to 25% of his land. The requirement for acoustic insulation should be adequate for development to be a permitted activity.</a:t>
            </a:r>
          </a:p>
        </p:txBody>
      </p:sp>
    </p:spTree>
    <p:extLst>
      <p:ext uri="{BB962C8B-B14F-4D97-AF65-F5344CB8AC3E}">
        <p14:creationId xmlns:p14="http://schemas.microsoft.com/office/powerpoint/2010/main" val="377742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950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Jason Strangwick on behalf of Lloyd Davis Submitter No. 943</vt:lpstr>
      <vt:lpstr>Davis Property</vt:lpstr>
      <vt:lpstr>Davis Property</vt:lpstr>
      <vt:lpstr>Section 42A Report</vt:lpstr>
      <vt:lpstr>Proposed OLS</vt:lpstr>
      <vt:lpstr>Airpark Operations</vt:lpstr>
      <vt:lpstr>Circuit Training &amp; Flight Training School</vt:lpstr>
      <vt:lpstr>Airport Air Noise Boundary</vt:lpstr>
      <vt:lpstr>Airport Air Noise Boundary</vt:lpstr>
      <vt:lpstr>Mitigation or Avoidance of Adverse Effects</vt:lpstr>
      <vt:lpstr>Mitigation or Avoidance of Adverse Effects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Jason Strangwick on behalf of Lloyd Davis Submitter No. 943</dc:title>
  <dc:creator>Jay Rajendram</dc:creator>
  <cp:lastModifiedBy>Jay Rajendram</cp:lastModifiedBy>
  <cp:revision>12</cp:revision>
  <dcterms:created xsi:type="dcterms:W3CDTF">2021-03-03T02:30:17Z</dcterms:created>
  <dcterms:modified xsi:type="dcterms:W3CDTF">2021-03-04T04:08:23Z</dcterms:modified>
</cp:coreProperties>
</file>