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4856-9F3F-45BF-8BE2-C6D7DBB87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EDE40-3083-4DCD-A94E-60376383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9DAF5-C492-4895-AC07-FB5A3415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F195F-D752-4576-B4A2-36EB4DF3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CD238-4CCC-47AB-9EBF-F17830BFE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394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D5B2B-FE4A-462D-A85A-215730B35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2EB0C-0D6D-4137-8679-30ECD37FE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42FE-D465-4B22-8923-49B8DAB6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341AD-8558-4A43-B750-AB564FA5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4478D-4073-408D-AD59-31FD55AC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979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D72072-246F-469F-B29A-AA967B378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D71D1-DAB2-4C02-B246-DFCD5C622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D5435-B532-428A-B005-3EEF9E66D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70222-DA97-4FF8-B75A-61CAA406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DE204-AB58-425D-B940-6D0F740F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768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33F1B-9E17-4889-864D-74363988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ADA8D-A6F8-4D78-A9F5-521E3E13A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4E0E9-AE20-4B34-BA63-439700E2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2AF4B-D83B-4337-9F6B-BAE8AC58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3BC06-466D-4E6B-B4F0-DB6416B0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293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98A1-395F-4F6A-BF5F-1CE6E678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93ED4-A55F-4FDD-B747-E26A6E08D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A0B8F-1047-41E1-A7D9-32FB9936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88304-1422-4FD8-BE94-81F57E2B6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5F367-5C94-41EE-908D-9F2CBEE1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22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D562-5853-48F5-A281-9BC100C1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27BC8-2FF6-446E-94A5-6A83D2C0F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A9F4C-B05E-4A4D-B7B4-373246BC0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92FA7-0C17-4837-841D-571DBC03E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44D3B-9D62-43DE-9F1D-C2348E75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22300-D4BF-4616-AF77-30282274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157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9831F-4464-47E7-96DE-31614B59D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EDD5F-DF49-49CA-B8F5-59041D70F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E54A9-10DB-40FE-A841-0784BDF47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9E18D4-F2AC-40A7-9128-161DB7767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0879E3-513C-4B50-8024-2B0725AD5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95A792-AFCE-49AC-BBBB-C80B9E4B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65E42E-9701-45D7-8F5A-8DB03EF6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EC796E-3E84-49CB-BD9A-CB660FB4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439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1FF0-0D77-40B5-9EC6-40AA6C13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B5683D-0ACD-403F-AE4C-CA48DAA9C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D6E5B-076F-479D-A385-65C48574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118701-CF42-4B96-9AFD-E22F88F0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76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89DEE-311A-4E7F-8D67-2E9BD26D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663E1E-F11D-4C23-9873-E4750DF1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C4756-2077-47C0-8FFC-ABA46DB5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113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C5AE-52D2-49B9-A4D7-AFD839D8F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F953F-2840-48C4-8FE2-A4F487969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D30DC-48FD-4807-8949-D37B2EA7A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791B6-7B5B-4F65-AAFB-8CCA27EC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73DBC-9DC9-4648-8234-C46EA7C5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75DA3-2703-4D5F-8E8F-3AC281DC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146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C06C7-0261-42A1-AE3A-8543699F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B9AFA9-003F-453B-93F7-9CE48DFDF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E0272-3588-478B-A4E8-31FB0EC9E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C1FC2-F233-48F7-9409-A6F961CA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7A070-AE27-47A4-AF9C-38F41767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C4943-1BCB-4027-BF6F-F6262EEA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89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AABE2-EC23-4709-84C1-2C3FC93F5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7D6FE-27FE-4C35-AB9A-65247E030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A9AB-EBFA-49D2-85D8-6E689B412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493B-4D10-4FDF-9F20-9D12B343A20C}" type="datetimeFigureOut">
              <a:rPr lang="en-NZ" smtClean="0"/>
              <a:t>25/09/2020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1623-DF9F-4E8E-8A11-8217B0BC5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A47A8-5BBB-4956-A3B3-5BA686D62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03B5-8054-49A1-912B-848A0554CA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190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5E69-D69D-4FF0-94B1-16A84D2C53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Rural Zone </a:t>
            </a:r>
            <a:br>
              <a:rPr lang="en-US" dirty="0"/>
            </a:br>
            <a:r>
              <a:rPr lang="en-US" dirty="0"/>
              <a:t>Evidence Highlights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E9084-8225-4B91-A2EE-095A2977E3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Bevan Houlbrooke for</a:t>
            </a:r>
            <a:br>
              <a:rPr lang="en-US" sz="3000" dirty="0"/>
            </a:br>
            <a:r>
              <a:rPr lang="en-US" sz="3000" dirty="0"/>
              <a:t>CDL Land New Zealand Ltd</a:t>
            </a:r>
            <a:endParaRPr lang="en-NZ" sz="3000" dirty="0"/>
          </a:p>
        </p:txBody>
      </p:sp>
    </p:spTree>
    <p:extLst>
      <p:ext uri="{BB962C8B-B14F-4D97-AF65-F5344CB8AC3E}">
        <p14:creationId xmlns:p14="http://schemas.microsoft.com/office/powerpoint/2010/main" val="589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2A57F-1AD6-438C-87BD-689E62AB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CDL New Zealand Ltd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9F164-9820-483B-BE35-7885B7A6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66314" cy="4351338"/>
          </a:xfrm>
        </p:spPr>
        <p:txBody>
          <a:bodyPr/>
          <a:lstStyle/>
          <a:p>
            <a:r>
              <a:rPr lang="en-US" sz="2500" dirty="0"/>
              <a:t>Land-based investment and development company.</a:t>
            </a:r>
          </a:p>
          <a:p>
            <a:r>
              <a:rPr lang="en-US" sz="2500" dirty="0"/>
              <a:t>Acquired land in the R2 growth cell (approx. 109ha).</a:t>
            </a:r>
          </a:p>
          <a:p>
            <a:r>
              <a:rPr lang="en-US" sz="2500" dirty="0"/>
              <a:t>Urban Expansion Area (UEA).</a:t>
            </a:r>
          </a:p>
          <a:p>
            <a:r>
              <a:rPr lang="en-US" sz="2500" dirty="0"/>
              <a:t>Plans to deliver a large master planned community by aggregating land</a:t>
            </a:r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D31693-8FDC-4B18-AAAA-7D05951F4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611" y="3448894"/>
            <a:ext cx="6204389" cy="340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3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471A-4CBA-4E80-A453-556812F89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Submission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849D-B024-4ECB-B0EF-67C323A7D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Acknowledge the need to protect the UEA from inappropriate interim subdivision and development.</a:t>
            </a:r>
          </a:p>
          <a:p>
            <a:r>
              <a:rPr lang="en-US" sz="2500" dirty="0"/>
              <a:t>CDL wishes to increase landholding in R2 to achieve scale and avoid a disjointed and fragmented land development pattern.</a:t>
            </a:r>
          </a:p>
          <a:p>
            <a:r>
              <a:rPr lang="en-US" sz="2500" dirty="0"/>
              <a:t>Existing R2 landowners often want to remain in their dwelling and only sell the balance land.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0066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FE50-465A-4C55-AD64-168831A4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Scenario proposed by CDL</a:t>
            </a:r>
            <a:endParaRPr lang="en-NZ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805331-7358-41F9-93F8-31D7B84E6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115" y="1790195"/>
            <a:ext cx="3920139" cy="32820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7D4872-5D6E-45FF-ACE9-998657125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792" y="2008837"/>
            <a:ext cx="3624416" cy="30634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B3115A-1FEB-4D54-BA83-7DC6F037AE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399" y="2168205"/>
            <a:ext cx="2991283" cy="29040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166DA4-923F-4589-81C8-874369631F44}"/>
              </a:ext>
            </a:extLst>
          </p:cNvPr>
          <p:cNvSpPr txBox="1"/>
          <p:nvPr/>
        </p:nvSpPr>
        <p:spPr>
          <a:xfrm>
            <a:off x="387927" y="5292546"/>
            <a:ext cx="39201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Stage 1 – UEA</a:t>
            </a:r>
          </a:p>
          <a:p>
            <a:r>
              <a:rPr lang="en-NZ" sz="1500" dirty="0"/>
              <a:t>Lot 1 – Vendor Retained Land</a:t>
            </a:r>
          </a:p>
          <a:p>
            <a:r>
              <a:rPr lang="en-NZ" sz="1500" dirty="0"/>
              <a:t>Lot 2 – Balance land for future development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91BF19-BA4D-4C5D-B68C-D36C6C7B95E3}"/>
              </a:ext>
            </a:extLst>
          </p:cNvPr>
          <p:cNvSpPr txBox="1"/>
          <p:nvPr/>
        </p:nvSpPr>
        <p:spPr>
          <a:xfrm>
            <a:off x="4308066" y="5292546"/>
            <a:ext cx="39201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Stage 2 – Urban Development</a:t>
            </a:r>
          </a:p>
          <a:p>
            <a:r>
              <a:rPr lang="en-US" sz="1500" dirty="0"/>
              <a:t>Subdivision around existing lot/dwelling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180963-E2F2-41A9-93CF-7D81185EE321}"/>
              </a:ext>
            </a:extLst>
          </p:cNvPr>
          <p:cNvSpPr txBox="1"/>
          <p:nvPr/>
        </p:nvSpPr>
        <p:spPr>
          <a:xfrm>
            <a:off x="8411682" y="5292546"/>
            <a:ext cx="35677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Stage 3 – Infill Subdivision</a:t>
            </a:r>
          </a:p>
          <a:p>
            <a:r>
              <a:rPr lang="en-US" sz="1500" dirty="0"/>
              <a:t>Potential further subdivision assuming dwelling is removed</a:t>
            </a:r>
          </a:p>
        </p:txBody>
      </p:sp>
    </p:spTree>
    <p:extLst>
      <p:ext uri="{BB962C8B-B14F-4D97-AF65-F5344CB8AC3E}">
        <p14:creationId xmlns:p14="http://schemas.microsoft.com/office/powerpoint/2010/main" val="241927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BCF40-5F3D-485A-93F5-B77775FE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Relief Sought - Subdivision in UEA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329C6-31B7-40CE-8CA4-A74D6191A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/>
          </a:bodyPr>
          <a:lstStyle/>
          <a:p>
            <a:r>
              <a:rPr lang="en-US" sz="2500" dirty="0"/>
              <a:t>Make subdivision in the UEA a Discretionary Activity and provide a framework to consider a subdivision around an existing house and making the balance land available for future urban development.  </a:t>
            </a:r>
          </a:p>
          <a:p>
            <a:r>
              <a:rPr lang="en-US" sz="2500" dirty="0"/>
              <a:t>Proposed framework:</a:t>
            </a:r>
          </a:p>
          <a:p>
            <a:pPr lvl="1"/>
            <a:r>
              <a:rPr lang="en-US" sz="2100" dirty="0"/>
              <a:t>Apply to record of titles issued prior to 18 July 2018 to avoid opportunities for repetitive subdivision. </a:t>
            </a:r>
          </a:p>
          <a:p>
            <a:pPr lvl="1"/>
            <a:r>
              <a:rPr lang="en-US" sz="2100" dirty="0"/>
              <a:t>Allow creation of 1 additional lot but only around an existing dwelling lawfully established as at 18 July 2018.</a:t>
            </a:r>
          </a:p>
          <a:p>
            <a:pPr lvl="1"/>
            <a:r>
              <a:rPr lang="en-US" sz="2100" dirty="0"/>
              <a:t>The additional lot to be between 3000m</a:t>
            </a:r>
            <a:r>
              <a:rPr lang="en-US" sz="2100" baseline="30000" dirty="0"/>
              <a:t>2</a:t>
            </a:r>
            <a:r>
              <a:rPr lang="en-US" sz="2100" dirty="0"/>
              <a:t> and 1ha to maximize the size of the balance lot for future urban development.</a:t>
            </a:r>
          </a:p>
          <a:p>
            <a:pPr lvl="1"/>
            <a:r>
              <a:rPr lang="en-US" sz="2100" dirty="0"/>
              <a:t>Require a consent notice advising no new dwellings are permitted on the balance lot</a:t>
            </a:r>
          </a:p>
          <a:p>
            <a:pPr lvl="1"/>
            <a:r>
              <a:rPr lang="en-US" sz="2100" dirty="0"/>
              <a:t>Consequential amendments to objectives and policies and prohibited activity rules (PR3).</a:t>
            </a:r>
          </a:p>
          <a:p>
            <a:pPr lvl="1"/>
            <a:endParaRPr lang="en-US" sz="21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2815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BCF40-5F3D-485A-93F5-B77775FE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Relief Sought – Boundary Relocation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329C6-31B7-40CE-8CA4-A74D6191A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/>
          </a:bodyPr>
          <a:lstStyle/>
          <a:p>
            <a:r>
              <a:rPr lang="en-US" sz="2500" dirty="0"/>
              <a:t>Make changes to Rule 22.4.1.4 to generally better facilitate boundary relocations.  </a:t>
            </a:r>
          </a:p>
          <a:p>
            <a:r>
              <a:rPr lang="en-US" sz="2500" dirty="0"/>
              <a:t>Proposed amendments:</a:t>
            </a:r>
          </a:p>
          <a:p>
            <a:pPr lvl="1"/>
            <a:r>
              <a:rPr lang="en-US" sz="2100" dirty="0"/>
              <a:t>Refer in the rule to not creating additional “records of title” (rather than “allotments”) as this allows boundary relocation by way of compulsory amalgamation (s241 of the RMA).</a:t>
            </a:r>
          </a:p>
          <a:p>
            <a:pPr lvl="1"/>
            <a:r>
              <a:rPr lang="en-US" sz="2100" dirty="0"/>
              <a:t>Allow for a minimum lot size of 3000m</a:t>
            </a:r>
            <a:r>
              <a:rPr lang="en-US" sz="2100" baseline="30000" dirty="0"/>
              <a:t>2</a:t>
            </a:r>
            <a:r>
              <a:rPr lang="en-US" sz="2100" dirty="0"/>
              <a:t> in the UEA to </a:t>
            </a:r>
            <a:r>
              <a:rPr lang="en-US" sz="2100" dirty="0" err="1"/>
              <a:t>maximise</a:t>
            </a:r>
            <a:r>
              <a:rPr lang="en-US" sz="2100" dirty="0"/>
              <a:t> balance for future urban development.</a:t>
            </a:r>
          </a:p>
          <a:p>
            <a:r>
              <a:rPr lang="en-US" sz="2500" dirty="0"/>
              <a:t>CDL does not support s42A recommendation to make boundary relocation a non-complying activity in the UEA.</a:t>
            </a:r>
          </a:p>
          <a:p>
            <a:pPr marL="457200" lvl="1" indent="0">
              <a:buNone/>
            </a:pPr>
            <a:endParaRPr lang="en-US" sz="2100" dirty="0"/>
          </a:p>
          <a:p>
            <a:pPr lvl="1"/>
            <a:endParaRPr lang="en-US" sz="2100" dirty="0"/>
          </a:p>
          <a:p>
            <a:pPr lvl="1"/>
            <a:endParaRPr lang="en-US" sz="2100" dirty="0"/>
          </a:p>
          <a:p>
            <a:pPr lvl="1"/>
            <a:endParaRPr lang="en-US" sz="2100" dirty="0"/>
          </a:p>
          <a:p>
            <a:pPr lvl="1"/>
            <a:endParaRPr lang="en-US" sz="21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2027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D7BA1D-EC05-4E2A-B55E-825031707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388" y="2434590"/>
            <a:ext cx="6369448" cy="1871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/>
              <a:t>Boundary Relocation under PDP</a:t>
            </a:r>
          </a:p>
          <a:p>
            <a:r>
              <a:rPr lang="en-US" sz="1900" dirty="0"/>
              <a:t>Must create no additional “allotments”</a:t>
            </a:r>
          </a:p>
          <a:p>
            <a:r>
              <a:rPr lang="en-US" sz="1900" dirty="0"/>
              <a:t>Requires physical survey of both existing titles</a:t>
            </a:r>
          </a:p>
          <a:p>
            <a:r>
              <a:rPr lang="en-US" sz="1900" dirty="0"/>
              <a:t>Requires more legal work (dealing with mortgages) </a:t>
            </a:r>
          </a:p>
          <a:p>
            <a:pPr marL="457200" lvl="1" indent="0">
              <a:buNone/>
            </a:pP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F0269B-B9FE-4A6E-9773-3494EDBA5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" y="142613"/>
            <a:ext cx="4464916" cy="6709618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CCAD02F6-F18C-4969-9BB5-6345B6B36F46}"/>
              </a:ext>
            </a:extLst>
          </p:cNvPr>
          <p:cNvSpPr txBox="1">
            <a:spLocks/>
          </p:cNvSpPr>
          <p:nvPr/>
        </p:nvSpPr>
        <p:spPr>
          <a:xfrm>
            <a:off x="4917388" y="4691061"/>
            <a:ext cx="6618831" cy="1871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Boundary Relocation proposed by CDL </a:t>
            </a:r>
          </a:p>
          <a:p>
            <a:r>
              <a:rPr lang="en-US" sz="2400" dirty="0"/>
              <a:t>Creates one additional “allotment” but no additional “Records of Title”</a:t>
            </a:r>
          </a:p>
          <a:p>
            <a:r>
              <a:rPr lang="en-US" sz="2400" dirty="0" err="1"/>
              <a:t>Utilises</a:t>
            </a:r>
            <a:r>
              <a:rPr lang="en-US" sz="2400" dirty="0"/>
              <a:t> s241 of the RMA (compulsory amalgamation condition)</a:t>
            </a:r>
          </a:p>
          <a:p>
            <a:r>
              <a:rPr lang="en-US" sz="2400" dirty="0"/>
              <a:t>Requires physical survey of only one existing title</a:t>
            </a:r>
          </a:p>
          <a:p>
            <a:r>
              <a:rPr lang="en-US" sz="2400" dirty="0"/>
              <a:t>Requires less legal work (dealing with mortgages)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NZ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79B1604-6A71-450B-A782-4F5BC353969A}"/>
              </a:ext>
            </a:extLst>
          </p:cNvPr>
          <p:cNvSpPr txBox="1">
            <a:spLocks/>
          </p:cNvSpPr>
          <p:nvPr/>
        </p:nvSpPr>
        <p:spPr>
          <a:xfrm>
            <a:off x="4917388" y="295565"/>
            <a:ext cx="6369448" cy="1871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900" b="1" dirty="0"/>
              <a:t>Existing situation</a:t>
            </a:r>
          </a:p>
          <a:p>
            <a:r>
              <a:rPr lang="en-US" sz="1900" dirty="0"/>
              <a:t>Two existing Records of Title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3506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452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Rural Zone  Evidence Highlights</vt:lpstr>
      <vt:lpstr>About CDL New Zealand Ltd</vt:lpstr>
      <vt:lpstr>Reasons for Submission </vt:lpstr>
      <vt:lpstr>Typical Scenario proposed by CDL</vt:lpstr>
      <vt:lpstr>Relief Sought - Subdivision in UEA</vt:lpstr>
      <vt:lpstr>Relief Sought – Boundary Relocation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Highlights</dc:title>
  <dc:creator>Bevan Houlbrooke</dc:creator>
  <cp:lastModifiedBy>Bevan Houlbrooke</cp:lastModifiedBy>
  <cp:revision>16</cp:revision>
  <cp:lastPrinted>2020-09-25T02:34:20Z</cp:lastPrinted>
  <dcterms:created xsi:type="dcterms:W3CDTF">2020-09-24T22:19:06Z</dcterms:created>
  <dcterms:modified xsi:type="dcterms:W3CDTF">2020-09-25T03:17:01Z</dcterms:modified>
</cp:coreProperties>
</file>