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2BCD-DECB-4248-AD73-63900A502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227B4-551F-4D06-A4AE-1C77FB23F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8F0DC-523E-47D8-91DA-F7A30635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295E-E373-4A5E-9A73-98B59D4B0D79}" type="datetimeFigureOut">
              <a:rPr lang="en-NZ" smtClean="0"/>
              <a:t>12/05/2021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6EA2-760D-46C1-AC7C-BE23D6E2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4522C-1013-4953-A6C0-0F9F0257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46C8-50BF-42CC-A839-2F24D1A55A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93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7254-FC11-4B5D-848F-385FE7F9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F2B63-3E74-412A-86D4-AA5059CB8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C69D3-9377-4E3A-A1E1-1D59DBA5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295E-E373-4A5E-9A73-98B59D4B0D79}" type="datetimeFigureOut">
              <a:rPr lang="en-NZ" smtClean="0"/>
              <a:t>12/05/2021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22CF6-ABC9-477D-9339-197F8745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D300E-7BBB-4981-8F31-49F8D7F4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46C8-50BF-42CC-A839-2F24D1A55A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605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6C9D20-6F0E-42D4-8453-15B89C655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2AEC8-C0A9-44D0-8179-AD8BA1D3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2105A-1BD6-4B9B-A022-37B34628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295E-E373-4A5E-9A73-98B59D4B0D79}" type="datetimeFigureOut">
              <a:rPr lang="en-NZ" smtClean="0"/>
              <a:t>12/05/2021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E5C14-D6F8-4199-B7F1-0264E87F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FCC-A122-40A1-BD7D-AF18DC0F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46C8-50BF-42CC-A839-2F24D1A55A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544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2FFC-4A39-434D-A79B-0160B1C7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254BB-F399-4839-925E-153B9B955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3817A-6B3D-4EA0-8EED-4D3A6E8E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295E-E373-4A5E-9A73-98B59D4B0D79}" type="datetimeFigureOut">
              <a:rPr lang="en-NZ" smtClean="0"/>
              <a:t>12/05/2021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69132-F09B-4B01-A703-B9F4B426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EB4BD-A5D3-4759-8F8B-7BF60892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46C8-50BF-42CC-A839-2F24D1A55A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60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DECA-A4CD-47A2-BCD9-D1A0180A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925AA-4B0E-4C40-8538-CA2C3E2B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B53B1-DE30-423B-BAFD-36815655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295E-E373-4A5E-9A73-98B59D4B0D79}" type="datetimeFigureOut">
              <a:rPr lang="en-NZ" smtClean="0"/>
              <a:t>12/05/2021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7C323-4961-4A6C-B70B-D26F43BF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F6EEA-C766-46B8-91CA-E2AF486D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46C8-50BF-42CC-A839-2F24D1A55A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032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362D-2A9E-4998-A6D4-B8611C00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95F4-7713-4BCF-BA4F-24F61892E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4B0D1-D7F9-4F47-BE64-953A0781E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295B4-56F9-44AC-A1B5-1660A78B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295E-E373-4A5E-9A73-98B59D4B0D79}" type="datetimeFigureOut">
              <a:rPr lang="en-NZ" smtClean="0"/>
              <a:t>12/05/2021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CDA10-0CFC-4053-A34B-C4438DA2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C42B1-7416-442D-B11F-0F01ACE4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46C8-50BF-42CC-A839-2F24D1A55A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010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A31B-86B7-4A60-A3BC-29B227CF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20A25-0CAF-4BCF-8073-C30AF46FD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F54E0-2EB5-4523-97C4-CF45C68DC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8D196-AEB7-4A49-A9F1-9E818D9BD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BF893-DD07-4339-AA98-CE14C5282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14933-E597-4A1C-A5D9-E5924CAF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295E-E373-4A5E-9A73-98B59D4B0D79}" type="datetimeFigureOut">
              <a:rPr lang="en-NZ" smtClean="0"/>
              <a:t>12/05/2021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42301-06E7-4A0A-AFCA-2A9AC1AB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0EE11-D902-4163-B6D8-6346FA83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46C8-50BF-42CC-A839-2F24D1A55A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290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3479-C3C7-4BBF-A718-59EE75F8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9F892-B05E-4AFD-BA28-61E4C7FF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295E-E373-4A5E-9A73-98B59D4B0D79}" type="datetimeFigureOut">
              <a:rPr lang="en-NZ" smtClean="0"/>
              <a:t>12/05/2021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628AB-A1C4-4A07-9767-3D99A5A9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515BE-0A05-40D2-BECB-1379BA9C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46C8-50BF-42CC-A839-2F24D1A55A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64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02DC8-49A6-4DBC-884F-C7A3575E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295E-E373-4A5E-9A73-98B59D4B0D79}" type="datetimeFigureOut">
              <a:rPr lang="en-NZ" smtClean="0"/>
              <a:t>12/05/2021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5B994-F415-466A-810C-D38D0C72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DF9F4-087B-4A02-ABB5-2FB9A161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46C8-50BF-42CC-A839-2F24D1A55A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78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A7F8-7506-4B38-A291-5F458F5A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437A2-1322-4F60-BF52-B141D4AF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783F2-FBD2-408C-B031-C4DA4E725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37030-31A6-4381-9CAF-BC5FF3B6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295E-E373-4A5E-9A73-98B59D4B0D79}" type="datetimeFigureOut">
              <a:rPr lang="en-NZ" smtClean="0"/>
              <a:t>12/05/2021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C1C3F-BF5E-474D-B810-421F09A4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BA5B6-83ED-445F-8F1F-548769C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46C8-50BF-42CC-A839-2F24D1A55A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006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472F-88F4-446F-A658-071345AE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21E0D-A43E-4004-B1C5-FC928E668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115D1-FFB2-4F93-BF38-C7FAB5C58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F0246-17C3-4CFD-BDA7-8BD012A4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295E-E373-4A5E-9A73-98B59D4B0D79}" type="datetimeFigureOut">
              <a:rPr lang="en-NZ" smtClean="0"/>
              <a:t>12/05/2021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911F3-B3DA-4659-AB26-AAB5FF36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1577E-79E1-4EF8-94F0-CC0E16FF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46C8-50BF-42CC-A839-2F24D1A55A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621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C43F06-51C8-4885-9832-B6D3B93A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A8252-CF3E-4278-A886-75750A0D4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6EEA1-746A-464A-9021-6EBF36834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295E-E373-4A5E-9A73-98B59D4B0D79}" type="datetimeFigureOut">
              <a:rPr lang="en-NZ" smtClean="0"/>
              <a:t>12/05/2021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D043-D196-4457-A9FA-8FB3AC29B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F4A30-7C98-4DED-9D3B-81AB14477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46C8-50BF-42CC-A839-2F24D1A55A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94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ED6E-F390-4B82-B466-1D2FA9FFB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NZ" dirty="0"/>
              <a:t>Ian &amp; </a:t>
            </a:r>
            <a:r>
              <a:rPr lang="en-NZ" dirty="0" err="1"/>
              <a:t>Darienne</a:t>
            </a:r>
            <a:r>
              <a:rPr lang="en-NZ" dirty="0"/>
              <a:t> </a:t>
            </a:r>
            <a:r>
              <a:rPr lang="en-NZ" dirty="0" err="1"/>
              <a:t>Voyle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6F466-7C10-484F-B308-440B6B1B99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Submitter #672</a:t>
            </a:r>
          </a:p>
          <a:p>
            <a:r>
              <a:rPr lang="en-NZ" dirty="0"/>
              <a:t>Hearing 25 – Zone Extents </a:t>
            </a:r>
          </a:p>
          <a:p>
            <a:r>
              <a:rPr lang="en-NZ" dirty="0"/>
              <a:t>10 June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07846-BD36-40F0-B751-4D79545DC1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699" y="5735637"/>
            <a:ext cx="2152426" cy="6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E320E90-4656-424B-9AEC-B0CFFA3F4D19}"/>
              </a:ext>
            </a:extLst>
          </p:cNvPr>
          <p:cNvSpPr txBox="1">
            <a:spLocks/>
          </p:cNvSpPr>
          <p:nvPr/>
        </p:nvSpPr>
        <p:spPr>
          <a:xfrm>
            <a:off x="703976" y="365124"/>
            <a:ext cx="10515600" cy="93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800" b="1" dirty="0"/>
              <a:t>Site – 436A </a:t>
            </a:r>
            <a:r>
              <a:rPr lang="en-NZ" sz="4800" b="1" dirty="0" err="1"/>
              <a:t>Tauwhare</a:t>
            </a:r>
            <a:r>
              <a:rPr lang="en-NZ" sz="4800" b="1" dirty="0"/>
              <a:t> Road, Matangi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D2CD31-1E36-45C4-A67D-6BD91EE4E863}"/>
              </a:ext>
            </a:extLst>
          </p:cNvPr>
          <p:cNvSpPr txBox="1"/>
          <p:nvPr/>
        </p:nvSpPr>
        <p:spPr>
          <a:xfrm>
            <a:off x="275038" y="1300293"/>
            <a:ext cx="6939494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1750" dirty="0"/>
              <a:t>The notified version of the </a:t>
            </a:r>
            <a:r>
              <a:rPr lang="en-NZ" sz="1750" dirty="0" err="1"/>
              <a:t>PWDP</a:t>
            </a:r>
            <a:r>
              <a:rPr lang="en-NZ" sz="1750" dirty="0"/>
              <a:t> identified the property to remain rural zoned without consideration of the uniqueness of the subject site.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50" dirty="0"/>
              <a:t>The subject site abuts residential areas along the north-western and eastern boundaries </a:t>
            </a:r>
            <a:r>
              <a:rPr lang="en-NZ" sz="1750" dirty="0"/>
              <a:t>and the Matangi commercial and community facilities are within walking distance. There is strong community demand for a Hamilton – Cambridge Regional bus to stop at Matangi.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50" dirty="0"/>
              <a:t>The </a:t>
            </a:r>
            <a:r>
              <a:rPr lang="en-AU" sz="1750" dirty="0" err="1"/>
              <a:t>Voyle’s</a:t>
            </a:r>
            <a:r>
              <a:rPr lang="en-AU" sz="1750" dirty="0"/>
              <a:t> have </a:t>
            </a:r>
            <a:r>
              <a:rPr lang="en-NZ" sz="1750" dirty="0"/>
              <a:t>identified the growth potential of this property due to its location within the Matangi urban limits.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50" dirty="0"/>
              <a:t>The persimmon orchard does not provide a sustainable livelihood and is becoming a liability and a burden to maintain each year.  Any thoughts of intensification would most likely be abhorrent to the adjoining residential occupants and provide no guarantee that profits would increase.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1750" dirty="0"/>
              <a:t>Given the size, location, uneconomic productive activity, and surrounding urban development, the retention of Rural Zoning on the subject site represents an inefficient use of a potential urban land resource.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C0AA03-7256-4166-912A-CF53F55EC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523" y="1197466"/>
            <a:ext cx="4514227" cy="52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9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E320E90-4656-424B-9AEC-B0CFFA3F4D19}"/>
              </a:ext>
            </a:extLst>
          </p:cNvPr>
          <p:cNvSpPr txBox="1">
            <a:spLocks/>
          </p:cNvSpPr>
          <p:nvPr/>
        </p:nvSpPr>
        <p:spPr>
          <a:xfrm>
            <a:off x="703976" y="365124"/>
            <a:ext cx="10515600" cy="93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800" b="1" dirty="0"/>
              <a:t>Concept Plan - 436A </a:t>
            </a:r>
            <a:r>
              <a:rPr lang="en-NZ" sz="4800" b="1" dirty="0" err="1"/>
              <a:t>Tauwhare</a:t>
            </a:r>
            <a:r>
              <a:rPr lang="en-NZ" sz="4800" b="1" dirty="0"/>
              <a:t> Road, Matangi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D2CD31-1E36-45C4-A67D-6BD91EE4E863}"/>
              </a:ext>
            </a:extLst>
          </p:cNvPr>
          <p:cNvSpPr txBox="1"/>
          <p:nvPr/>
        </p:nvSpPr>
        <p:spPr>
          <a:xfrm>
            <a:off x="275038" y="1291903"/>
            <a:ext cx="575664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50" dirty="0"/>
              <a:t>Approximately 52 fully serviced lots and two new roads </a:t>
            </a:r>
            <a:r>
              <a:rPr lang="en-US" sz="1750" dirty="0"/>
              <a:t>connecting existing residential areas with the proposed development.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50" dirty="0"/>
              <a:t>In terms of access and traffic safety effects, the site has frontage to multiple possible entrances with good visibility.</a:t>
            </a:r>
            <a:endParaRPr lang="en-NZ" sz="1750" dirty="0"/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50" dirty="0"/>
              <a:t>With discretion over the position of proposed building platforms, the site could be developed into approximately 8-10 rural-residential lots (encompassing 5-6 future residential lots each) comprising on-site water and wastewater as a potential solution to overcome the failures of the existing water and wastewater schemes in Matangi.  This would ensure future subdivision is not compromised.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229E6-14A8-4E7A-8827-08AC64EFEA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8855" y="1689347"/>
            <a:ext cx="5641997" cy="39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E320E90-4656-424B-9AEC-B0CFFA3F4D19}"/>
              </a:ext>
            </a:extLst>
          </p:cNvPr>
          <p:cNvSpPr txBox="1">
            <a:spLocks/>
          </p:cNvSpPr>
          <p:nvPr/>
        </p:nvSpPr>
        <p:spPr>
          <a:xfrm>
            <a:off x="703976" y="365124"/>
            <a:ext cx="10515600" cy="93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800" b="1" dirty="0"/>
              <a:t>Relief sought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D2CD31-1E36-45C4-A67D-6BD91EE4E863}"/>
              </a:ext>
            </a:extLst>
          </p:cNvPr>
          <p:cNvSpPr txBox="1"/>
          <p:nvPr/>
        </p:nvSpPr>
        <p:spPr>
          <a:xfrm>
            <a:off x="384095" y="1506133"/>
            <a:ext cx="11033322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1750" dirty="0"/>
              <a:t>The submitter seeks that: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1750" dirty="0"/>
              <a:t>Its property at 436A </a:t>
            </a:r>
            <a:r>
              <a:rPr lang="en-NZ" sz="1750" dirty="0" err="1"/>
              <a:t>Tauwhare</a:t>
            </a:r>
            <a:r>
              <a:rPr lang="en-NZ" sz="1750" dirty="0"/>
              <a:t> Road, Matangi be zoned ‘Residential Zone’ on the planning maps;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1750" dirty="0"/>
              <a:t>Add a new rule “</a:t>
            </a:r>
            <a:r>
              <a:rPr lang="en-US" sz="1750" dirty="0"/>
              <a:t>Subdivision - Matangi Residential Area”</a:t>
            </a:r>
          </a:p>
          <a:p>
            <a:pPr lvl="2" algn="just">
              <a:spcAft>
                <a:spcPts val="1200"/>
              </a:spcAft>
            </a:pPr>
            <a:r>
              <a:rPr lang="en-US" sz="1750" dirty="0"/>
              <a:t>Subdivision in Matangi must comply with all of the following conditions: </a:t>
            </a:r>
          </a:p>
          <a:p>
            <a:pPr marL="1257300" lvl="2" indent="-342900" algn="just">
              <a:spcAft>
                <a:spcPts val="1200"/>
              </a:spcAft>
              <a:buFont typeface="+mj-lt"/>
              <a:buAutoNum type="alphaLcParenR"/>
            </a:pPr>
            <a:r>
              <a:rPr lang="en-US" sz="1750" dirty="0"/>
              <a:t>Proposed lots not connected to public water and wastewater infrastructure must have a minimum net site area of 2500m², except where the proposed lot is an access allotment or reserve lot. </a:t>
            </a:r>
          </a:p>
          <a:p>
            <a:pPr marL="1257300" lvl="2" indent="-342900" algn="just">
              <a:spcAft>
                <a:spcPts val="1200"/>
              </a:spcAft>
              <a:buFont typeface="+mj-lt"/>
              <a:buAutoNum type="alphaLcParenR"/>
            </a:pPr>
            <a:r>
              <a:rPr lang="en-US" sz="1750" dirty="0"/>
              <a:t>Proposed lots connected to public water and wastewater infrastructure must have a minimum net site area of 450m², except where the proposed lot is an access allotment or reserve lot. </a:t>
            </a:r>
          </a:p>
          <a:p>
            <a:pPr lvl="1" algn="just">
              <a:spcAft>
                <a:spcPts val="1200"/>
              </a:spcAft>
            </a:pPr>
            <a:r>
              <a:rPr lang="en-US" sz="1750" dirty="0"/>
              <a:t>	Council’s discretion is restricted to the following matters:</a:t>
            </a:r>
          </a:p>
          <a:p>
            <a:pPr lvl="1" algn="just">
              <a:spcAft>
                <a:spcPts val="1200"/>
              </a:spcAft>
            </a:pPr>
            <a:r>
              <a:rPr lang="en-US" sz="1750" dirty="0"/>
              <a:t>	(</a:t>
            </a:r>
            <a:r>
              <a:rPr lang="en-US" sz="1750" dirty="0" err="1"/>
              <a:t>i</a:t>
            </a:r>
            <a:r>
              <a:rPr lang="en-US" sz="1750" dirty="0"/>
              <a:t>) Shape, location and orientation of proposed lots;</a:t>
            </a:r>
          </a:p>
          <a:p>
            <a:pPr lvl="1" algn="just">
              <a:spcAft>
                <a:spcPts val="1200"/>
              </a:spcAft>
            </a:pPr>
            <a:r>
              <a:rPr lang="en-US" sz="1750" dirty="0"/>
              <a:t>	(ii) Position of proposed building platforms and driveways to ensure future subdivision is not compromised;</a:t>
            </a:r>
            <a:endParaRPr lang="en-NZ" sz="1750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1750" dirty="0"/>
              <a:t>Overall, the requested rezoning of the JTQL site gives effect to the objectives of the NPS-UD and accordingly does not preclude integrated and strategic outcomes over time. </a:t>
            </a:r>
          </a:p>
        </p:txBody>
      </p:sp>
    </p:spTree>
    <p:extLst>
      <p:ext uri="{BB962C8B-B14F-4D97-AF65-F5344CB8AC3E}">
        <p14:creationId xmlns:p14="http://schemas.microsoft.com/office/powerpoint/2010/main" val="158512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478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Ian &amp; Darienne Voyle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 &amp; T Quigley Limited</dc:title>
  <dc:creator>Pervinder Kaur</dc:creator>
  <cp:lastModifiedBy>Leigh Shaw</cp:lastModifiedBy>
  <cp:revision>10</cp:revision>
  <dcterms:created xsi:type="dcterms:W3CDTF">2021-05-11T09:19:31Z</dcterms:created>
  <dcterms:modified xsi:type="dcterms:W3CDTF">2021-05-12T04:43:25Z</dcterms:modified>
</cp:coreProperties>
</file>